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1" r:id="rId4"/>
    <p:sldId id="270" r:id="rId5"/>
    <p:sldId id="271" r:id="rId6"/>
    <p:sldId id="272" r:id="rId7"/>
    <p:sldId id="273" r:id="rId8"/>
    <p:sldId id="274" r:id="rId9"/>
    <p:sldId id="276" r:id="rId10"/>
    <p:sldId id="277" r:id="rId11"/>
    <p:sldId id="264" r:id="rId12"/>
    <p:sldId id="275" r:id="rId13"/>
    <p:sldId id="269" r:id="rId14"/>
    <p:sldId id="268" r:id="rId15"/>
    <p:sldId id="278" r:id="rId16"/>
    <p:sldId id="279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005" autoAdjust="0"/>
    <p:restoredTop sz="94660"/>
  </p:normalViewPr>
  <p:slideViewPr>
    <p:cSldViewPr>
      <p:cViewPr varScale="1">
        <p:scale>
          <a:sx n="69" d="100"/>
          <a:sy n="69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5D11A-02CA-40D9-AE76-1A5C3DDF3583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E3FD7E-4F1B-4AA3-AF61-975BF8D8F9EA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Matter Can Posses Energy</a:t>
          </a:r>
          <a:endParaRPr lang="en-US" b="1" dirty="0">
            <a:solidFill>
              <a:srgbClr val="FF0000"/>
            </a:solidFill>
          </a:endParaRPr>
        </a:p>
      </dgm:t>
    </dgm:pt>
    <dgm:pt modelId="{DF268B66-AC6E-43E9-9FB0-18D49CCDDB50}" type="parTrans" cxnId="{09155E3D-C1C1-4FA7-A0E6-9A6E6299E77C}">
      <dgm:prSet/>
      <dgm:spPr/>
      <dgm:t>
        <a:bodyPr/>
        <a:lstStyle/>
        <a:p>
          <a:endParaRPr lang="en-US"/>
        </a:p>
      </dgm:t>
    </dgm:pt>
    <dgm:pt modelId="{9D8DCB74-4A08-48D0-A64F-BA9A583DB6BE}" type="sibTrans" cxnId="{09155E3D-C1C1-4FA7-A0E6-9A6E6299E77C}">
      <dgm:prSet/>
      <dgm:spPr/>
      <dgm:t>
        <a:bodyPr/>
        <a:lstStyle/>
        <a:p>
          <a:endParaRPr lang="en-US"/>
        </a:p>
      </dgm:t>
    </dgm:pt>
    <dgm:pt modelId="{C0E5B550-8DA7-48C3-B06A-30FEA7BDD0AB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b="1" dirty="0" smtClean="0">
              <a:solidFill>
                <a:srgbClr val="FF0000"/>
              </a:solidFill>
            </a:rPr>
            <a:t>Matter</a:t>
          </a:r>
          <a:endParaRPr lang="en-US" sz="1300" b="1" dirty="0">
            <a:solidFill>
              <a:srgbClr val="FF0000"/>
            </a:solidFill>
          </a:endParaRPr>
        </a:p>
      </dgm:t>
    </dgm:pt>
    <dgm:pt modelId="{344B0F33-DD1D-4736-8489-AC3864D6499A}" type="parTrans" cxnId="{D4BDFCEE-B102-41B5-8F76-B1F97E41756B}">
      <dgm:prSet/>
      <dgm:spPr/>
      <dgm:t>
        <a:bodyPr/>
        <a:lstStyle/>
        <a:p>
          <a:endParaRPr lang="en-US"/>
        </a:p>
      </dgm:t>
    </dgm:pt>
    <dgm:pt modelId="{A46A2150-A420-4B16-A680-B5497621F1DC}" type="sibTrans" cxnId="{D4BDFCEE-B102-41B5-8F76-B1F97E41756B}">
      <dgm:prSet/>
      <dgm:spPr/>
      <dgm:t>
        <a:bodyPr/>
        <a:lstStyle/>
        <a:p>
          <a:endParaRPr lang="en-US"/>
        </a:p>
      </dgm:t>
    </dgm:pt>
    <dgm:pt modelId="{EC091CA1-321F-471A-A2C8-EFC4B3602450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b="1" dirty="0">
            <a:solidFill>
              <a:srgbClr val="FF0000"/>
            </a:solidFill>
          </a:endParaRPr>
        </a:p>
      </dgm:t>
    </dgm:pt>
    <dgm:pt modelId="{99CD0642-0966-4A97-86B7-94962DFFC10E}" type="parTrans" cxnId="{217C788D-BCF7-4165-A4CF-45AC3AA680CF}">
      <dgm:prSet/>
      <dgm:spPr/>
      <dgm:t>
        <a:bodyPr/>
        <a:lstStyle/>
        <a:p>
          <a:endParaRPr lang="en-US"/>
        </a:p>
      </dgm:t>
    </dgm:pt>
    <dgm:pt modelId="{9B51A0E3-B38B-4DBB-8F44-D4331A7B3556}" type="sibTrans" cxnId="{217C788D-BCF7-4165-A4CF-45AC3AA680CF}">
      <dgm:prSet/>
      <dgm:spPr/>
      <dgm:t>
        <a:bodyPr/>
        <a:lstStyle/>
        <a:p>
          <a:endParaRPr lang="en-US"/>
        </a:p>
      </dgm:t>
    </dgm:pt>
    <dgm:pt modelId="{BD5AA833-F585-4144-B130-B6DABFA9F433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Entropy of Matter is Influence by Energy</a:t>
          </a:r>
          <a:endParaRPr lang="en-US" b="1" dirty="0">
            <a:solidFill>
              <a:srgbClr val="FF0000"/>
            </a:solidFill>
          </a:endParaRPr>
        </a:p>
      </dgm:t>
    </dgm:pt>
    <dgm:pt modelId="{9414CCCD-9174-427E-B269-9C5E60A8FD30}" type="parTrans" cxnId="{4F7370C2-D1C5-4754-A4B7-9FD726E7B42E}">
      <dgm:prSet/>
      <dgm:spPr/>
      <dgm:t>
        <a:bodyPr/>
        <a:lstStyle/>
        <a:p>
          <a:endParaRPr lang="en-US"/>
        </a:p>
      </dgm:t>
    </dgm:pt>
    <dgm:pt modelId="{95654567-2A85-4EE2-9565-D60F9EBFE6CF}" type="sibTrans" cxnId="{4F7370C2-D1C5-4754-A4B7-9FD726E7B42E}">
      <dgm:prSet/>
      <dgm:spPr/>
      <dgm:t>
        <a:bodyPr/>
        <a:lstStyle/>
        <a:p>
          <a:endParaRPr lang="en-US"/>
        </a:p>
      </dgm:t>
    </dgm:pt>
    <dgm:pt modelId="{F343DDD4-1CEF-4231-9955-3E88C4669BEB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Energy Affects the States of Matter </a:t>
          </a:r>
          <a:endParaRPr lang="en-US" b="1" dirty="0">
            <a:solidFill>
              <a:srgbClr val="FF0000"/>
            </a:solidFill>
          </a:endParaRPr>
        </a:p>
      </dgm:t>
    </dgm:pt>
    <dgm:pt modelId="{4FED1BB7-9C82-49CC-AC36-CCC5845DE4EF}" type="parTrans" cxnId="{81CE3094-81B1-4ED5-8B1A-83AAA8124261}">
      <dgm:prSet/>
      <dgm:spPr/>
      <dgm:t>
        <a:bodyPr/>
        <a:lstStyle/>
        <a:p>
          <a:endParaRPr lang="en-US"/>
        </a:p>
      </dgm:t>
    </dgm:pt>
    <dgm:pt modelId="{5B6F1E20-BC73-4231-A20B-C93494493C43}" type="sibTrans" cxnId="{81CE3094-81B1-4ED5-8B1A-83AAA8124261}">
      <dgm:prSet/>
      <dgm:spPr/>
      <dgm:t>
        <a:bodyPr/>
        <a:lstStyle/>
        <a:p>
          <a:endParaRPr lang="en-US"/>
        </a:p>
      </dgm:t>
    </dgm:pt>
    <dgm:pt modelId="{AB23003F-E17B-46E3-8ACB-711DC07ADB34}">
      <dgm:prSet phldrT="[Text]" custRadScaleRad="79492" custRadScaleInc="2803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FFFF00"/>
        </a:solidFill>
        <a:ln>
          <a:solidFill>
            <a:srgbClr val="7030A0"/>
          </a:solidFill>
        </a:ln>
      </dgm:spPr>
      <dgm:t>
        <a:bodyPr/>
        <a:lstStyle/>
        <a:p>
          <a:endParaRPr lang="en-US"/>
        </a:p>
      </dgm:t>
    </dgm:pt>
    <dgm:pt modelId="{77941C59-B491-4E05-9F57-A79C4FFB4BE0}" type="parTrans" cxnId="{ADAFB938-D564-4B62-9443-2226F24D07CF}">
      <dgm:prSet/>
      <dgm:spPr/>
      <dgm:t>
        <a:bodyPr/>
        <a:lstStyle/>
        <a:p>
          <a:endParaRPr lang="en-US"/>
        </a:p>
      </dgm:t>
    </dgm:pt>
    <dgm:pt modelId="{7F936E54-BA57-4510-BE53-1B574D909C9E}" type="sibTrans" cxnId="{ADAFB938-D564-4B62-9443-2226F24D07CF}">
      <dgm:prSet/>
      <dgm:spPr/>
      <dgm:t>
        <a:bodyPr/>
        <a:lstStyle/>
        <a:p>
          <a:endParaRPr lang="en-US"/>
        </a:p>
      </dgm:t>
    </dgm:pt>
    <dgm:pt modelId="{B7A528D4-4E92-41EF-8826-BE474CCAA420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F202B543-7A1A-46FE-A093-20DAB0419C0F}" type="parTrans" cxnId="{3E6D2D3C-F08E-4915-AB0B-65D8121F129C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CC9150F5-0FB7-4108-9C7D-5F11B1A25750}" type="sibTrans" cxnId="{3E6D2D3C-F08E-4915-AB0B-65D8121F129C}">
      <dgm:prSet/>
      <dgm:spPr/>
      <dgm:t>
        <a:bodyPr/>
        <a:lstStyle/>
        <a:p>
          <a:endParaRPr lang="en-US"/>
        </a:p>
      </dgm:t>
    </dgm:pt>
    <dgm:pt modelId="{3045AB2D-C3A2-45F4-92BB-C1082F8581F6}">
      <dgm:prSet phldrT="[Text]" custScaleX="177204" custScaleY="166543" custRadScaleRad="193434" custRadScaleInc="-136465"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4E820A92-AC9B-4123-ACB8-917FA8FE9E5E}" type="parTrans" cxnId="{452F6BA8-907E-4E24-B64D-F9AD1F631B31}">
      <dgm:prSet custAng="11602764" custLinFactNeighborX="-57794" custLinFactNeighborY="27778"/>
      <dgm:spPr/>
      <dgm:t>
        <a:bodyPr/>
        <a:lstStyle/>
        <a:p>
          <a:endParaRPr lang="en-US"/>
        </a:p>
      </dgm:t>
    </dgm:pt>
    <dgm:pt modelId="{1F21D629-5AC8-4E24-85C1-662C9ED32E01}" type="sibTrans" cxnId="{452F6BA8-907E-4E24-B64D-F9AD1F631B31}">
      <dgm:prSet/>
      <dgm:spPr/>
      <dgm:t>
        <a:bodyPr/>
        <a:lstStyle/>
        <a:p>
          <a:endParaRPr lang="en-US"/>
        </a:p>
      </dgm:t>
    </dgm:pt>
    <dgm:pt modelId="{CCC7C9A6-D87B-4B94-8BE2-CDFC286EA872}">
      <dgm:prSet custRadScaleRad="79492" custRadScaleInc="28033"/>
      <dgm:spPr/>
      <dgm:t>
        <a:bodyPr/>
        <a:lstStyle/>
        <a:p>
          <a:endParaRPr lang="en-US"/>
        </a:p>
      </dgm:t>
    </dgm:pt>
    <dgm:pt modelId="{37032117-173E-44E5-AE7E-15FFF1D0D83F}" type="parTrans" cxnId="{C5A7D63C-BC1E-4FEE-98E9-B23C444FF168}">
      <dgm:prSet/>
      <dgm:spPr/>
      <dgm:t>
        <a:bodyPr/>
        <a:lstStyle/>
        <a:p>
          <a:endParaRPr lang="en-US"/>
        </a:p>
      </dgm:t>
    </dgm:pt>
    <dgm:pt modelId="{D71A61E4-80C7-437F-985C-E22DB9174A07}" type="sibTrans" cxnId="{C5A7D63C-BC1E-4FEE-98E9-B23C444FF168}">
      <dgm:prSet/>
      <dgm:spPr/>
      <dgm:t>
        <a:bodyPr/>
        <a:lstStyle/>
        <a:p>
          <a:endParaRPr lang="en-US"/>
        </a:p>
      </dgm:t>
    </dgm:pt>
    <dgm:pt modelId="{E446624B-D133-4BB2-93AF-D3BCB7E6B887}" type="pres">
      <dgm:prSet presAssocID="{5605D11A-02CA-40D9-AE76-1A5C3DDF358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15DDC-5C1D-49C4-9CF7-879B30FEFB2B}" type="pres">
      <dgm:prSet presAssocID="{F4E3FD7E-4F1B-4AA3-AF61-975BF8D8F9EA}" presName="centerShape" presStyleLbl="node0" presStyleIdx="0" presStyleCnt="1" custLinFactNeighborX="-12601" custLinFactNeighborY="-22723"/>
      <dgm:spPr/>
      <dgm:t>
        <a:bodyPr/>
        <a:lstStyle/>
        <a:p>
          <a:endParaRPr lang="en-US"/>
        </a:p>
      </dgm:t>
    </dgm:pt>
    <dgm:pt modelId="{00A64E16-01F6-4B4D-8B4D-A2066D658E95}" type="pres">
      <dgm:prSet presAssocID="{344B0F33-DD1D-4736-8489-AC3864D6499A}" presName="parTrans" presStyleLbl="sibTrans2D1" presStyleIdx="0" presStyleCnt="4" custAng="11014895" custLinFactNeighborX="-20338" custLinFactNeighborY="46308"/>
      <dgm:spPr/>
      <dgm:t>
        <a:bodyPr/>
        <a:lstStyle/>
        <a:p>
          <a:endParaRPr lang="en-US"/>
        </a:p>
      </dgm:t>
    </dgm:pt>
    <dgm:pt modelId="{8B359322-83E3-4719-AA46-57BA661A6035}" type="pres">
      <dgm:prSet presAssocID="{344B0F33-DD1D-4736-8489-AC3864D6499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A0C22B9-78D4-4DD2-9E95-EFC0CBC2B409}" type="pres">
      <dgm:prSet presAssocID="{C0E5B550-8DA7-48C3-B06A-30FEA7BDD0AB}" presName="node" presStyleLbl="node1" presStyleIdx="0" presStyleCnt="4" custScaleX="177204" custScaleY="166543" custRadScaleRad="193434" custRadScaleInc="-136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6BE76-425F-4C10-BD4C-CA938B5A5752}" type="pres">
      <dgm:prSet presAssocID="{4FED1BB7-9C82-49CC-AC36-CCC5845DE4EF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666465B-423A-4439-B73B-5DB12013FA79}" type="pres">
      <dgm:prSet presAssocID="{4FED1BB7-9C82-49CC-AC36-CCC5845DE4E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B772D58-7852-4E7B-A084-A36704642A34}" type="pres">
      <dgm:prSet presAssocID="{F343DDD4-1CEF-4231-9955-3E88C4669BEB}" presName="node" presStyleLbl="node1" presStyleIdx="1" presStyleCnt="4" custRadScaleRad="95246" custRadScaleInc="15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D38D6-3ED4-4BD1-A648-84F994EBAE15}" type="pres">
      <dgm:prSet presAssocID="{99CD0642-0966-4A97-86B7-94962DFFC10E}" presName="parTrans" presStyleLbl="sibTrans2D1" presStyleIdx="2" presStyleCnt="4" custAng="8713070" custFlipHor="1" custScaleX="52247" custLinFactY="100000" custLinFactNeighborX="37681" custLinFactNeighborY="185399"/>
      <dgm:spPr/>
      <dgm:t>
        <a:bodyPr/>
        <a:lstStyle/>
        <a:p>
          <a:endParaRPr lang="en-US"/>
        </a:p>
      </dgm:t>
    </dgm:pt>
    <dgm:pt modelId="{7C19CF16-FEA6-4326-B7FC-0F7DDD76EB2E}" type="pres">
      <dgm:prSet presAssocID="{99CD0642-0966-4A97-86B7-94962DFFC10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BDEC779-55B5-4F4B-842C-1C53F8FD131C}" type="pres">
      <dgm:prSet presAssocID="{EC091CA1-321F-471A-A2C8-EFC4B3602450}" presName="node" presStyleLbl="node1" presStyleIdx="2" presStyleCnt="4" custRadScaleRad="191121" custRadScaleInc="-138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F3ED-8066-45EC-8658-45179D6813C8}" type="pres">
      <dgm:prSet presAssocID="{9414CCCD-9174-427E-B269-9C5E60A8FD30}" presName="parTrans" presStyleLbl="sibTrans2D1" presStyleIdx="3" presStyleCnt="4" custAng="21481790" custScaleX="108419" custLinFactNeighborX="-24019" custLinFactNeighborY="8342"/>
      <dgm:spPr/>
      <dgm:t>
        <a:bodyPr/>
        <a:lstStyle/>
        <a:p>
          <a:endParaRPr lang="en-US"/>
        </a:p>
      </dgm:t>
    </dgm:pt>
    <dgm:pt modelId="{BABA5B28-3FD3-438A-9EA4-605AF04AF654}" type="pres">
      <dgm:prSet presAssocID="{9414CCCD-9174-427E-B269-9C5E60A8FD3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38B07B3E-7F39-476F-9AAB-74E3D8A1F0EF}" type="pres">
      <dgm:prSet presAssocID="{BD5AA833-F585-4144-B130-B6DABFA9F433}" presName="node" presStyleLbl="node1" presStyleIdx="3" presStyleCnt="4" custRadScaleRad="109512" custRadScaleInc="-121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B027B2-BF12-4013-8CEB-645C98CAC4D9}" type="presOf" srcId="{4FED1BB7-9C82-49CC-AC36-CCC5845DE4EF}" destId="{9666465B-423A-4439-B73B-5DB12013FA79}" srcOrd="1" destOrd="0" presId="urn:microsoft.com/office/officeart/2005/8/layout/radial5"/>
    <dgm:cxn modelId="{9A7EF5E7-247B-490A-9A6A-CA08EE21CD74}" type="presOf" srcId="{F4E3FD7E-4F1B-4AA3-AF61-975BF8D8F9EA}" destId="{A0F15DDC-5C1D-49C4-9CF7-879B30FEFB2B}" srcOrd="0" destOrd="0" presId="urn:microsoft.com/office/officeart/2005/8/layout/radial5"/>
    <dgm:cxn modelId="{9ED3BA95-E937-481C-B00A-2273E7702E7E}" type="presOf" srcId="{9414CCCD-9174-427E-B269-9C5E60A8FD30}" destId="{F506F3ED-8066-45EC-8658-45179D6813C8}" srcOrd="0" destOrd="0" presId="urn:microsoft.com/office/officeart/2005/8/layout/radial5"/>
    <dgm:cxn modelId="{02B035C2-D848-4F21-92F6-13E29A252CD6}" type="presOf" srcId="{F343DDD4-1CEF-4231-9955-3E88C4669BEB}" destId="{CB772D58-7852-4E7B-A084-A36704642A34}" srcOrd="0" destOrd="0" presId="urn:microsoft.com/office/officeart/2005/8/layout/radial5"/>
    <dgm:cxn modelId="{217C788D-BCF7-4165-A4CF-45AC3AA680CF}" srcId="{F4E3FD7E-4F1B-4AA3-AF61-975BF8D8F9EA}" destId="{EC091CA1-321F-471A-A2C8-EFC4B3602450}" srcOrd="2" destOrd="0" parTransId="{99CD0642-0966-4A97-86B7-94962DFFC10E}" sibTransId="{9B51A0E3-B38B-4DBB-8F44-D4331A7B3556}"/>
    <dgm:cxn modelId="{E909B52F-0657-45D6-A0EC-5287284EE96E}" type="presOf" srcId="{BD5AA833-F585-4144-B130-B6DABFA9F433}" destId="{38B07B3E-7F39-476F-9AAB-74E3D8A1F0EF}" srcOrd="0" destOrd="0" presId="urn:microsoft.com/office/officeart/2005/8/layout/radial5"/>
    <dgm:cxn modelId="{6BC337ED-9DAA-4818-904C-08BFD3A4AAA5}" type="presOf" srcId="{C0E5B550-8DA7-48C3-B06A-30FEA7BDD0AB}" destId="{2A0C22B9-78D4-4DD2-9E95-EFC0CBC2B409}" srcOrd="0" destOrd="0" presId="urn:microsoft.com/office/officeart/2005/8/layout/radial5"/>
    <dgm:cxn modelId="{B6EA0AA4-3EC1-46DA-8308-DF40326506CF}" type="presOf" srcId="{99CD0642-0966-4A97-86B7-94962DFFC10E}" destId="{7C19CF16-FEA6-4326-B7FC-0F7DDD76EB2E}" srcOrd="1" destOrd="0" presId="urn:microsoft.com/office/officeart/2005/8/layout/radial5"/>
    <dgm:cxn modelId="{ECDD88AA-C5FA-43F2-84A6-983172ABA7B3}" type="presOf" srcId="{344B0F33-DD1D-4736-8489-AC3864D6499A}" destId="{00A64E16-01F6-4B4D-8B4D-A2066D658E95}" srcOrd="0" destOrd="0" presId="urn:microsoft.com/office/officeart/2005/8/layout/radial5"/>
    <dgm:cxn modelId="{4F7370C2-D1C5-4754-A4B7-9FD726E7B42E}" srcId="{F4E3FD7E-4F1B-4AA3-AF61-975BF8D8F9EA}" destId="{BD5AA833-F585-4144-B130-B6DABFA9F433}" srcOrd="3" destOrd="0" parTransId="{9414CCCD-9174-427E-B269-9C5E60A8FD30}" sibTransId="{95654567-2A85-4EE2-9565-D60F9EBFE6CF}"/>
    <dgm:cxn modelId="{C5A7D63C-BC1E-4FEE-98E9-B23C444FF168}" srcId="{5605D11A-02CA-40D9-AE76-1A5C3DDF3583}" destId="{CCC7C9A6-D87B-4B94-8BE2-CDFC286EA872}" srcOrd="4" destOrd="0" parTransId="{37032117-173E-44E5-AE7E-15FFF1D0D83F}" sibTransId="{D71A61E4-80C7-437F-985C-E22DB9174A07}"/>
    <dgm:cxn modelId="{83DFD9D9-3480-40F1-B807-0887339F375C}" type="presOf" srcId="{344B0F33-DD1D-4736-8489-AC3864D6499A}" destId="{8B359322-83E3-4719-AA46-57BA661A6035}" srcOrd="1" destOrd="0" presId="urn:microsoft.com/office/officeart/2005/8/layout/radial5"/>
    <dgm:cxn modelId="{9AF77DA4-648D-46F7-BD62-F28AE281E2C6}" type="presOf" srcId="{5605D11A-02CA-40D9-AE76-1A5C3DDF3583}" destId="{E446624B-D133-4BB2-93AF-D3BCB7E6B887}" srcOrd="0" destOrd="0" presId="urn:microsoft.com/office/officeart/2005/8/layout/radial5"/>
    <dgm:cxn modelId="{09155E3D-C1C1-4FA7-A0E6-9A6E6299E77C}" srcId="{5605D11A-02CA-40D9-AE76-1A5C3DDF3583}" destId="{F4E3FD7E-4F1B-4AA3-AF61-975BF8D8F9EA}" srcOrd="0" destOrd="0" parTransId="{DF268B66-AC6E-43E9-9FB0-18D49CCDDB50}" sibTransId="{9D8DCB74-4A08-48D0-A64F-BA9A583DB6BE}"/>
    <dgm:cxn modelId="{717BCEC1-E623-43AE-9540-AACD48418627}" type="presOf" srcId="{9414CCCD-9174-427E-B269-9C5E60A8FD30}" destId="{BABA5B28-3FD3-438A-9EA4-605AF04AF654}" srcOrd="1" destOrd="0" presId="urn:microsoft.com/office/officeart/2005/8/layout/radial5"/>
    <dgm:cxn modelId="{81CE3094-81B1-4ED5-8B1A-83AAA8124261}" srcId="{F4E3FD7E-4F1B-4AA3-AF61-975BF8D8F9EA}" destId="{F343DDD4-1CEF-4231-9955-3E88C4669BEB}" srcOrd="1" destOrd="0" parTransId="{4FED1BB7-9C82-49CC-AC36-CCC5845DE4EF}" sibTransId="{5B6F1E20-BC73-4231-A20B-C93494493C43}"/>
    <dgm:cxn modelId="{452F6BA8-907E-4E24-B64D-F9AD1F631B31}" srcId="{5605D11A-02CA-40D9-AE76-1A5C3DDF3583}" destId="{3045AB2D-C3A2-45F4-92BB-C1082F8581F6}" srcOrd="3" destOrd="0" parTransId="{4E820A92-AC9B-4123-ACB8-917FA8FE9E5E}" sibTransId="{1F21D629-5AC8-4E24-85C1-662C9ED32E01}"/>
    <dgm:cxn modelId="{B5B72504-130C-437A-B30E-5993CCD76041}" type="presOf" srcId="{EC091CA1-321F-471A-A2C8-EFC4B3602450}" destId="{1BDEC779-55B5-4F4B-842C-1C53F8FD131C}" srcOrd="0" destOrd="0" presId="urn:microsoft.com/office/officeart/2005/8/layout/radial5"/>
    <dgm:cxn modelId="{ADAFB938-D564-4B62-9443-2226F24D07CF}" srcId="{5605D11A-02CA-40D9-AE76-1A5C3DDF3583}" destId="{AB23003F-E17B-46E3-8ACB-711DC07ADB34}" srcOrd="1" destOrd="0" parTransId="{77941C59-B491-4E05-9F57-A79C4FFB4BE0}" sibTransId="{7F936E54-BA57-4510-BE53-1B574D909C9E}"/>
    <dgm:cxn modelId="{1CA5B965-674A-4C69-8699-966D6A5076E6}" type="presOf" srcId="{99CD0642-0966-4A97-86B7-94962DFFC10E}" destId="{48ED38D6-3ED4-4BD1-A648-84F994EBAE15}" srcOrd="0" destOrd="0" presId="urn:microsoft.com/office/officeart/2005/8/layout/radial5"/>
    <dgm:cxn modelId="{3E6D2D3C-F08E-4915-AB0B-65D8121F129C}" srcId="{5605D11A-02CA-40D9-AE76-1A5C3DDF3583}" destId="{B7A528D4-4E92-41EF-8826-BE474CCAA420}" srcOrd="2" destOrd="0" parTransId="{F202B543-7A1A-46FE-A093-20DAB0419C0F}" sibTransId="{CC9150F5-0FB7-4108-9C7D-5F11B1A25750}"/>
    <dgm:cxn modelId="{8592333E-C1AD-40AA-945E-E980C0BA0B8D}" type="presOf" srcId="{4FED1BB7-9C82-49CC-AC36-CCC5845DE4EF}" destId="{4BA6BE76-425F-4C10-BD4C-CA938B5A5752}" srcOrd="0" destOrd="0" presId="urn:microsoft.com/office/officeart/2005/8/layout/radial5"/>
    <dgm:cxn modelId="{D4BDFCEE-B102-41B5-8F76-B1F97E41756B}" srcId="{F4E3FD7E-4F1B-4AA3-AF61-975BF8D8F9EA}" destId="{C0E5B550-8DA7-48C3-B06A-30FEA7BDD0AB}" srcOrd="0" destOrd="0" parTransId="{344B0F33-DD1D-4736-8489-AC3864D6499A}" sibTransId="{A46A2150-A420-4B16-A680-B5497621F1DC}"/>
    <dgm:cxn modelId="{82168E22-FA1F-4BB2-9B1B-D335B69BA3EB}" type="presParOf" srcId="{E446624B-D133-4BB2-93AF-D3BCB7E6B887}" destId="{A0F15DDC-5C1D-49C4-9CF7-879B30FEFB2B}" srcOrd="0" destOrd="0" presId="urn:microsoft.com/office/officeart/2005/8/layout/radial5"/>
    <dgm:cxn modelId="{F08B5DF7-E103-49E4-893A-5D74F191D61B}" type="presParOf" srcId="{E446624B-D133-4BB2-93AF-D3BCB7E6B887}" destId="{00A64E16-01F6-4B4D-8B4D-A2066D658E95}" srcOrd="1" destOrd="0" presId="urn:microsoft.com/office/officeart/2005/8/layout/radial5"/>
    <dgm:cxn modelId="{21E90D40-D8C0-45B4-89C5-D551CAA92FA8}" type="presParOf" srcId="{00A64E16-01F6-4B4D-8B4D-A2066D658E95}" destId="{8B359322-83E3-4719-AA46-57BA661A6035}" srcOrd="0" destOrd="0" presId="urn:microsoft.com/office/officeart/2005/8/layout/radial5"/>
    <dgm:cxn modelId="{7A5B05FD-D52A-4ED7-89CE-2710D9F67797}" type="presParOf" srcId="{E446624B-D133-4BB2-93AF-D3BCB7E6B887}" destId="{2A0C22B9-78D4-4DD2-9E95-EFC0CBC2B409}" srcOrd="2" destOrd="0" presId="urn:microsoft.com/office/officeart/2005/8/layout/radial5"/>
    <dgm:cxn modelId="{AAB06836-12A4-40CD-97D9-27280AB19E77}" type="presParOf" srcId="{E446624B-D133-4BB2-93AF-D3BCB7E6B887}" destId="{4BA6BE76-425F-4C10-BD4C-CA938B5A5752}" srcOrd="3" destOrd="0" presId="urn:microsoft.com/office/officeart/2005/8/layout/radial5"/>
    <dgm:cxn modelId="{50584025-ADA0-4821-84D7-C388B280BA2B}" type="presParOf" srcId="{4BA6BE76-425F-4C10-BD4C-CA938B5A5752}" destId="{9666465B-423A-4439-B73B-5DB12013FA79}" srcOrd="0" destOrd="0" presId="urn:microsoft.com/office/officeart/2005/8/layout/radial5"/>
    <dgm:cxn modelId="{D14E75B6-BCFF-41DD-B9AF-FA4518CD4DBF}" type="presParOf" srcId="{E446624B-D133-4BB2-93AF-D3BCB7E6B887}" destId="{CB772D58-7852-4E7B-A084-A36704642A34}" srcOrd="4" destOrd="0" presId="urn:microsoft.com/office/officeart/2005/8/layout/radial5"/>
    <dgm:cxn modelId="{EBC51772-D92A-4722-9684-864F78A0FA69}" type="presParOf" srcId="{E446624B-D133-4BB2-93AF-D3BCB7E6B887}" destId="{48ED38D6-3ED4-4BD1-A648-84F994EBAE15}" srcOrd="5" destOrd="0" presId="urn:microsoft.com/office/officeart/2005/8/layout/radial5"/>
    <dgm:cxn modelId="{9D5CCAFC-115E-4DD5-A5CC-35E1190F16C3}" type="presParOf" srcId="{48ED38D6-3ED4-4BD1-A648-84F994EBAE15}" destId="{7C19CF16-FEA6-4326-B7FC-0F7DDD76EB2E}" srcOrd="0" destOrd="0" presId="urn:microsoft.com/office/officeart/2005/8/layout/radial5"/>
    <dgm:cxn modelId="{97BD28FD-63B7-4FB7-B04F-AB61CD61FFC1}" type="presParOf" srcId="{E446624B-D133-4BB2-93AF-D3BCB7E6B887}" destId="{1BDEC779-55B5-4F4B-842C-1C53F8FD131C}" srcOrd="6" destOrd="0" presId="urn:microsoft.com/office/officeart/2005/8/layout/radial5"/>
    <dgm:cxn modelId="{788DCE60-1B58-41BC-ACC7-12AFF2B93CF4}" type="presParOf" srcId="{E446624B-D133-4BB2-93AF-D3BCB7E6B887}" destId="{F506F3ED-8066-45EC-8658-45179D6813C8}" srcOrd="7" destOrd="0" presId="urn:microsoft.com/office/officeart/2005/8/layout/radial5"/>
    <dgm:cxn modelId="{9BD4A20E-8AF7-4933-98D6-43201E798FBC}" type="presParOf" srcId="{F506F3ED-8066-45EC-8658-45179D6813C8}" destId="{BABA5B28-3FD3-438A-9EA4-605AF04AF654}" srcOrd="0" destOrd="0" presId="urn:microsoft.com/office/officeart/2005/8/layout/radial5"/>
    <dgm:cxn modelId="{28A4D55C-F6D6-4E8D-A9A3-4752C49BAF57}" type="presParOf" srcId="{E446624B-D133-4BB2-93AF-D3BCB7E6B887}" destId="{38B07B3E-7F39-476F-9AAB-74E3D8A1F0E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15DDC-5C1D-49C4-9CF7-879B30FEFB2B}">
      <dsp:nvSpPr>
        <dsp:cNvPr id="0" name=""/>
        <dsp:cNvSpPr/>
      </dsp:nvSpPr>
      <dsp:spPr>
        <a:xfrm>
          <a:off x="3124181" y="1333500"/>
          <a:ext cx="1429419" cy="14294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FF0000"/>
              </a:solidFill>
            </a:rPr>
            <a:t>Matter Can Posses Energy</a:t>
          </a:r>
          <a:endParaRPr lang="en-US" sz="1700" b="1" kern="1200" dirty="0">
            <a:solidFill>
              <a:srgbClr val="FF0000"/>
            </a:solidFill>
          </a:endParaRPr>
        </a:p>
      </dsp:txBody>
      <dsp:txXfrm>
        <a:off x="3333515" y="1542834"/>
        <a:ext cx="1010751" cy="1010751"/>
      </dsp:txXfrm>
    </dsp:sp>
    <dsp:sp modelId="{00A64E16-01F6-4B4D-8B4D-A2066D658E95}">
      <dsp:nvSpPr>
        <dsp:cNvPr id="0" name=""/>
        <dsp:cNvSpPr/>
      </dsp:nvSpPr>
      <dsp:spPr>
        <a:xfrm rot="1423194">
          <a:off x="2531448" y="1655877"/>
          <a:ext cx="407305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536609" y="1728500"/>
        <a:ext cx="285114" cy="291602"/>
      </dsp:txXfrm>
    </dsp:sp>
    <dsp:sp modelId="{2A0C22B9-78D4-4DD2-9E95-EFC0CBC2B409}">
      <dsp:nvSpPr>
        <dsp:cNvPr id="0" name=""/>
        <dsp:cNvSpPr/>
      </dsp:nvSpPr>
      <dsp:spPr>
        <a:xfrm>
          <a:off x="0" y="-85403"/>
          <a:ext cx="2532988" cy="2380598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FF0000"/>
              </a:solidFill>
            </a:rPr>
            <a:t>Matter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370948" y="263228"/>
        <a:ext cx="1791092" cy="1683336"/>
      </dsp:txXfrm>
    </dsp:sp>
    <dsp:sp modelId="{4BA6BE76-425F-4C10-BD4C-CA938B5A5752}">
      <dsp:nvSpPr>
        <dsp:cNvPr id="0" name=""/>
        <dsp:cNvSpPr/>
      </dsp:nvSpPr>
      <dsp:spPr>
        <a:xfrm rot="3931009">
          <a:off x="4038277" y="3123278"/>
          <a:ext cx="801650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080966" y="3154132"/>
        <a:ext cx="655849" cy="291602"/>
      </dsp:txXfrm>
    </dsp:sp>
    <dsp:sp modelId="{CB772D58-7852-4E7B-A084-A36704642A34}">
      <dsp:nvSpPr>
        <dsp:cNvPr id="0" name=""/>
        <dsp:cNvSpPr/>
      </dsp:nvSpPr>
      <dsp:spPr>
        <a:xfrm>
          <a:off x="4343409" y="4010935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7030A0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Energy Affects the States of Matter 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4552743" y="4220269"/>
        <a:ext cx="1010751" cy="1010751"/>
      </dsp:txXfrm>
    </dsp:sp>
    <dsp:sp modelId="{48ED38D6-3ED4-4BD1-A648-84F994EBAE15}">
      <dsp:nvSpPr>
        <dsp:cNvPr id="0" name=""/>
        <dsp:cNvSpPr/>
      </dsp:nvSpPr>
      <dsp:spPr>
        <a:xfrm rot="10800000" flipH="1">
          <a:off x="5943597" y="4513601"/>
          <a:ext cx="914416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943597" y="4610801"/>
        <a:ext cx="768615" cy="291602"/>
      </dsp:txXfrm>
    </dsp:sp>
    <dsp:sp modelId="{1BDEC779-55B5-4F4B-842C-1C53F8FD131C}">
      <dsp:nvSpPr>
        <dsp:cNvPr id="0" name=""/>
        <dsp:cNvSpPr/>
      </dsp:nvSpPr>
      <dsp:spPr>
        <a:xfrm>
          <a:off x="7010407" y="4032705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Changes in Temperature and Pressure create phase changes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7219741" y="4242039"/>
        <a:ext cx="1010751" cy="1010751"/>
      </dsp:txXfrm>
    </dsp:sp>
    <dsp:sp modelId="{F506F3ED-8066-45EC-8658-45179D6813C8}">
      <dsp:nvSpPr>
        <dsp:cNvPr id="0" name=""/>
        <dsp:cNvSpPr/>
      </dsp:nvSpPr>
      <dsp:spPr>
        <a:xfrm rot="6234955">
          <a:off x="2901933" y="3164933"/>
          <a:ext cx="778232" cy="486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992366" y="3191372"/>
        <a:ext cx="632431" cy="291602"/>
      </dsp:txXfrm>
    </dsp:sp>
    <dsp:sp modelId="{38B07B3E-7F39-476F-9AAB-74E3D8A1F0EF}">
      <dsp:nvSpPr>
        <dsp:cNvPr id="0" name=""/>
        <dsp:cNvSpPr/>
      </dsp:nvSpPr>
      <dsp:spPr>
        <a:xfrm>
          <a:off x="2362194" y="4010943"/>
          <a:ext cx="1429419" cy="142941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0000"/>
              </a:solidFill>
            </a:rPr>
            <a:t>Entropy of Matter is Influence by Energy</a:t>
          </a:r>
          <a:endParaRPr lang="en-US" sz="1300" b="1" kern="1200" dirty="0">
            <a:solidFill>
              <a:srgbClr val="FF0000"/>
            </a:solidFill>
          </a:endParaRPr>
        </a:p>
      </dsp:txBody>
      <dsp:txXfrm>
        <a:off x="2571528" y="4220277"/>
        <a:ext cx="1010751" cy="1010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96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0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7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2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3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0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1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FF0000"/>
            </a:gs>
            <a:gs pos="38000">
              <a:schemeClr val="accent1">
                <a:tint val="44500"/>
                <a:satMod val="160000"/>
                <a:lumMod val="53000"/>
                <a:lumOff val="47000"/>
                <a:alpha val="0"/>
              </a:schemeClr>
            </a:gs>
            <a:gs pos="58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5509E-562A-4650-B97D-D7E5E0B2F3A7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6952-888F-43BE-9601-4FC7C870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c/c3/Joule's_Apparatus_(Harper's_Scan)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Measurement of Energy Transfer in Matter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8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Endothermic reactions </a:t>
            </a:r>
            <a:r>
              <a:rPr lang="en-US" dirty="0" smtClean="0">
                <a:sym typeface="Wingdings" pitchFamily="2" charset="2"/>
              </a:rPr>
              <a:t> products of a chemical change have more energy than the reactants, therefore, heat is absorbed from surroundings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6386" name="Picture 2" descr="http://zng12.files.wordpress.com/2011/08/energy-diagram-for-an-uncatalyzed-endothermic-reactio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86200"/>
            <a:ext cx="6477000" cy="279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2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u="sng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6110"/>
              </p:ext>
            </p:extLst>
          </p:nvPr>
        </p:nvGraphicFramePr>
        <p:xfrm>
          <a:off x="32655" y="-152394"/>
          <a:ext cx="9111344" cy="7010394"/>
        </p:xfrm>
        <a:graphic>
          <a:graphicData uri="http://schemas.openxmlformats.org/drawingml/2006/table">
            <a:tbl>
              <a:tblPr/>
              <a:tblGrid>
                <a:gridCol w="4555672"/>
                <a:gridCol w="4555672"/>
              </a:tblGrid>
              <a:tr h="42335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/>
                        </a:rPr>
                        <a:t>Exothermic processes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2254" marR="72254" marT="72254" marB="72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DC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arial"/>
                        </a:rPr>
                        <a:t>Endothermic processes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2254" marR="72254" marT="72254" marB="72254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DCDCDC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making ice cubes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melting ice cubes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formation of snow in clouds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conversion of frost to water vapor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condensation of rain from water vapor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evaporation of water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a candle flame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forming a cation from an atom in the gas phase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mixing sodium sulfite and bleach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baking bread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rusting iron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cooking an egg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burning sugar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producing sugar by photosynthesis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forming ion pairs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separating ion pairs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Combining atoms to make a molecule in the gas phase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splitting a gas molecule apart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mixing water and strong acids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mixing water and ammonium nitrate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3357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mixing water with an anhydrous salt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making an anhydrous salt from a hydrate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337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crystallizing liquid salts (as in sodium acetate in chemical handwarmers)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melting solid salts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337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nuclear fission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reaction of barium hydroxide octahydrate crystals with dry ammonium chloride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3370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arial"/>
                        </a:rPr>
                        <a:t>mixing water with calcium chloride</a:t>
                      </a: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arial"/>
                        </a:rPr>
                        <a:t>reaction of </a:t>
                      </a:r>
                      <a:r>
                        <a:rPr lang="en-US" sz="1400" dirty="0" err="1">
                          <a:effectLst/>
                          <a:latin typeface="arial"/>
                        </a:rPr>
                        <a:t>thionyl</a:t>
                      </a:r>
                      <a:r>
                        <a:rPr lang="en-US" sz="1400" dirty="0">
                          <a:effectLst/>
                          <a:latin typeface="arial"/>
                        </a:rPr>
                        <a:t> chloride (SOCl</a:t>
                      </a:r>
                      <a:r>
                        <a:rPr lang="en-US" sz="1400" baseline="-25000" dirty="0">
                          <a:effectLst/>
                          <a:latin typeface="arial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arial"/>
                        </a:rPr>
                        <a:t>) with cobalt(II) sulfate </a:t>
                      </a:r>
                      <a:r>
                        <a:rPr lang="en-US" sz="1400" dirty="0" err="1">
                          <a:effectLst/>
                          <a:latin typeface="arial"/>
                        </a:rPr>
                        <a:t>heptahydrate</a:t>
                      </a:r>
                      <a:endParaRPr lang="en-US" sz="1400" dirty="0">
                        <a:effectLst/>
                        <a:latin typeface="arial"/>
                      </a:endParaRPr>
                    </a:p>
                  </a:txBody>
                  <a:tcPr marL="72254" marR="72254" marT="72254" marB="722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39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648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How do we measure heat?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Calorimeter</a:t>
            </a:r>
            <a:r>
              <a:rPr lang="en-US" dirty="0" smtClean="0"/>
              <a:t> device used to measure the energy given off or absorbed during a chemical reaction.</a:t>
            </a:r>
            <a:endParaRPr lang="en-US" b="1" u="sng" dirty="0" smtClean="0"/>
          </a:p>
        </p:txBody>
      </p:sp>
      <p:pic>
        <p:nvPicPr>
          <p:cNvPr id="13314" name="Picture 2" descr="http://wps.prenhall.com/wps/media/objects/602/616516/Media_Assets/Chapter08/Text_Images/FG08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4000"/>
            <a:ext cx="5429250" cy="512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alori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1371600"/>
            <a:ext cx="5603421" cy="530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4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Measuring Energy Changes in Matter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calculate energy lost or gained from a reaction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b="1" dirty="0" smtClean="0"/>
          </a:p>
          <a:p>
            <a:pPr algn="ctr" eaLnBrk="1" hangingPunct="1">
              <a:buFontTx/>
              <a:buNone/>
            </a:pPr>
            <a:r>
              <a:rPr lang="en-US" sz="2800" b="1" dirty="0" smtClean="0"/>
              <a:t>q = mc</a:t>
            </a:r>
            <a:r>
              <a:rPr lang="el-GR" sz="2800" b="1" dirty="0" smtClean="0">
                <a:cs typeface="Arial" charset="0"/>
              </a:rPr>
              <a:t>Δ</a:t>
            </a:r>
            <a:r>
              <a:rPr lang="en-US" sz="2800" b="1" dirty="0" smtClean="0"/>
              <a:t>T</a:t>
            </a:r>
            <a:endParaRPr lang="en-US" sz="2800" dirty="0" smtClean="0"/>
          </a:p>
          <a:p>
            <a:pPr lvl="1"/>
            <a:r>
              <a:rPr lang="en-US" sz="2400" dirty="0" smtClean="0"/>
              <a:t>Ex: how much heat is lost when solid aluminum with a mass of 4110 g cools from 660.0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to 25.0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  (Specific Heat = 0.903 J/g*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	q = mc</a:t>
            </a:r>
            <a:r>
              <a:rPr lang="el-GR" sz="2800" dirty="0" smtClean="0">
                <a:cs typeface="Arial" charset="0"/>
              </a:rPr>
              <a:t>Δ</a:t>
            </a:r>
            <a:r>
              <a:rPr lang="en-US" sz="2800" dirty="0" smtClean="0"/>
              <a:t>T </a:t>
            </a:r>
          </a:p>
          <a:p>
            <a:pPr>
              <a:buNone/>
            </a:pPr>
            <a:r>
              <a:rPr lang="en-US" sz="2800" dirty="0" smtClean="0"/>
              <a:t>			q = (4110 g) (0.903 J/g*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</a:t>
            </a:r>
            <a:r>
              <a:rPr lang="en-US" sz="2800" dirty="0" smtClean="0"/>
              <a:t>) (660</a:t>
            </a:r>
            <a:r>
              <a:rPr lang="en-US" sz="2800" dirty="0" smtClean="0">
                <a:cs typeface="Arial" charset="0"/>
              </a:rPr>
              <a:t>°</a:t>
            </a:r>
            <a:r>
              <a:rPr lang="en-US" sz="2800" dirty="0" smtClean="0"/>
              <a:t>-25.0</a:t>
            </a:r>
            <a:r>
              <a:rPr lang="en-US" sz="2800" dirty="0" smtClean="0">
                <a:cs typeface="Arial" charset="0"/>
              </a:rPr>
              <a:t>°</a:t>
            </a:r>
            <a:r>
              <a:rPr lang="en-US" sz="28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	q = 2,360,000 J</a:t>
            </a:r>
          </a:p>
        </p:txBody>
      </p:sp>
    </p:spTree>
    <p:extLst>
      <p:ext uri="{BB962C8B-B14F-4D97-AF65-F5344CB8AC3E}">
        <p14:creationId xmlns:p14="http://schemas.microsoft.com/office/powerpoint/2010/main" val="385925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Measuring Energy Changes in Matter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Specific Heat </a:t>
            </a:r>
            <a:r>
              <a:rPr lang="en-US" dirty="0" smtClean="0"/>
              <a:t>– the heat needed to raise one gram of a substance one degree Celsius</a:t>
            </a:r>
            <a:endParaRPr lang="en-US" b="1" u="sng" dirty="0" smtClean="0"/>
          </a:p>
          <a:p>
            <a:pPr lvl="1" eaLnBrk="1" hangingPunct="1"/>
            <a:r>
              <a:rPr lang="en-US" b="1" u="sng" dirty="0" smtClean="0"/>
              <a:t>Specific heat of water </a:t>
            </a:r>
            <a:r>
              <a:rPr lang="en-US" dirty="0" smtClean="0"/>
              <a:t>– 4.184 J/g*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endParaRPr lang="en-US" dirty="0" smtClean="0"/>
          </a:p>
          <a:p>
            <a:pPr lvl="2" eaLnBrk="1" hangingPunct="1"/>
            <a:r>
              <a:rPr lang="en-US" dirty="0" smtClean="0"/>
              <a:t>c = specific heat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5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Measuring Energy Changes in Matter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q = mc</a:t>
            </a:r>
            <a:r>
              <a:rPr lang="el-GR" sz="2800" dirty="0" smtClean="0">
                <a:cs typeface="Arial" charset="0"/>
              </a:rPr>
              <a:t>Δ</a:t>
            </a:r>
            <a:r>
              <a:rPr lang="en-US" sz="2800" dirty="0" smtClean="0"/>
              <a:t>T can be used to </a:t>
            </a:r>
            <a:r>
              <a:rPr lang="en-US" sz="2800" b="1" i="1" dirty="0" smtClean="0"/>
              <a:t>predict the final temperature</a:t>
            </a:r>
            <a:r>
              <a:rPr lang="en-US" sz="2800" dirty="0" smtClean="0"/>
              <a:t> of a system</a:t>
            </a:r>
          </a:p>
          <a:p>
            <a:r>
              <a:rPr lang="en-US" sz="2800" dirty="0" smtClean="0"/>
              <a:t>q = mc</a:t>
            </a:r>
            <a:r>
              <a:rPr lang="el-GR" sz="2800" dirty="0" smtClean="0">
                <a:cs typeface="Arial" charset="0"/>
              </a:rPr>
              <a:t>Δ</a:t>
            </a:r>
            <a:r>
              <a:rPr lang="en-US" sz="2800" dirty="0" smtClean="0"/>
              <a:t>T can be used to </a:t>
            </a:r>
            <a:r>
              <a:rPr lang="en-US" sz="2800" b="1" i="1" dirty="0" smtClean="0"/>
              <a:t>determine the specific heat </a:t>
            </a:r>
            <a:r>
              <a:rPr lang="en-US" sz="2800" dirty="0" smtClean="0"/>
              <a:t>of an unknown substance </a:t>
            </a:r>
          </a:p>
          <a:p>
            <a:pPr lvl="1"/>
            <a:r>
              <a:rPr lang="en-US" sz="2400" dirty="0" smtClean="0"/>
              <a:t>This allows you to determine its identity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1"/>
            <a:endParaRPr lang="en-US" sz="3200" b="1" dirty="0" smtClean="0"/>
          </a:p>
          <a:p>
            <a:pPr lvl="1"/>
            <a:endParaRPr lang="en-US" sz="2400" b="1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18434" name="Picture 2" descr="http://boomeria.org/chemlectures/stoichiometry/tableA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09999"/>
            <a:ext cx="7696200" cy="293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8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smtClean="0"/>
              <a:t>Measuring Energy Changes in Matter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To calculate energy final energy of a system </a:t>
            </a:r>
            <a:r>
              <a:rPr lang="en-US" sz="2800" dirty="0" smtClean="0">
                <a:sym typeface="Wingdings" pitchFamily="2" charset="2"/>
              </a:rPr>
              <a:t></a:t>
            </a:r>
            <a:endParaRPr lang="en-US" sz="2800" b="1" dirty="0" smtClean="0"/>
          </a:p>
          <a:p>
            <a:pPr algn="ctr" eaLnBrk="1" hangingPunct="1">
              <a:buFontTx/>
              <a:buNone/>
            </a:pPr>
            <a:r>
              <a:rPr lang="en-US" sz="2800" b="1" dirty="0" smtClean="0"/>
              <a:t>  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sub</a:t>
            </a:r>
            <a:r>
              <a:rPr lang="en-US" sz="2800" b="1" dirty="0" smtClean="0"/>
              <a:t> = q</a:t>
            </a:r>
            <a:r>
              <a:rPr lang="en-US" sz="2800" b="1" baseline="-25000" dirty="0" smtClean="0"/>
              <a:t>H</a:t>
            </a:r>
            <a:r>
              <a:rPr lang="en-US" sz="1600" b="1" baseline="-25000" dirty="0" smtClean="0"/>
              <a:t>2</a:t>
            </a:r>
            <a:r>
              <a:rPr lang="en-US" sz="2800" b="1" baseline="-25000" dirty="0" smtClean="0"/>
              <a:t>O</a:t>
            </a:r>
          </a:p>
          <a:p>
            <a:pPr algn="ctr">
              <a:buNone/>
            </a:pPr>
            <a:r>
              <a:rPr lang="en-US" sz="2800" b="1" dirty="0" smtClean="0"/>
              <a:t>   mc</a:t>
            </a:r>
            <a:r>
              <a:rPr lang="el-GR" sz="2800" b="1" dirty="0" smtClean="0">
                <a:cs typeface="Arial" charset="0"/>
              </a:rPr>
              <a:t>Δ</a:t>
            </a:r>
            <a:r>
              <a:rPr lang="en-US" sz="2800" b="1" dirty="0" smtClean="0"/>
              <a:t>T = mc</a:t>
            </a:r>
            <a:r>
              <a:rPr lang="el-GR" sz="2800" b="1" dirty="0" smtClean="0">
                <a:cs typeface="Arial" charset="0"/>
              </a:rPr>
              <a:t>Δ</a:t>
            </a:r>
            <a:r>
              <a:rPr lang="en-US" sz="2800" b="1" dirty="0" smtClean="0"/>
              <a:t>T</a:t>
            </a:r>
          </a:p>
          <a:p>
            <a:pPr algn="ctr">
              <a:buNone/>
            </a:pPr>
            <a:r>
              <a:rPr lang="en-US" sz="2400" dirty="0" smtClean="0"/>
              <a:t>(500 g) (0.903 J/g*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) (100</a:t>
            </a:r>
            <a:r>
              <a:rPr lang="en-US" sz="2400" dirty="0" smtClean="0">
                <a:cs typeface="Arial" charset="0"/>
              </a:rPr>
              <a:t>°</a:t>
            </a:r>
            <a:r>
              <a:rPr lang="en-US" sz="2400" dirty="0" smtClean="0"/>
              <a:t>-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f</a:t>
            </a:r>
            <a:r>
              <a:rPr lang="en-US" sz="2400" dirty="0" smtClean="0"/>
              <a:t>) = (10 g) (4.184 J/g*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en-US" sz="2400" dirty="0" smtClean="0"/>
              <a:t>) (T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-25.0</a:t>
            </a:r>
            <a:r>
              <a:rPr lang="en-US" sz="2400" dirty="0" smtClean="0">
                <a:cs typeface="Arial" charset="0"/>
              </a:rPr>
              <a:t>°</a:t>
            </a:r>
            <a:r>
              <a:rPr lang="en-US" sz="2400" dirty="0" smtClean="0"/>
              <a:t>)  </a:t>
            </a:r>
          </a:p>
          <a:p>
            <a:pPr algn="ctr"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2" name="Oval 1"/>
          <p:cNvSpPr/>
          <p:nvPr/>
        </p:nvSpPr>
        <p:spPr>
          <a:xfrm>
            <a:off x="3352800" y="3048000"/>
            <a:ext cx="1219200" cy="685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239000" y="2971800"/>
            <a:ext cx="1371600" cy="68580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3962400"/>
            <a:ext cx="2286000" cy="64633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Put </a:t>
            </a:r>
            <a:r>
              <a:rPr lang="en-US" dirty="0" err="1" smtClean="0">
                <a:solidFill>
                  <a:srgbClr val="C00000"/>
                </a:solidFill>
              </a:rPr>
              <a:t>T</a:t>
            </a:r>
            <a:r>
              <a:rPr lang="en-US" baseline="-25000" dirty="0" err="1" smtClean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second for warmer substance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5486" y="3995057"/>
            <a:ext cx="2286000" cy="64633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Put </a:t>
            </a:r>
            <a:r>
              <a:rPr lang="en-US" dirty="0" err="1" smtClean="0">
                <a:solidFill>
                  <a:srgbClr val="C00000"/>
                </a:solidFill>
              </a:rPr>
              <a:t>T</a:t>
            </a:r>
            <a:r>
              <a:rPr lang="en-US" baseline="-25000" dirty="0" err="1" smtClean="0">
                <a:solidFill>
                  <a:srgbClr val="C00000"/>
                </a:solidFill>
              </a:rPr>
              <a:t>f</a:t>
            </a:r>
            <a:r>
              <a:rPr lang="en-US" dirty="0" smtClean="0">
                <a:solidFill>
                  <a:srgbClr val="C00000"/>
                </a:solidFill>
              </a:rPr>
              <a:t> first for cooler substance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>
            <a:stCxn id="2" idx="4"/>
          </p:cNvCxnSpPr>
          <p:nvPr/>
        </p:nvCxnSpPr>
        <p:spPr>
          <a:xfrm flipH="1">
            <a:off x="3200400" y="3733800"/>
            <a:ext cx="762000" cy="228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8" idx="0"/>
          </p:cNvCxnSpPr>
          <p:nvPr/>
        </p:nvCxnSpPr>
        <p:spPr>
          <a:xfrm flipH="1">
            <a:off x="7478486" y="3657600"/>
            <a:ext cx="424544" cy="33745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98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Can you…</a:t>
            </a:r>
          </a:p>
          <a:p>
            <a:r>
              <a:rPr lang="en-US" dirty="0" smtClean="0"/>
              <a:t>State that PC and CC always have associated energy changes</a:t>
            </a:r>
          </a:p>
          <a:p>
            <a:r>
              <a:rPr lang="en-US" dirty="0" smtClean="0"/>
              <a:t>Define terms: system, energy, heat, exotehrmic, endothermic, activation energy</a:t>
            </a:r>
          </a:p>
          <a:p>
            <a:r>
              <a:rPr lang="en-US" dirty="0" smtClean="0"/>
              <a:t>Draw diagrams representing </a:t>
            </a:r>
            <a:r>
              <a:rPr lang="en-US" dirty="0" err="1" smtClean="0"/>
              <a:t>exo</a:t>
            </a:r>
            <a:r>
              <a:rPr lang="en-US" dirty="0" smtClean="0"/>
              <a:t>- and endothermic reactions</a:t>
            </a:r>
          </a:p>
          <a:p>
            <a:r>
              <a:rPr lang="en-US" dirty="0" smtClean="0"/>
              <a:t>Explain how a calorimeter measures energy changes</a:t>
            </a:r>
          </a:p>
          <a:p>
            <a:r>
              <a:rPr lang="en-US" dirty="0" smtClean="0"/>
              <a:t>Preform energy calculations using q = mc</a:t>
            </a:r>
            <a:r>
              <a:rPr lang="el-GR" dirty="0" smtClean="0">
                <a:cs typeface="Arial" charset="0"/>
              </a:rPr>
              <a:t>Δ</a:t>
            </a:r>
            <a:r>
              <a:rPr lang="en-US" dirty="0" smtClean="0"/>
              <a:t>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 can …</a:t>
            </a:r>
            <a:endParaRPr lang="en-US" b="1" dirty="0" smtClean="0"/>
          </a:p>
          <a:p>
            <a:r>
              <a:rPr lang="en-US" dirty="0" smtClean="0"/>
              <a:t>State that PC and CC always have associated energy changes</a:t>
            </a:r>
          </a:p>
          <a:p>
            <a:r>
              <a:rPr lang="en-US" dirty="0" smtClean="0"/>
              <a:t>Define terms: system, energy, heat, exotehrmic, endothermic, activation energy</a:t>
            </a:r>
          </a:p>
          <a:p>
            <a:r>
              <a:rPr lang="en-US" dirty="0" smtClean="0"/>
              <a:t>Draw diagrams representing </a:t>
            </a:r>
            <a:r>
              <a:rPr lang="en-US" dirty="0" err="1" smtClean="0"/>
              <a:t>exo</a:t>
            </a:r>
            <a:r>
              <a:rPr lang="en-US" dirty="0" smtClean="0"/>
              <a:t>- and endothermic reactions</a:t>
            </a:r>
          </a:p>
          <a:p>
            <a:r>
              <a:rPr lang="en-US" dirty="0" smtClean="0"/>
              <a:t>Explain how a calorimeter measures energy changes</a:t>
            </a:r>
          </a:p>
          <a:p>
            <a:r>
              <a:rPr lang="en-US" dirty="0" smtClean="0"/>
              <a:t>Preform energy calculations using q = mc</a:t>
            </a:r>
            <a:r>
              <a:rPr lang="el-GR" dirty="0" smtClean="0">
                <a:cs typeface="Arial" charset="0"/>
              </a:rPr>
              <a:t>Δ</a:t>
            </a:r>
            <a:r>
              <a:rPr lang="en-US" dirty="0" smtClean="0"/>
              <a:t>T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Matter and Energy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480785"/>
              </p:ext>
            </p:extLst>
          </p:nvPr>
        </p:nvGraphicFramePr>
        <p:xfrm>
          <a:off x="304800" y="1143000"/>
          <a:ext cx="86868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6705600" y="1752600"/>
            <a:ext cx="1447800" cy="1447800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 rot="8503478">
            <a:off x="1425679" y="4163440"/>
            <a:ext cx="1960819" cy="486002"/>
            <a:chOff x="4394258" y="3023936"/>
            <a:chExt cx="535395" cy="4860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" name="Right Arrow 6"/>
            <p:cNvSpPr/>
            <p:nvPr/>
          </p:nvSpPr>
          <p:spPr>
            <a:xfrm rot="107402">
              <a:off x="4394258" y="3023936"/>
              <a:ext cx="535395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 rot="107402">
              <a:off x="4394294" y="3118859"/>
              <a:ext cx="389594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266700" y="5175250"/>
            <a:ext cx="1447800" cy="1447800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495300" y="5407025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FF0000"/>
                </a:solidFill>
                <a:latin typeface="Calibri" pitchFamily="34" charset="0"/>
              </a:rPr>
              <a:t>Changes in Energy can be measured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6934200" y="1968500"/>
            <a:ext cx="990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>
                <a:solidFill>
                  <a:srgbClr val="FF0000"/>
                </a:solidFill>
                <a:latin typeface="Calibri" pitchFamily="34" charset="0"/>
              </a:rPr>
              <a:t>Matter transfers energy in different ways </a:t>
            </a:r>
          </a:p>
        </p:txBody>
      </p:sp>
      <p:grpSp>
        <p:nvGrpSpPr>
          <p:cNvPr id="12" name="Group 11"/>
          <p:cNvGrpSpPr/>
          <p:nvPr/>
        </p:nvGrpSpPr>
        <p:grpSpPr>
          <a:xfrm rot="16454263">
            <a:off x="5619017" y="2273514"/>
            <a:ext cx="535087" cy="1297284"/>
            <a:chOff x="4196101" y="2965454"/>
            <a:chExt cx="486002" cy="80165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3" name="Right Arrow 12"/>
            <p:cNvSpPr/>
            <p:nvPr/>
          </p:nvSpPr>
          <p:spPr>
            <a:xfrm rot="3931009">
              <a:off x="4038277" y="3123278"/>
              <a:ext cx="801650" cy="486002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/>
            <p:cNvSpPr/>
            <p:nvPr/>
          </p:nvSpPr>
          <p:spPr>
            <a:xfrm rot="3931009">
              <a:off x="4080966" y="3154132"/>
              <a:ext cx="655849" cy="291602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3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48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there is a PC or CC there is also an associated change in energy.</a:t>
            </a:r>
          </a:p>
          <a:p>
            <a:r>
              <a:rPr lang="en-US" dirty="0" smtClean="0"/>
              <a:t>This change in energy takes place between the </a:t>
            </a:r>
            <a:r>
              <a:rPr lang="en-US" b="1" i="1" dirty="0" smtClean="0"/>
              <a:t>system </a:t>
            </a:r>
            <a:r>
              <a:rPr lang="en-US" dirty="0" smtClean="0"/>
              <a:t>(the participants in the reaction or change) and the surroundings).  </a:t>
            </a:r>
          </a:p>
          <a:p>
            <a:pPr lvl="1"/>
            <a:r>
              <a:rPr lang="en-US" b="1" i="1" dirty="0" smtClean="0"/>
              <a:t>System = objects/substances under consideration</a:t>
            </a:r>
          </a:p>
          <a:p>
            <a:pPr lvl="2"/>
            <a:r>
              <a:rPr lang="en-US" dirty="0" smtClean="0"/>
              <a:t>Ex: planets, asteroids, etc. in a solar system</a:t>
            </a:r>
          </a:p>
          <a:p>
            <a:pPr lvl="2"/>
            <a:r>
              <a:rPr lang="en-US" dirty="0" smtClean="0"/>
              <a:t>Ex: circulatory organs, life in an ecosystem</a:t>
            </a:r>
          </a:p>
          <a:p>
            <a:pPr lvl="2"/>
            <a:r>
              <a:rPr lang="en-US" dirty="0" smtClean="0"/>
              <a:t>Ex: atoms, molecules, chemicals, etc.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2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Heat is a measure of thermal energy transfer (q)</a:t>
            </a:r>
          </a:p>
          <a:p>
            <a:pPr lvl="1"/>
            <a:r>
              <a:rPr lang="en-US" dirty="0" smtClean="0"/>
              <a:t>Energy = capacity to do work</a:t>
            </a:r>
          </a:p>
          <a:p>
            <a:pPr lvl="1"/>
            <a:r>
              <a:rPr lang="en-US" dirty="0" smtClean="0"/>
              <a:t>Heat moves from hot to cold places</a:t>
            </a:r>
          </a:p>
          <a:p>
            <a:r>
              <a:rPr lang="en-US" dirty="0" smtClean="0"/>
              <a:t>Units for heat and thermal energy are Joules (J)</a:t>
            </a:r>
            <a:endParaRPr lang="en-US" dirty="0"/>
          </a:p>
          <a:p>
            <a:pPr lvl="1"/>
            <a:r>
              <a:rPr lang="en-US" dirty="0" smtClean="0"/>
              <a:t>Thermal energy is also measured in </a:t>
            </a:r>
            <a:r>
              <a:rPr lang="en-US" b="1" i="1" dirty="0" smtClean="0"/>
              <a:t>calories</a:t>
            </a:r>
          </a:p>
          <a:p>
            <a:pPr lvl="2"/>
            <a:r>
              <a:rPr lang="en-US" dirty="0" smtClean="0"/>
              <a:t>1 calorie = 4.184 Joules</a:t>
            </a:r>
          </a:p>
          <a:p>
            <a:pPr lvl="1"/>
            <a:r>
              <a:rPr lang="en-US" dirty="0" smtClean="0"/>
              <a:t>Etymology of the word calorie – next slide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1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Bunny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Caloric Theory  </a:t>
            </a:r>
          </a:p>
          <a:p>
            <a:pPr lvl="1"/>
            <a:r>
              <a:rPr lang="en-US" dirty="0" smtClean="0"/>
              <a:t>Heat was a invisible fluid that repelled itself</a:t>
            </a:r>
          </a:p>
          <a:p>
            <a:pPr lvl="1"/>
            <a:r>
              <a:rPr lang="en-US" dirty="0" smtClean="0"/>
              <a:t>Evidence for theory</a:t>
            </a:r>
          </a:p>
          <a:p>
            <a:pPr lvl="2"/>
            <a:r>
              <a:rPr lang="en-US" dirty="0" smtClean="0"/>
              <a:t>When you mixed hot an cold fluids the hot would disperse into the cold (it self-repelled).</a:t>
            </a:r>
          </a:p>
          <a:p>
            <a:pPr lvl="1"/>
            <a:r>
              <a:rPr lang="en-US" dirty="0" smtClean="0"/>
              <a:t>Count Rumford – theory killer</a:t>
            </a:r>
          </a:p>
          <a:p>
            <a:pPr lvl="2"/>
            <a:r>
              <a:rPr lang="en-US" dirty="0" smtClean="0"/>
              <a:t>Prussian cannon borer </a:t>
            </a:r>
          </a:p>
          <a:p>
            <a:pPr lvl="2"/>
            <a:r>
              <a:rPr lang="en-US" dirty="0" smtClean="0"/>
              <a:t>If caloric flows from hot to cold it should at some point run out – it did not</a:t>
            </a:r>
          </a:p>
          <a:p>
            <a:pPr lvl="2"/>
            <a:r>
              <a:rPr lang="en-US" dirty="0" smtClean="0"/>
              <a:t>Later James Prescott Joule supported Rumford’s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Bunny Trail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>Joule's used this apparatus for measuring the mechanical equivalent of heat in which the “work" of the falling weight is converted into the “heat" of agitation in the water.</a:t>
            </a:r>
          </a:p>
          <a:p>
            <a:r>
              <a:rPr lang="en-US" dirty="0" smtClean="0"/>
              <a:t>Caloric was not a real fluid but heat was created as a result of work on a system</a:t>
            </a:r>
          </a:p>
          <a:p>
            <a:r>
              <a:rPr lang="en-US" dirty="0" smtClean="0"/>
              <a:t>Joule found that the same amount of work produced the same amount of heat</a:t>
            </a:r>
          </a:p>
          <a:p>
            <a:pPr lvl="1"/>
            <a:r>
              <a:rPr lang="en-US" dirty="0" smtClean="0">
                <a:effectLst/>
              </a:rPr>
              <a:t>838 foot-pounds or 4.184 J/g*</a:t>
            </a:r>
            <a:r>
              <a:rPr lang="en-US" baseline="30000" dirty="0" err="1" smtClean="0">
                <a:effectLst/>
              </a:rPr>
              <a:t>o</a:t>
            </a:r>
            <a:r>
              <a:rPr lang="en-US" dirty="0" err="1" smtClean="0">
                <a:effectLst/>
              </a:rPr>
              <a:t>C</a:t>
            </a:r>
            <a:endParaRPr lang="en-US" dirty="0"/>
          </a:p>
        </p:txBody>
      </p:sp>
      <p:pic>
        <p:nvPicPr>
          <p:cNvPr id="1026" name="Picture 2" descr="File:Joule's Apparatus (Harper's Scan)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766457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63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we can measure heat!!!</a:t>
            </a:r>
          </a:p>
          <a:p>
            <a:endParaRPr lang="en-US" dirty="0"/>
          </a:p>
          <a:p>
            <a:r>
              <a:rPr lang="en-US" dirty="0" smtClean="0"/>
              <a:t>Can we measure how much heat is in one molecule of methane?</a:t>
            </a:r>
          </a:p>
          <a:p>
            <a:r>
              <a:rPr lang="en-US" dirty="0" smtClean="0"/>
              <a:t>We can measure the amount of energy released when we burn methane. </a:t>
            </a:r>
          </a:p>
          <a:p>
            <a:r>
              <a:rPr lang="en-US" dirty="0" smtClean="0"/>
              <a:t>So we only can measure changes in energy, not the amount of actual energy a molecule possess.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3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Energy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Exothermic reactions </a:t>
            </a:r>
            <a:r>
              <a:rPr lang="en-US" dirty="0" smtClean="0">
                <a:sym typeface="Wingdings" pitchFamily="2" charset="2"/>
              </a:rPr>
              <a:t> products of a chemical change have less energy, therefore, heat is given off to surroundings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40" name="Picture 4" descr="http://www.docbrown.info/page03/3_51energy/Image3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18114"/>
            <a:ext cx="6172200" cy="305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3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896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Chemistry Notes</vt:lpstr>
      <vt:lpstr>Learning Objectives</vt:lpstr>
      <vt:lpstr>Matter and Energy</vt:lpstr>
      <vt:lpstr>Measuring Energy Transfer</vt:lpstr>
      <vt:lpstr>Measuring Energy Transfer</vt:lpstr>
      <vt:lpstr>Interesting Bunny Trail</vt:lpstr>
      <vt:lpstr>Interesting Bunny Trail</vt:lpstr>
      <vt:lpstr>Measuring Energy Transfer</vt:lpstr>
      <vt:lpstr>Measuring Energy Transfer</vt:lpstr>
      <vt:lpstr>Measuring Energy Transfer</vt:lpstr>
      <vt:lpstr>PowerPoint Presentation</vt:lpstr>
      <vt:lpstr>Measuring Energy Transfer</vt:lpstr>
      <vt:lpstr>Measuring Energy Changes in Matter</vt:lpstr>
      <vt:lpstr>Measuring Energy Changes in Matter</vt:lpstr>
      <vt:lpstr>Measuring Energy Changes in Matter</vt:lpstr>
      <vt:lpstr>Measuring Energy Changes in Matter</vt:lpstr>
      <vt:lpstr>Summary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Notes</dc:title>
  <dc:creator>user</dc:creator>
  <cp:lastModifiedBy>Bridgman</cp:lastModifiedBy>
  <cp:revision>13</cp:revision>
  <dcterms:created xsi:type="dcterms:W3CDTF">2011-10-17T23:48:53Z</dcterms:created>
  <dcterms:modified xsi:type="dcterms:W3CDTF">2013-10-18T18:37:22Z</dcterms:modified>
</cp:coreProperties>
</file>