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0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6" r:id="rId20"/>
    <p:sldId id="279" r:id="rId21"/>
    <p:sldId id="280" r:id="rId22"/>
    <p:sldId id="277" r:id="rId23"/>
    <p:sldId id="283" r:id="rId24"/>
    <p:sldId id="281" r:id="rId25"/>
    <p:sldId id="282" r:id="rId26"/>
    <p:sldId id="285" r:id="rId27"/>
    <p:sldId id="286" r:id="rId28"/>
    <p:sldId id="287" r:id="rId29"/>
    <p:sldId id="288" r:id="rId30"/>
    <p:sldId id="289" r:id="rId31"/>
    <p:sldId id="284" r:id="rId32"/>
    <p:sldId id="278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823EB-C1EF-4E19-9E72-A1B23D04D9A3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B2CC2-4A6F-433B-8D7D-780DD281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E8D854-87DF-4B8B-8122-2914BAFEFC54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3630-D60A-492A-BFA9-69DC80B26C6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8DD1-E2EA-4769-86D8-CBB5DA7A6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3630-D60A-492A-BFA9-69DC80B26C6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8DD1-E2EA-4769-86D8-CBB5DA7A6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3630-D60A-492A-BFA9-69DC80B26C6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8DD1-E2EA-4769-86D8-CBB5DA7A6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2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3630-D60A-492A-BFA9-69DC80B26C6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8DD1-E2EA-4769-86D8-CBB5DA7A6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3630-D60A-492A-BFA9-69DC80B26C6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8DD1-E2EA-4769-86D8-CBB5DA7A6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7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3630-D60A-492A-BFA9-69DC80B26C6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8DD1-E2EA-4769-86D8-CBB5DA7A6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1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3630-D60A-492A-BFA9-69DC80B26C6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8DD1-E2EA-4769-86D8-CBB5DA7A6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3630-D60A-492A-BFA9-69DC80B26C6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8DD1-E2EA-4769-86D8-CBB5DA7A6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7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3630-D60A-492A-BFA9-69DC80B26C6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8DD1-E2EA-4769-86D8-CBB5DA7A6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8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3630-D60A-492A-BFA9-69DC80B26C6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8DD1-E2EA-4769-86D8-CBB5DA7A6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3630-D60A-492A-BFA9-69DC80B26C6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8DD1-E2EA-4769-86D8-CBB5DA7A6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3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A3630-D60A-492A-BFA9-69DC80B26C62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78DD1-E2EA-4769-86D8-CBB5DA7A6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 Science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Sources of </a:t>
            </a:r>
            <a:r>
              <a:rPr lang="en-US" dirty="0" err="1" smtClean="0"/>
              <a:t>Paleoclimate</a:t>
            </a:r>
            <a:r>
              <a:rPr lang="en-US" dirty="0" smtClean="0"/>
              <a:t>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Fossils </a:t>
            </a:r>
          </a:p>
          <a:p>
            <a:r>
              <a:rPr lang="en-US" dirty="0" smtClean="0"/>
              <a:t>There have been a number of fossils discovered in places that no longer support those organisms.</a:t>
            </a:r>
          </a:p>
          <a:p>
            <a:r>
              <a:rPr lang="en-US" dirty="0" smtClean="0"/>
              <a:t>Ex:</a:t>
            </a:r>
          </a:p>
          <a:p>
            <a:pPr lvl="1"/>
            <a:r>
              <a:rPr lang="en-US" dirty="0" smtClean="0"/>
              <a:t>Whale bones found in the Chilean Dessert and the Sahara Dessert.</a:t>
            </a:r>
          </a:p>
          <a:p>
            <a:pPr lvl="1"/>
            <a:r>
              <a:rPr lang="en-US" dirty="0" smtClean="0"/>
              <a:t>Plant Fossils found on Antarctica </a:t>
            </a:r>
          </a:p>
          <a:p>
            <a:pPr lvl="1"/>
            <a:r>
              <a:rPr lang="en-US" dirty="0" smtClean="0"/>
              <a:t>Sea Shells found in Himalayas </a:t>
            </a:r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 for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914400"/>
          </a:xfrm>
        </p:spPr>
        <p:txBody>
          <a:bodyPr/>
          <a:lstStyle/>
          <a:p>
            <a:r>
              <a:rPr lang="en-US" dirty="0" smtClean="0"/>
              <a:t>What conclusion do we draw from this graph?</a:t>
            </a:r>
            <a:endParaRPr lang="en-US" dirty="0"/>
          </a:p>
        </p:txBody>
      </p:sp>
      <p:pic>
        <p:nvPicPr>
          <p:cNvPr id="2053" name="Picture 5" descr="http://www.contrib.andrew.cmu.edu/~nkwon/assets/Global_temp_200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49" y="2057400"/>
            <a:ext cx="859065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6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 for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914400"/>
          </a:xfrm>
        </p:spPr>
        <p:txBody>
          <a:bodyPr/>
          <a:lstStyle/>
          <a:p>
            <a:r>
              <a:rPr lang="en-US" dirty="0" smtClean="0"/>
              <a:t>What conclusion do we draw from this graph?</a:t>
            </a:r>
            <a:endParaRPr lang="en-US" dirty="0"/>
          </a:p>
        </p:txBody>
      </p:sp>
      <p:pic>
        <p:nvPicPr>
          <p:cNvPr id="5" name="Picture 4" descr="slika1eip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534400" cy="464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 for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914400"/>
          </a:xfrm>
        </p:spPr>
        <p:txBody>
          <a:bodyPr/>
          <a:lstStyle/>
          <a:p>
            <a:r>
              <a:rPr lang="en-US" dirty="0" smtClean="0"/>
              <a:t>What conclusion do we draw from this graph?</a:t>
            </a:r>
            <a:endParaRPr lang="en-US" dirty="0"/>
          </a:p>
        </p:txBody>
      </p:sp>
      <p:pic>
        <p:nvPicPr>
          <p:cNvPr id="6" name="Picture 3" descr="1000yr_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22764"/>
            <a:ext cx="7848600" cy="46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7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conclusion do we draw from this graph?</a:t>
            </a:r>
          </a:p>
          <a:p>
            <a:endParaRPr lang="en-US" dirty="0"/>
          </a:p>
        </p:txBody>
      </p:sp>
      <p:pic>
        <p:nvPicPr>
          <p:cNvPr id="4" name="Picture 4" descr="sea-level-r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29010"/>
            <a:ext cx="7543800" cy="425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2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conclusion do we draw from these graphs?</a:t>
            </a:r>
          </a:p>
          <a:p>
            <a:endParaRPr lang="en-US" dirty="0"/>
          </a:p>
        </p:txBody>
      </p:sp>
      <p:pic>
        <p:nvPicPr>
          <p:cNvPr id="8194" name="Picture 2" descr="http://www1.ncdc.noaa.gov/pub/data/cmb/images/indicators/ocean-heat-cont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77736"/>
            <a:ext cx="42989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1.ncdc.noaa.gov/pub/data/cmb/images/indicators/glacial-decrea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09" y="1977736"/>
            <a:ext cx="433658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Summarize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_______________________________________</a:t>
            </a:r>
          </a:p>
          <a:p>
            <a:pPr marL="0" indent="0">
              <a:buNone/>
            </a:pPr>
            <a:r>
              <a:rPr lang="en-US" dirty="0" smtClean="0"/>
              <a:t>_______________________________________ </a:t>
            </a:r>
          </a:p>
          <a:p>
            <a:pPr marL="0" indent="0">
              <a:buNone/>
            </a:pPr>
            <a:r>
              <a:rPr lang="en-US" dirty="0" smtClean="0"/>
              <a:t>_______________________________________</a:t>
            </a:r>
          </a:p>
          <a:p>
            <a:pPr marL="0" indent="0">
              <a:buNone/>
            </a:pPr>
            <a:r>
              <a:rPr lang="en-US" dirty="0" smtClean="0"/>
              <a:t>_______________________________________</a:t>
            </a:r>
          </a:p>
          <a:p>
            <a:pPr marL="0" indent="0">
              <a:buNone/>
            </a:pPr>
            <a:r>
              <a:rPr lang="en-US" dirty="0" smtClean="0"/>
              <a:t>_______________________________________</a:t>
            </a:r>
          </a:p>
          <a:p>
            <a:pPr marL="0" indent="0">
              <a:buNone/>
            </a:pPr>
            <a:r>
              <a:rPr lang="en-US" dirty="0" smtClean="0"/>
              <a:t>_______________________________________</a:t>
            </a:r>
          </a:p>
          <a:p>
            <a:pPr marL="0" indent="0">
              <a:buNone/>
            </a:pPr>
            <a:r>
              <a:rPr lang="en-US" dirty="0" smtClean="0"/>
              <a:t>_______________________________________</a:t>
            </a:r>
          </a:p>
          <a:p>
            <a:pPr marL="0" indent="0">
              <a:buNone/>
            </a:pPr>
            <a:r>
              <a:rPr lang="en-US" dirty="0" smtClean="0"/>
              <a:t>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Causes of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Seasons</a:t>
            </a:r>
          </a:p>
          <a:p>
            <a:r>
              <a:rPr lang="en-US" dirty="0" smtClean="0"/>
              <a:t>El Nino / La Nina</a:t>
            </a:r>
          </a:p>
          <a:p>
            <a:r>
              <a:rPr lang="en-US" dirty="0" smtClean="0"/>
              <a:t>Solar Output </a:t>
            </a:r>
          </a:p>
          <a:p>
            <a:r>
              <a:rPr lang="en-US" dirty="0" smtClean="0"/>
              <a:t>Volcanic Eruptions</a:t>
            </a:r>
          </a:p>
          <a:p>
            <a:r>
              <a:rPr lang="en-US" dirty="0" smtClean="0"/>
              <a:t>Variations in CO</a:t>
            </a:r>
            <a:r>
              <a:rPr lang="en-US" baseline="-25000" dirty="0" smtClean="0"/>
              <a:t>2</a:t>
            </a:r>
            <a:r>
              <a:rPr lang="en-US" dirty="0" smtClean="0"/>
              <a:t> concentrations in the atmosphere (human impacts). </a:t>
            </a:r>
          </a:p>
          <a:p>
            <a:r>
              <a:rPr lang="en-US" dirty="0" smtClean="0"/>
              <a:t>Variations in Earth Orbit and Earth’s Axis of Rotation. </a:t>
            </a:r>
          </a:p>
        </p:txBody>
      </p:sp>
    </p:spTree>
    <p:extLst>
      <p:ext uri="{BB962C8B-B14F-4D97-AF65-F5344CB8AC3E}">
        <p14:creationId xmlns:p14="http://schemas.microsoft.com/office/powerpoint/2010/main" val="35031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Causes of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b="1" dirty="0" smtClean="0"/>
              <a:t>     </a:t>
            </a:r>
            <a:r>
              <a:rPr lang="en-US" altLang="en-US" b="1" u="sng" dirty="0" smtClean="0"/>
              <a:t>Seasons</a:t>
            </a:r>
            <a:r>
              <a:rPr lang="en-US" altLang="en-US" dirty="0" smtClean="0"/>
              <a:t> – periods of climate change caused by the amount of solar radiation an area receives 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Caused by the Earth's tilt toward the sun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Tilted toward = summer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Tilted away = winter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Tropics experience little change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High altitudes near pole experience great change.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Earth’s tilt can vary from 22.1° to 24.5°. 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More of a tilt means more of a temperature difference between summer and winter temperatures. </a:t>
            </a:r>
          </a:p>
        </p:txBody>
      </p:sp>
    </p:spTree>
    <p:extLst>
      <p:ext uri="{BB962C8B-B14F-4D97-AF65-F5344CB8AC3E}">
        <p14:creationId xmlns:p14="http://schemas.microsoft.com/office/powerpoint/2010/main" val="5729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arth-ti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4" y="152400"/>
            <a:ext cx="877559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94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can…</a:t>
            </a:r>
          </a:p>
          <a:p>
            <a:r>
              <a:rPr lang="en-US" dirty="0" smtClean="0"/>
              <a:t>Explain climate change and describe its causes.</a:t>
            </a:r>
          </a:p>
          <a:p>
            <a:r>
              <a:rPr lang="en-US" dirty="0" smtClean="0"/>
              <a:t>Explain why we believe the climate has changed and is changing.</a:t>
            </a:r>
          </a:p>
          <a:p>
            <a:pPr lvl="1"/>
            <a:r>
              <a:rPr lang="en-US" dirty="0" smtClean="0"/>
              <a:t>Cite data and infer conclusions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Causes of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378526"/>
            <a:ext cx="4038600" cy="547947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b="1" dirty="0" smtClean="0"/>
              <a:t>    </a:t>
            </a:r>
            <a:r>
              <a:rPr lang="en-US" altLang="en-US" b="1" u="sng" dirty="0" smtClean="0"/>
              <a:t>El Nino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– is the weakening or reversal of wind in the Southern Pacific.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What should happen is the upwelling you see the top picture.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What happens during El Nino, is a down welling effect that creates higher than normal ocean temperatures</a:t>
            </a:r>
          </a:p>
          <a:p>
            <a:pPr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  <a:buNone/>
            </a:pPr>
            <a:endParaRPr lang="en-US" altLang="en-US" dirty="0" smtClean="0"/>
          </a:p>
        </p:txBody>
      </p:sp>
      <p:pic>
        <p:nvPicPr>
          <p:cNvPr id="5" name="Picture 6" descr="2eln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7244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3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Causes of Climate Change</a:t>
            </a:r>
            <a:endParaRPr lang="en-US" alt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3886200" cy="4800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b="1" dirty="0" smtClean="0"/>
              <a:t>Effects of El Nino</a:t>
            </a:r>
          </a:p>
          <a:p>
            <a:r>
              <a:rPr lang="en-US" altLang="en-US" dirty="0" smtClean="0"/>
              <a:t>Jet stream is altered, changing wind and precipitation patterns around the world.</a:t>
            </a:r>
          </a:p>
          <a:p>
            <a:pPr lvl="1"/>
            <a:r>
              <a:rPr lang="en-US" dirty="0" smtClean="0"/>
              <a:t>For the US, during El Nino is the Jet Stream is pulled farther south and that is where we will find more severe weather.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Africa and Australia may experience droughts. </a:t>
            </a:r>
          </a:p>
          <a:p>
            <a:pPr eaLnBrk="1" hangingPunct="1"/>
            <a:r>
              <a:rPr lang="en-US" altLang="en-US" dirty="0" smtClean="0"/>
              <a:t>California will experience more storms and possible flooding. </a:t>
            </a:r>
          </a:p>
        </p:txBody>
      </p:sp>
      <p:pic>
        <p:nvPicPr>
          <p:cNvPr id="2" name="Picture 2" descr="http://www.srh.noaa.gov/images/bro/news/2009/elnino/win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1" y="3581400"/>
            <a:ext cx="43719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vortex.accuweather.com/adc2004/pub/includes/columns/topheadline/2010/Typical-El-Nino-Win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2" y="1274618"/>
            <a:ext cx="43719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8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Causes of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b="1" dirty="0" smtClean="0"/>
              <a:t>    </a:t>
            </a:r>
            <a:r>
              <a:rPr lang="en-US" altLang="en-US" b="1" u="sng" dirty="0" smtClean="0"/>
              <a:t>Wobble</a:t>
            </a:r>
            <a:r>
              <a:rPr lang="en-US" altLang="en-US" dirty="0" smtClean="0"/>
              <a:t> – the earth wobbles as it spins on its axis.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Currently our North Star is Polaris.  Due to this wobble over time our North Star will be Vega.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Earth’s wobble affects the timing of the seasons (summer happens in June, etc.). </a:t>
            </a:r>
          </a:p>
        </p:txBody>
      </p:sp>
      <p:pic>
        <p:nvPicPr>
          <p:cNvPr id="14338" name="Picture 2" descr="http://cse.ssl.berkeley.edu/img/prece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472" y="1371600"/>
            <a:ext cx="335626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4000" dirty="0" smtClean="0"/>
              <a:t>Causes of Climate Change </a:t>
            </a:r>
            <a:endParaRPr lang="en-US" altLang="en-US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273" y="1489364"/>
            <a:ext cx="8084127" cy="4525963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The Wobble Earth experiences will cause climate change because the winters will become milder and summers will become cooler.</a:t>
            </a:r>
          </a:p>
          <a:p>
            <a:r>
              <a:rPr lang="en-US" altLang="en-US" sz="2400" dirty="0" smtClean="0"/>
              <a:t>We will eventually be tilted toward the sun in December and that would then be our summer. </a:t>
            </a:r>
            <a:endParaRPr lang="en-US" altLang="en-US" sz="2400" dirty="0"/>
          </a:p>
          <a:p>
            <a:endParaRPr lang="en-US" altLang="en-US" sz="2000" dirty="0"/>
          </a:p>
        </p:txBody>
      </p:sp>
      <p:pic>
        <p:nvPicPr>
          <p:cNvPr id="22530" name="Picture 2" descr="http://apollo.lsc.vsc.edu/classes/met130/notes/chapter16/graphics/prec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74027"/>
            <a:ext cx="5715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4000" b="1" dirty="0" smtClean="0"/>
              <a:t>Causes of Climate Change</a:t>
            </a:r>
            <a:endParaRPr lang="en-US" altLang="en-US" sz="40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altLang="en-US" b="1" dirty="0" smtClean="0"/>
              <a:t>Orbital Variation </a:t>
            </a:r>
            <a:r>
              <a:rPr lang="en-US" altLang="en-US" dirty="0" smtClean="0"/>
              <a:t>- The </a:t>
            </a:r>
            <a:r>
              <a:rPr lang="en-US" altLang="en-US" dirty="0"/>
              <a:t>shape of Earth's Orbit changes every 100,000 years from being elliptical to being nearly circular and then back.</a:t>
            </a:r>
          </a:p>
        </p:txBody>
      </p:sp>
      <p:pic>
        <p:nvPicPr>
          <p:cNvPr id="16389" name="Picture 5" descr="eccentr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124200"/>
            <a:ext cx="42005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eccentri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1" y="3145126"/>
            <a:ext cx="3962400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1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4000" b="1" dirty="0" smtClean="0"/>
              <a:t>Causes of Climate Change</a:t>
            </a:r>
            <a:endParaRPr lang="en-US" altLang="en-US" sz="4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Changes in the eccentricity of Earth’s orbit will cause changes in climate</a:t>
            </a:r>
          </a:p>
          <a:p>
            <a:r>
              <a:rPr lang="en-US" altLang="en-US" dirty="0" smtClean="0"/>
              <a:t>The more elliptical the orbit, the greater the difference in temperature we experience as Earth distance from the sun changes.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T</a:t>
            </a:r>
            <a:r>
              <a:rPr lang="en-US" altLang="en-US" dirty="0" smtClean="0">
                <a:sym typeface="Wingdings" panose="05000000000000000000" pitchFamily="2" charset="2"/>
              </a:rPr>
              <a:t>emperature increases when we are close and decreases as we get farther from the sun</a:t>
            </a: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If Earth had a circular orbit, it would always be equidistant from the sun, therefore, the orbital position would not affect Earth’s climate.</a:t>
            </a:r>
            <a:endParaRPr lang="en-US" alt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304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b="1" dirty="0" smtClean="0"/>
              <a:t>Causes of Climate Change</a:t>
            </a:r>
            <a:endParaRPr lang="en-US" altLang="en-US" sz="4000" b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b="1" dirty="0" smtClean="0"/>
              <a:t>Volcanic Eruptions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Climatologists </a:t>
            </a:r>
            <a:r>
              <a:rPr lang="en-US" altLang="en-US" sz="2800" dirty="0"/>
              <a:t>have noticed a connection between large explosive volcanic eruptions and short term climatic change.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For example, one of the coldest years in the last two centuries occurred the year following the </a:t>
            </a:r>
            <a:r>
              <a:rPr lang="en-US" altLang="en-US" sz="2400" dirty="0" err="1"/>
              <a:t>Tambora</a:t>
            </a:r>
            <a:r>
              <a:rPr lang="en-US" altLang="en-US" sz="2400" dirty="0"/>
              <a:t> volcanic eruption in 1815.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Accounts of very cold weather were documented in the year following this eruption in a number of regions across the planet.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Several other major volcanic events also show a pattern of cooler global temperatures lasting 1 to 3 years after their eruption.</a:t>
            </a:r>
          </a:p>
        </p:txBody>
      </p:sp>
    </p:spTree>
    <p:extLst>
      <p:ext uri="{BB962C8B-B14F-4D97-AF65-F5344CB8AC3E}">
        <p14:creationId xmlns:p14="http://schemas.microsoft.com/office/powerpoint/2010/main" val="364145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b="1" dirty="0" smtClean="0"/>
              <a:t>Causes of Climate Change</a:t>
            </a:r>
            <a:endParaRPr lang="en-US" altLang="en-US" sz="4000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Explosive volcanic eruptions also eject large quantities of </a:t>
            </a:r>
            <a:r>
              <a:rPr lang="en-US" altLang="en-US" b="1" dirty="0"/>
              <a:t>SO</a:t>
            </a:r>
            <a:r>
              <a:rPr lang="en-US" altLang="en-US" sz="2400" b="1" dirty="0"/>
              <a:t>2</a:t>
            </a:r>
            <a:r>
              <a:rPr lang="en-US" altLang="en-US" dirty="0"/>
              <a:t> gas </a:t>
            </a:r>
          </a:p>
          <a:p>
            <a:pPr lvl="1"/>
            <a:r>
              <a:rPr lang="en-US" altLang="en-US" dirty="0"/>
              <a:t>The gas remains in the atmosphere for as long as 3 years. </a:t>
            </a:r>
          </a:p>
          <a:p>
            <a:r>
              <a:rPr lang="en-US" altLang="en-US" dirty="0"/>
              <a:t>SO</a:t>
            </a:r>
            <a:r>
              <a:rPr lang="en-US" altLang="en-US" sz="2400" dirty="0"/>
              <a:t>2</a:t>
            </a:r>
            <a:r>
              <a:rPr lang="en-US" altLang="en-US" dirty="0"/>
              <a:t> gas reacts with water vapor commonly found in the stratosphere</a:t>
            </a:r>
          </a:p>
          <a:p>
            <a:r>
              <a:rPr lang="en-US" altLang="en-US" dirty="0"/>
              <a:t>This forms a dense haze layer that reduces the radiation from the sun.</a:t>
            </a:r>
          </a:p>
        </p:txBody>
      </p:sp>
      <p:pic>
        <p:nvPicPr>
          <p:cNvPr id="4" name="Picture 5" descr="volcanic_aerosols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31041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67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b="1" dirty="0" smtClean="0"/>
              <a:t>Causes of Climate Change</a:t>
            </a:r>
            <a:endParaRPr lang="en-US" altLang="en-US" sz="40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2133600"/>
          </a:xfrm>
        </p:spPr>
        <p:txBody>
          <a:bodyPr/>
          <a:lstStyle/>
          <a:p>
            <a:r>
              <a:rPr lang="en-US" altLang="en-US"/>
              <a:t>Blocking of Solar Radiation (minimal effect)</a:t>
            </a:r>
          </a:p>
          <a:p>
            <a:pPr lvl="1"/>
            <a:r>
              <a:rPr lang="en-US" altLang="en-US"/>
              <a:t>Volcanic Eruptions </a:t>
            </a:r>
          </a:p>
          <a:p>
            <a:pPr lvl="2"/>
            <a:r>
              <a:rPr lang="en-US" altLang="en-US"/>
              <a:t>Picture is a volcanic eruption viewed from space</a:t>
            </a:r>
          </a:p>
          <a:p>
            <a:pPr lvl="1"/>
            <a:r>
              <a:rPr lang="en-US" altLang="en-US"/>
              <a:t>Pollution / Forrest Fires</a:t>
            </a:r>
          </a:p>
          <a:p>
            <a:pPr lvl="1">
              <a:buFontTx/>
              <a:buNone/>
            </a:pPr>
            <a:endParaRPr lang="en-US" altLang="en-US"/>
          </a:p>
        </p:txBody>
      </p:sp>
      <p:pic>
        <p:nvPicPr>
          <p:cNvPr id="3076" name="Picture 4" descr="raba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4724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mg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25"/>
            <a:ext cx="4419600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29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dirty="0" smtClean="0"/>
              <a:t>Causes of Climate Change</a:t>
            </a:r>
            <a:endParaRPr lang="en-US" altLang="en-US" b="1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3810000" cy="48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 sz="2800" b="1" dirty="0" smtClean="0"/>
              <a:t>Solar Output</a:t>
            </a:r>
          </a:p>
          <a:p>
            <a:r>
              <a:rPr lang="en-US" altLang="en-US" sz="2800" dirty="0" smtClean="0"/>
              <a:t>Some </a:t>
            </a:r>
            <a:r>
              <a:rPr lang="en-US" altLang="en-US" sz="2800" dirty="0"/>
              <a:t>evidence suggest that sunspots affect global climate </a:t>
            </a:r>
            <a:r>
              <a:rPr lang="en-US" altLang="en-US" sz="2800" dirty="0" smtClean="0"/>
              <a:t>patterns.</a:t>
            </a:r>
            <a:endParaRPr lang="en-US" altLang="en-US" sz="2800" dirty="0"/>
          </a:p>
          <a:p>
            <a:pPr lvl="1"/>
            <a:r>
              <a:rPr lang="en-US" altLang="en-US" sz="2400" dirty="0"/>
              <a:t>Sunspots are huge magnetic storms that are seen as dark (cooler) areas on the Sun's surface. 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Cooler because they have emitted heat that the Earth will receive. </a:t>
            </a:r>
            <a:endParaRPr lang="en-US" altLang="en-US" sz="24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pic>
        <p:nvPicPr>
          <p:cNvPr id="34821" name="Picture 5" descr="sunsp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Things to Remember about Climate Change.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Climate change is occurring.  We will discuss the data supporting this claim.   </a:t>
            </a:r>
          </a:p>
          <a:p>
            <a:r>
              <a:rPr lang="en-US" dirty="0" smtClean="0"/>
              <a:t>Climate change is natural and has been happening for most of Earth’s history. </a:t>
            </a:r>
          </a:p>
          <a:p>
            <a:r>
              <a:rPr lang="en-US" dirty="0" smtClean="0"/>
              <a:t>Humans play a role in climate change.</a:t>
            </a:r>
          </a:p>
          <a:p>
            <a:pPr lvl="1"/>
            <a:r>
              <a:rPr lang="en-US" dirty="0" smtClean="0"/>
              <a:t>The degree of involvement is debated.</a:t>
            </a:r>
          </a:p>
          <a:p>
            <a:r>
              <a:rPr lang="en-US" dirty="0" smtClean="0"/>
              <a:t>Climate change is a political issue.  Its always best to put politics aside an conclude things from data (i.e. be scientific).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Variations in Solar Output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  <p:pic>
        <p:nvPicPr>
          <p:cNvPr id="4101" name="Picture 5" descr="sunspot-lenght-&amp;-teper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50818"/>
            <a:ext cx="7924800" cy="51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9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dirty="0" smtClean="0"/>
              <a:t>Causes of Climate Change</a:t>
            </a:r>
            <a:endParaRPr lang="en-US" altLang="en-US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Climate </a:t>
            </a:r>
            <a:r>
              <a:rPr lang="en-US" altLang="en-US" dirty="0"/>
              <a:t>Studies have discovered a connection between the concentration of </a:t>
            </a:r>
            <a:r>
              <a:rPr lang="en-US" altLang="en-US" b="1" dirty="0"/>
              <a:t>CO</a:t>
            </a:r>
            <a:r>
              <a:rPr lang="en-US" altLang="en-US" sz="1600" b="1" dirty="0"/>
              <a:t>2</a:t>
            </a:r>
            <a:r>
              <a:rPr lang="en-US" altLang="en-US" b="1" dirty="0"/>
              <a:t> </a:t>
            </a:r>
            <a:r>
              <a:rPr lang="en-US" altLang="en-US" dirty="0"/>
              <a:t>in the atmosphere and average global temperature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pic>
        <p:nvPicPr>
          <p:cNvPr id="2" name="Picture 2" descr="http://4.bp.blogspot.com/-GRB2hf0VD1Y/Ucy1VurNJlI/AAAAAAAABlI/fK122smhZvg/s419/T-CO2+corrln+1000y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0" y="2971800"/>
            <a:ext cx="5514110" cy="35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3505200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of clarification </a:t>
            </a:r>
            <a:r>
              <a:rPr lang="en-US" dirty="0" smtClean="0">
                <a:sym typeface="Wingdings" panose="05000000000000000000" pitchFamily="2" charset="2"/>
              </a:rPr>
              <a:t> this demonstrates a correlation – not causation.  This is not the sole cause of climate change but one of its factors.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dirty="0" smtClean="0"/>
              <a:t>Causes of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Carbon dioxide is one of the more important gases responsible for the </a:t>
            </a:r>
            <a:r>
              <a:rPr lang="en-US" altLang="en-US" b="1" dirty="0" smtClean="0"/>
              <a:t>Greenhouse Effect.</a:t>
            </a:r>
          </a:p>
          <a:p>
            <a:r>
              <a:rPr lang="en-US" altLang="en-US" b="1" dirty="0" smtClean="0"/>
              <a:t>Greenhouse Effect</a:t>
            </a:r>
            <a:r>
              <a:rPr lang="en-US" altLang="en-US" dirty="0" smtClean="0"/>
              <a:t> – natural process that occurs when certain gases (CO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CH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, and water vapor) trap heat </a:t>
            </a:r>
          </a:p>
          <a:p>
            <a:pPr lvl="1"/>
            <a:r>
              <a:rPr lang="en-US" dirty="0" smtClean="0"/>
              <a:t>This effect can be magnified by human activities like the burning of fossil fuels.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91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Atmospheric CO</a:t>
            </a:r>
            <a:r>
              <a:rPr lang="en-US" altLang="en-US" sz="2400" b="1"/>
              <a:t>2</a:t>
            </a:r>
            <a:r>
              <a:rPr lang="en-US" altLang="en-US" b="1"/>
              <a:t> variations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Measurements indicated that atmospheric CO</a:t>
            </a:r>
            <a:r>
              <a:rPr lang="en-US" altLang="en-US" sz="1800" dirty="0"/>
              <a:t>2 </a:t>
            </a:r>
            <a:r>
              <a:rPr lang="en-US" altLang="en-US" sz="2800" dirty="0"/>
              <a:t>levels were about 30% lower during colder glacial periods. </a:t>
            </a:r>
            <a:endParaRPr lang="en-US" altLang="en-US" sz="2800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It is theorized that the oceans were a major store of </a:t>
            </a:r>
            <a:r>
              <a:rPr lang="en-US" altLang="en-US" sz="2800" dirty="0" smtClean="0"/>
              <a:t>CO</a:t>
            </a:r>
            <a:r>
              <a:rPr lang="en-US" altLang="en-US" sz="1800" dirty="0" smtClean="0"/>
              <a:t>2</a:t>
            </a:r>
            <a:r>
              <a:rPr lang="en-US" altLang="en-US" sz="2800" dirty="0" smtClean="0"/>
              <a:t>.  The </a:t>
            </a:r>
            <a:r>
              <a:rPr lang="en-US" altLang="en-US" sz="2800" dirty="0"/>
              <a:t>warmer the temperature the less CO</a:t>
            </a:r>
            <a:r>
              <a:rPr lang="en-US" altLang="en-US" sz="1800" dirty="0"/>
              <a:t>2</a:t>
            </a:r>
            <a:r>
              <a:rPr lang="en-US" altLang="en-US" sz="2800" dirty="0"/>
              <a:t> can be stored in the ocean.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CO</a:t>
            </a:r>
            <a:r>
              <a:rPr lang="en-US" altLang="en-US" sz="1400" dirty="0"/>
              <a:t>2</a:t>
            </a:r>
            <a:r>
              <a:rPr lang="en-US" altLang="en-US" sz="2000" dirty="0"/>
              <a:t> is released from oceans when global temperatures become warmer and diffuses into the ocean when temperatures are cooler.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Initial changes in global temperature were triggered by changes in received solar radiation by the Earth.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The increase in CO</a:t>
            </a:r>
            <a:r>
              <a:rPr lang="en-US" altLang="en-US" sz="1800" dirty="0"/>
              <a:t>2</a:t>
            </a:r>
            <a:r>
              <a:rPr lang="en-US" altLang="en-US" sz="2800" dirty="0"/>
              <a:t> then amplified the global warming by enhancing the greenhouse effect. </a:t>
            </a:r>
          </a:p>
        </p:txBody>
      </p:sp>
    </p:spTree>
    <p:extLst>
      <p:ext uri="{BB962C8B-B14F-4D97-AF65-F5344CB8AC3E}">
        <p14:creationId xmlns:p14="http://schemas.microsoft.com/office/powerpoint/2010/main" val="23274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5605" name="Picture 5" descr="climatefa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28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2" name="Picture 4" descr="498710967_40cd361f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6100"/>
            <a:ext cx="8458200" cy="55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8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Can I …</a:t>
            </a:r>
            <a:endParaRPr lang="en-US" dirty="0" smtClean="0"/>
          </a:p>
          <a:p>
            <a:r>
              <a:rPr lang="en-US" dirty="0" smtClean="0"/>
              <a:t>Explain climate change and describe its causes.</a:t>
            </a:r>
          </a:p>
          <a:p>
            <a:r>
              <a:rPr lang="en-US" dirty="0" smtClean="0"/>
              <a:t>Explain why we believe the climate has changed and is changing.</a:t>
            </a:r>
          </a:p>
          <a:p>
            <a:pPr lvl="1"/>
            <a:r>
              <a:rPr lang="en-US" dirty="0" smtClean="0"/>
              <a:t>Cite data and infer conclusions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Climate Change?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>
                <a:effectLst/>
              </a:rPr>
              <a:t>Climate change is a long-term shift in weather conditions identified by changes in temperature, precipitation, winds, and other indicators.</a:t>
            </a:r>
            <a:endParaRPr lang="en-US" dirty="0"/>
          </a:p>
        </p:txBody>
      </p:sp>
      <p:pic>
        <p:nvPicPr>
          <p:cNvPr id="1028" name="Picture 4" descr="http://earthobservatory.nasa.gov/Features/Paleoclimatology_Speleothems/images/ice_age_landc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284208" cy="256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minecraftmaps.org/wp-content/uploads/2012/07/minecraft-map-ear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962400"/>
            <a:ext cx="425880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2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Where do we get our data for Climate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day multiple organizations measure and record data on the weather.</a:t>
            </a:r>
          </a:p>
          <a:p>
            <a:pPr lvl="1"/>
            <a:r>
              <a:rPr lang="en-US" b="1" dirty="0" smtClean="0"/>
              <a:t>NOAA</a:t>
            </a:r>
            <a:r>
              <a:rPr lang="en-US" dirty="0" smtClean="0"/>
              <a:t> (National Oceanic and Atmosphere Administration).</a:t>
            </a:r>
          </a:p>
          <a:p>
            <a:pPr lvl="1"/>
            <a:r>
              <a:rPr lang="en-US" b="1" dirty="0" smtClean="0"/>
              <a:t>NASA</a:t>
            </a:r>
            <a:r>
              <a:rPr lang="en-US" dirty="0" smtClean="0"/>
              <a:t> (National Aeronautics and Space Administration). </a:t>
            </a:r>
          </a:p>
          <a:p>
            <a:pPr lvl="1"/>
            <a:r>
              <a:rPr lang="en-US" b="1" dirty="0" smtClean="0"/>
              <a:t>The National Weather Service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Over time these records tell us something about our climate. </a:t>
            </a:r>
          </a:p>
          <a:p>
            <a:r>
              <a:rPr lang="en-US" dirty="0" smtClean="0"/>
              <a:t>Unfortunately accurate direct measurements only go back 130 years or so.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Where do we get our data for Climate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Climate data before the 1880’s has to be measured indirectly. </a:t>
            </a:r>
          </a:p>
          <a:p>
            <a:r>
              <a:rPr lang="en-US" dirty="0" smtClean="0"/>
              <a:t>People who research Earth’s past climates are called </a:t>
            </a:r>
            <a:r>
              <a:rPr lang="en-US" dirty="0" err="1" smtClean="0"/>
              <a:t>paleo</a:t>
            </a:r>
            <a:r>
              <a:rPr lang="en-US" dirty="0"/>
              <a:t>-</a:t>
            </a:r>
            <a:r>
              <a:rPr lang="en-US" dirty="0" smtClean="0"/>
              <a:t>climatologists.</a:t>
            </a:r>
          </a:p>
          <a:p>
            <a:r>
              <a:rPr lang="en-US" dirty="0" smtClean="0"/>
              <a:t>Source of Climate Data in Earth Past include:</a:t>
            </a:r>
          </a:p>
          <a:p>
            <a:pPr lvl="1"/>
            <a:r>
              <a:rPr lang="en-US" dirty="0" smtClean="0"/>
              <a:t>Ice Cores </a:t>
            </a:r>
          </a:p>
          <a:p>
            <a:pPr lvl="1"/>
            <a:r>
              <a:rPr lang="en-US" dirty="0" smtClean="0"/>
              <a:t>Tree Rings</a:t>
            </a:r>
          </a:p>
          <a:p>
            <a:pPr lvl="1"/>
            <a:r>
              <a:rPr lang="en-US" dirty="0" smtClean="0"/>
              <a:t>Fossils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Sources of </a:t>
            </a:r>
            <a:r>
              <a:rPr lang="en-US" dirty="0" err="1" smtClean="0"/>
              <a:t>Paleoclimate</a:t>
            </a:r>
            <a:r>
              <a:rPr lang="en-US" dirty="0" smtClean="0"/>
              <a:t>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Ice Cores </a:t>
            </a:r>
          </a:p>
          <a:p>
            <a:pPr lvl="1"/>
            <a:r>
              <a:rPr lang="en-US" dirty="0" smtClean="0"/>
              <a:t>We can determine the amount of gases in the atmosphere at specific times based on the concentration of CO</a:t>
            </a:r>
            <a:r>
              <a:rPr lang="en-US" baseline="-25000" dirty="0" smtClean="0"/>
              <a:t>2</a:t>
            </a:r>
            <a:r>
              <a:rPr lang="en-US" dirty="0" smtClean="0"/>
              <a:t> found in ice cores. </a:t>
            </a:r>
          </a:p>
          <a:p>
            <a:pPr lvl="2"/>
            <a:r>
              <a:rPr lang="en-US" dirty="0" smtClean="0"/>
              <a:t>Very specific amounts of gas stay dissolved at specific temperatures.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098" name="Picture 2" descr="http://2.bp.blogspot.com/-Y2l93nefq9s/UfEC6mirvpI/AAAAAAAACNU/WpoyBzaNq38/s1600/mekuria.ice.c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886200" cy="45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Sources of </a:t>
            </a:r>
            <a:r>
              <a:rPr lang="en-US" dirty="0" err="1" smtClean="0"/>
              <a:t>Paleoclimate</a:t>
            </a:r>
            <a:r>
              <a:rPr lang="en-US" dirty="0" smtClean="0"/>
              <a:t>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88473"/>
            <a:ext cx="5715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Tree Rings</a:t>
            </a:r>
          </a:p>
          <a:p>
            <a:pPr lvl="1"/>
            <a:r>
              <a:rPr lang="en-US" sz="2400" dirty="0" smtClean="0"/>
              <a:t>Trees live for hundreds of years and the “collect” information about climate.</a:t>
            </a:r>
          </a:p>
          <a:p>
            <a:pPr lvl="1"/>
            <a:r>
              <a:rPr lang="en-US" sz="2400" dirty="0" smtClean="0"/>
              <a:t>We can infer what years are more wet and what the duration and intensity of drought.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170" name="Picture 2" descr="http://www.ucar.edu/learn/images/treer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55" y="1524000"/>
            <a:ext cx="2590800" cy="23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riweb.org/globalchange/images/scc/treering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91000"/>
            <a:ext cx="655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Sources of </a:t>
            </a:r>
            <a:r>
              <a:rPr lang="en-US" dirty="0" err="1" smtClean="0"/>
              <a:t>Paleoclimate</a:t>
            </a:r>
            <a:r>
              <a:rPr lang="en-US" dirty="0" smtClean="0"/>
              <a:t>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4724400" cy="4648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Fossils </a:t>
            </a:r>
          </a:p>
          <a:p>
            <a:r>
              <a:rPr lang="en-US" dirty="0" smtClean="0"/>
              <a:t>Fossils like Foraminifera give us information about sea level and temperature </a:t>
            </a:r>
          </a:p>
          <a:p>
            <a:r>
              <a:rPr lang="en-US" dirty="0" smtClean="0"/>
              <a:t>These organisms form their CaCO</a:t>
            </a:r>
            <a:r>
              <a:rPr lang="en-US" baseline="-25000" dirty="0" smtClean="0"/>
              <a:t>3</a:t>
            </a:r>
            <a:r>
              <a:rPr lang="en-US" dirty="0" smtClean="0"/>
              <a:t> shells from the minerals available to them.</a:t>
            </a:r>
          </a:p>
          <a:p>
            <a:r>
              <a:rPr lang="en-US" dirty="0"/>
              <a:t>T</a:t>
            </a:r>
            <a:r>
              <a:rPr lang="en-US" dirty="0" smtClean="0"/>
              <a:t>he availability of these minerals depend on the degree of weathering and photosynthesis occurring which is based on temperature and sea level. </a:t>
            </a:r>
          </a:p>
          <a:p>
            <a:pPr marL="57150" indent="0">
              <a:buNone/>
            </a:pPr>
            <a:endParaRPr lang="en-US" dirty="0"/>
          </a:p>
        </p:txBody>
      </p:sp>
      <p:pic>
        <p:nvPicPr>
          <p:cNvPr id="6146" name="Picture 2" descr="http://upload.wikimedia.org/wikipedia/commons/thumb/1/10/Benthic_foraminifera.jpg/220px-Benthic_foraminif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87236"/>
            <a:ext cx="3886200" cy="423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1379</Words>
  <Application>Microsoft Office PowerPoint</Application>
  <PresentationFormat>On-screen Show (4:3)</PresentationFormat>
  <Paragraphs>154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Earth Science Notes</vt:lpstr>
      <vt:lpstr>Objectives</vt:lpstr>
      <vt:lpstr>Things to Remember about Climate Change.</vt:lpstr>
      <vt:lpstr>What is Climate Change? </vt:lpstr>
      <vt:lpstr>Where do we get our data for Climate Change?</vt:lpstr>
      <vt:lpstr>Where do we get our data for Climate Change?</vt:lpstr>
      <vt:lpstr>Sources of Paleoclimate Data </vt:lpstr>
      <vt:lpstr>Sources of Paleoclimate Data </vt:lpstr>
      <vt:lpstr>Sources of Paleoclimate Data </vt:lpstr>
      <vt:lpstr>Sources of Paleoclimate Data </vt:lpstr>
      <vt:lpstr>Data for Climate Change</vt:lpstr>
      <vt:lpstr>Data for Climate Change</vt:lpstr>
      <vt:lpstr>Data for Climate Change</vt:lpstr>
      <vt:lpstr>Data for Climate Change</vt:lpstr>
      <vt:lpstr>Data for Climate Change</vt:lpstr>
      <vt:lpstr>Summarize the Data</vt:lpstr>
      <vt:lpstr>Causes of Climate Change</vt:lpstr>
      <vt:lpstr>Causes of Climate Change</vt:lpstr>
      <vt:lpstr>PowerPoint Presentation</vt:lpstr>
      <vt:lpstr>Causes of Climate Change</vt:lpstr>
      <vt:lpstr>Causes of Climate Change</vt:lpstr>
      <vt:lpstr>Causes of Climate Change</vt:lpstr>
      <vt:lpstr>Causes of Climate Change </vt:lpstr>
      <vt:lpstr>Causes of Climate Change</vt:lpstr>
      <vt:lpstr>Causes of Climate Change</vt:lpstr>
      <vt:lpstr>Causes of Climate Change</vt:lpstr>
      <vt:lpstr>Causes of Climate Change</vt:lpstr>
      <vt:lpstr>Causes of Climate Change</vt:lpstr>
      <vt:lpstr>Causes of Climate Change</vt:lpstr>
      <vt:lpstr>Variations in Solar Output</vt:lpstr>
      <vt:lpstr>Causes of Climate Change</vt:lpstr>
      <vt:lpstr>Causes of Climate Change</vt:lpstr>
      <vt:lpstr>Atmospheric CO2 variations</vt:lpstr>
      <vt:lpstr>PowerPoint Presentation</vt:lpstr>
      <vt:lpstr>PowerPoint Presentation</vt:lpstr>
      <vt:lpstr>Assessment</vt:lpstr>
    </vt:vector>
  </TitlesOfParts>
  <Company>Bridgman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Notes</dc:title>
  <dc:creator>Bridgman</dc:creator>
  <cp:lastModifiedBy>Bridgman</cp:lastModifiedBy>
  <cp:revision>21</cp:revision>
  <dcterms:created xsi:type="dcterms:W3CDTF">2014-02-24T21:31:53Z</dcterms:created>
  <dcterms:modified xsi:type="dcterms:W3CDTF">2014-02-26T13:50:37Z</dcterms:modified>
</cp:coreProperties>
</file>