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3C47BB-135C-4120-ABD8-C18C23F8EC81}"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EA08E-D045-47BA-A1AF-E42909B044A9}" type="slidenum">
              <a:rPr lang="en-US" smtClean="0"/>
              <a:t>‹#›</a:t>
            </a:fld>
            <a:endParaRPr lang="en-US"/>
          </a:p>
        </p:txBody>
      </p:sp>
    </p:spTree>
    <p:extLst>
      <p:ext uri="{BB962C8B-B14F-4D97-AF65-F5344CB8AC3E}">
        <p14:creationId xmlns:p14="http://schemas.microsoft.com/office/powerpoint/2010/main" val="2122025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C47BB-135C-4120-ABD8-C18C23F8EC81}"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EA08E-D045-47BA-A1AF-E42909B044A9}" type="slidenum">
              <a:rPr lang="en-US" smtClean="0"/>
              <a:t>‹#›</a:t>
            </a:fld>
            <a:endParaRPr lang="en-US"/>
          </a:p>
        </p:txBody>
      </p:sp>
    </p:spTree>
    <p:extLst>
      <p:ext uri="{BB962C8B-B14F-4D97-AF65-F5344CB8AC3E}">
        <p14:creationId xmlns:p14="http://schemas.microsoft.com/office/powerpoint/2010/main" val="348651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C47BB-135C-4120-ABD8-C18C23F8EC81}"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EA08E-D045-47BA-A1AF-E42909B044A9}" type="slidenum">
              <a:rPr lang="en-US" smtClean="0"/>
              <a:t>‹#›</a:t>
            </a:fld>
            <a:endParaRPr lang="en-US"/>
          </a:p>
        </p:txBody>
      </p:sp>
    </p:spTree>
    <p:extLst>
      <p:ext uri="{BB962C8B-B14F-4D97-AF65-F5344CB8AC3E}">
        <p14:creationId xmlns:p14="http://schemas.microsoft.com/office/powerpoint/2010/main" val="346581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C47BB-135C-4120-ABD8-C18C23F8EC81}"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EA08E-D045-47BA-A1AF-E42909B044A9}" type="slidenum">
              <a:rPr lang="en-US" smtClean="0"/>
              <a:t>‹#›</a:t>
            </a:fld>
            <a:endParaRPr lang="en-US"/>
          </a:p>
        </p:txBody>
      </p:sp>
    </p:spTree>
    <p:extLst>
      <p:ext uri="{BB962C8B-B14F-4D97-AF65-F5344CB8AC3E}">
        <p14:creationId xmlns:p14="http://schemas.microsoft.com/office/powerpoint/2010/main" val="1231084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C47BB-135C-4120-ABD8-C18C23F8EC81}"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EA08E-D045-47BA-A1AF-E42909B044A9}" type="slidenum">
              <a:rPr lang="en-US" smtClean="0"/>
              <a:t>‹#›</a:t>
            </a:fld>
            <a:endParaRPr lang="en-US"/>
          </a:p>
        </p:txBody>
      </p:sp>
    </p:spTree>
    <p:extLst>
      <p:ext uri="{BB962C8B-B14F-4D97-AF65-F5344CB8AC3E}">
        <p14:creationId xmlns:p14="http://schemas.microsoft.com/office/powerpoint/2010/main" val="41682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3C47BB-135C-4120-ABD8-C18C23F8EC81}" type="datetimeFigureOut">
              <a:rPr lang="en-US" smtClean="0"/>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EA08E-D045-47BA-A1AF-E42909B044A9}" type="slidenum">
              <a:rPr lang="en-US" smtClean="0"/>
              <a:t>‹#›</a:t>
            </a:fld>
            <a:endParaRPr lang="en-US"/>
          </a:p>
        </p:txBody>
      </p:sp>
    </p:spTree>
    <p:extLst>
      <p:ext uri="{BB962C8B-B14F-4D97-AF65-F5344CB8AC3E}">
        <p14:creationId xmlns:p14="http://schemas.microsoft.com/office/powerpoint/2010/main" val="1116534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3C47BB-135C-4120-ABD8-C18C23F8EC81}" type="datetimeFigureOut">
              <a:rPr lang="en-US" smtClean="0"/>
              <a:t>9/18/2013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BEA08E-D045-47BA-A1AF-E42909B044A9}" type="slidenum">
              <a:rPr lang="en-US" smtClean="0"/>
              <a:t>‹#›</a:t>
            </a:fld>
            <a:endParaRPr lang="en-US"/>
          </a:p>
        </p:txBody>
      </p:sp>
    </p:spTree>
    <p:extLst>
      <p:ext uri="{BB962C8B-B14F-4D97-AF65-F5344CB8AC3E}">
        <p14:creationId xmlns:p14="http://schemas.microsoft.com/office/powerpoint/2010/main" val="1445873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3C47BB-135C-4120-ABD8-C18C23F8EC81}" type="datetimeFigureOut">
              <a:rPr lang="en-US" smtClean="0"/>
              <a:t>9/18/2013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BEA08E-D045-47BA-A1AF-E42909B044A9}" type="slidenum">
              <a:rPr lang="en-US" smtClean="0"/>
              <a:t>‹#›</a:t>
            </a:fld>
            <a:endParaRPr lang="en-US"/>
          </a:p>
        </p:txBody>
      </p:sp>
    </p:spTree>
    <p:extLst>
      <p:ext uri="{BB962C8B-B14F-4D97-AF65-F5344CB8AC3E}">
        <p14:creationId xmlns:p14="http://schemas.microsoft.com/office/powerpoint/2010/main" val="2962998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C47BB-135C-4120-ABD8-C18C23F8EC81}" type="datetimeFigureOut">
              <a:rPr lang="en-US" smtClean="0"/>
              <a:t>9/18/2013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BEA08E-D045-47BA-A1AF-E42909B044A9}" type="slidenum">
              <a:rPr lang="en-US" smtClean="0"/>
              <a:t>‹#›</a:t>
            </a:fld>
            <a:endParaRPr lang="en-US"/>
          </a:p>
        </p:txBody>
      </p:sp>
    </p:spTree>
    <p:extLst>
      <p:ext uri="{BB962C8B-B14F-4D97-AF65-F5344CB8AC3E}">
        <p14:creationId xmlns:p14="http://schemas.microsoft.com/office/powerpoint/2010/main" val="3097812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C47BB-135C-4120-ABD8-C18C23F8EC81}" type="datetimeFigureOut">
              <a:rPr lang="en-US" smtClean="0"/>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EA08E-D045-47BA-A1AF-E42909B044A9}" type="slidenum">
              <a:rPr lang="en-US" smtClean="0"/>
              <a:t>‹#›</a:t>
            </a:fld>
            <a:endParaRPr lang="en-US"/>
          </a:p>
        </p:txBody>
      </p:sp>
    </p:spTree>
    <p:extLst>
      <p:ext uri="{BB962C8B-B14F-4D97-AF65-F5344CB8AC3E}">
        <p14:creationId xmlns:p14="http://schemas.microsoft.com/office/powerpoint/2010/main" val="3246280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C47BB-135C-4120-ABD8-C18C23F8EC81}" type="datetimeFigureOut">
              <a:rPr lang="en-US" smtClean="0"/>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EA08E-D045-47BA-A1AF-E42909B044A9}" type="slidenum">
              <a:rPr lang="en-US" smtClean="0"/>
              <a:t>‹#›</a:t>
            </a:fld>
            <a:endParaRPr lang="en-US"/>
          </a:p>
        </p:txBody>
      </p:sp>
    </p:spTree>
    <p:extLst>
      <p:ext uri="{BB962C8B-B14F-4D97-AF65-F5344CB8AC3E}">
        <p14:creationId xmlns:p14="http://schemas.microsoft.com/office/powerpoint/2010/main" val="201787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52000">
              <a:schemeClr val="accent6">
                <a:lumMod val="40000"/>
                <a:lumOff val="60000"/>
              </a:schemeClr>
            </a:gs>
            <a:gs pos="100000">
              <a:schemeClr val="accent6">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C47BB-135C-4120-ABD8-C18C23F8EC81}" type="datetimeFigureOut">
              <a:rPr lang="en-US" smtClean="0"/>
              <a:t>9/18/2013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BEA08E-D045-47BA-A1AF-E42909B044A9}" type="slidenum">
              <a:rPr lang="en-US" smtClean="0"/>
              <a:t>‹#›</a:t>
            </a:fld>
            <a:endParaRPr lang="en-US"/>
          </a:p>
        </p:txBody>
      </p:sp>
    </p:spTree>
    <p:extLst>
      <p:ext uri="{BB962C8B-B14F-4D97-AF65-F5344CB8AC3E}">
        <p14:creationId xmlns:p14="http://schemas.microsoft.com/office/powerpoint/2010/main" val="3167735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Earth Science Notes</a:t>
            </a:r>
            <a:endParaRPr lang="en-US" dirty="0"/>
          </a:p>
        </p:txBody>
      </p:sp>
      <p:sp>
        <p:nvSpPr>
          <p:cNvPr id="3" name="Subtitle 2"/>
          <p:cNvSpPr>
            <a:spLocks noGrp="1"/>
          </p:cNvSpPr>
          <p:nvPr>
            <p:ph type="subTitle" idx="1"/>
          </p:nvPr>
        </p:nvSpPr>
        <p:spPr/>
        <p:txBody>
          <a:bodyPr/>
          <a:lstStyle/>
          <a:p>
            <a:r>
              <a:rPr lang="en-US" dirty="0" smtClean="0"/>
              <a:t>Lecture 1.1</a:t>
            </a:r>
          </a:p>
          <a:p>
            <a:r>
              <a:rPr lang="en-US" dirty="0" smtClean="0"/>
              <a:t>Measurement</a:t>
            </a:r>
            <a:endParaRPr lang="en-US" dirty="0"/>
          </a:p>
        </p:txBody>
      </p:sp>
    </p:spTree>
    <p:extLst>
      <p:ext uri="{BB962C8B-B14F-4D97-AF65-F5344CB8AC3E}">
        <p14:creationId xmlns:p14="http://schemas.microsoft.com/office/powerpoint/2010/main" val="879879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Types of </a:t>
            </a:r>
            <a:r>
              <a:rPr lang="en-US" b="1" u="sng" dirty="0" smtClean="0"/>
              <a:t>Units </a:t>
            </a:r>
            <a:r>
              <a:rPr lang="en-US" b="1" u="sng" dirty="0"/>
              <a:t>in the </a:t>
            </a:r>
            <a:r>
              <a:rPr lang="en-US" b="1" u="sng" dirty="0" smtClean="0"/>
              <a:t>Metric System</a:t>
            </a:r>
            <a:endParaRPr lang="en-US" dirty="0"/>
          </a:p>
        </p:txBody>
      </p:sp>
      <p:sp>
        <p:nvSpPr>
          <p:cNvPr id="3" name="Content Placeholder 2"/>
          <p:cNvSpPr>
            <a:spLocks noGrp="1"/>
          </p:cNvSpPr>
          <p:nvPr>
            <p:ph idx="1"/>
          </p:nvPr>
        </p:nvSpPr>
        <p:spPr/>
        <p:txBody>
          <a:bodyPr/>
          <a:lstStyle/>
          <a:p>
            <a:pPr lvl="0"/>
            <a:r>
              <a:rPr lang="en-US" b="1" u="sng" dirty="0"/>
              <a:t>Length</a:t>
            </a:r>
            <a:r>
              <a:rPr lang="en-US" dirty="0"/>
              <a:t>: distance between two points.</a:t>
            </a:r>
            <a:endParaRPr lang="en-US" sz="2000" dirty="0"/>
          </a:p>
          <a:p>
            <a:pPr lvl="1"/>
            <a:r>
              <a:rPr lang="en-US" dirty="0"/>
              <a:t>Measured in meters (m)</a:t>
            </a:r>
            <a:endParaRPr lang="en-US" sz="1800" dirty="0"/>
          </a:p>
          <a:p>
            <a:pPr lvl="2"/>
            <a:r>
              <a:rPr lang="en-US" dirty="0"/>
              <a:t>Other acceptable metric units are: mm, cm, km</a:t>
            </a:r>
            <a:endParaRPr lang="en-US" sz="1600" dirty="0"/>
          </a:p>
          <a:p>
            <a:pPr lvl="1"/>
            <a:r>
              <a:rPr lang="en-US" dirty="0"/>
              <a:t>Meters are comparable to miles, yards and feet in the standard US measurements.</a:t>
            </a:r>
            <a:endParaRPr lang="en-US" sz="1800" dirty="0"/>
          </a:p>
          <a:p>
            <a:pPr lvl="1"/>
            <a:r>
              <a:rPr lang="en-US" dirty="0"/>
              <a:t>Length can be found many different ways.</a:t>
            </a:r>
            <a:endParaRPr lang="en-US" sz="1800" dirty="0"/>
          </a:p>
          <a:p>
            <a:pPr lvl="2"/>
            <a:r>
              <a:rPr lang="en-US" dirty="0"/>
              <a:t>Meter stick</a:t>
            </a:r>
            <a:endParaRPr lang="en-US" sz="1600" dirty="0"/>
          </a:p>
          <a:p>
            <a:pPr lvl="2"/>
            <a:r>
              <a:rPr lang="en-US" dirty="0"/>
              <a:t>Metric </a:t>
            </a:r>
            <a:r>
              <a:rPr lang="en-US" dirty="0" smtClean="0"/>
              <a:t>ruler</a:t>
            </a:r>
            <a:endParaRPr lang="en-US" sz="1600" dirty="0"/>
          </a:p>
        </p:txBody>
      </p:sp>
    </p:spTree>
    <p:extLst>
      <p:ext uri="{BB962C8B-B14F-4D97-AF65-F5344CB8AC3E}">
        <p14:creationId xmlns:p14="http://schemas.microsoft.com/office/powerpoint/2010/main" val="4251692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Types of </a:t>
            </a:r>
            <a:r>
              <a:rPr lang="en-US" b="1" u="sng" dirty="0" smtClean="0"/>
              <a:t>Units </a:t>
            </a:r>
            <a:r>
              <a:rPr lang="en-US" b="1" u="sng" dirty="0"/>
              <a:t>in the </a:t>
            </a:r>
            <a:r>
              <a:rPr lang="en-US" b="1" u="sng" dirty="0" smtClean="0"/>
              <a:t>Metric System</a:t>
            </a:r>
            <a:endParaRPr lang="en-US" dirty="0"/>
          </a:p>
        </p:txBody>
      </p:sp>
      <p:sp>
        <p:nvSpPr>
          <p:cNvPr id="3" name="Content Placeholder 2"/>
          <p:cNvSpPr>
            <a:spLocks noGrp="1"/>
          </p:cNvSpPr>
          <p:nvPr>
            <p:ph idx="1"/>
          </p:nvPr>
        </p:nvSpPr>
        <p:spPr/>
        <p:txBody>
          <a:bodyPr/>
          <a:lstStyle/>
          <a:p>
            <a:pPr lvl="0"/>
            <a:r>
              <a:rPr lang="en-US" b="1" u="sng" dirty="0"/>
              <a:t>Temperature</a:t>
            </a:r>
            <a:r>
              <a:rPr lang="en-US" dirty="0"/>
              <a:t>:  average kinetic energy of particles</a:t>
            </a:r>
            <a:endParaRPr lang="en-US" sz="2000" dirty="0"/>
          </a:p>
          <a:p>
            <a:pPr lvl="1"/>
            <a:r>
              <a:rPr lang="en-US" dirty="0"/>
              <a:t>Measured in Kelvin (K) or Celsius (</a:t>
            </a:r>
            <a:r>
              <a:rPr lang="en-US" baseline="30000" dirty="0" err="1"/>
              <a:t>o</a:t>
            </a:r>
            <a:r>
              <a:rPr lang="en-US" dirty="0" err="1"/>
              <a:t>C</a:t>
            </a:r>
            <a:r>
              <a:rPr lang="en-US" dirty="0"/>
              <a:t>)</a:t>
            </a:r>
            <a:endParaRPr lang="en-US" sz="1800" dirty="0"/>
          </a:p>
          <a:p>
            <a:pPr lvl="1"/>
            <a:r>
              <a:rPr lang="en-US" dirty="0"/>
              <a:t>Comparable to degrees </a:t>
            </a:r>
            <a:r>
              <a:rPr lang="en-US" dirty="0" smtClean="0"/>
              <a:t>Fahrenheit </a:t>
            </a:r>
            <a:endParaRPr lang="en-US" sz="1800" dirty="0"/>
          </a:p>
          <a:p>
            <a:pPr lvl="1"/>
            <a:r>
              <a:rPr lang="en-US" dirty="0"/>
              <a:t>Convert Celsius to Kelvin by adding 273</a:t>
            </a:r>
            <a:r>
              <a:rPr lang="en-US" baseline="30000" dirty="0"/>
              <a:t>0</a:t>
            </a:r>
            <a:endParaRPr lang="en-US" sz="1800" dirty="0"/>
          </a:p>
          <a:p>
            <a:pPr marL="0" indent="0">
              <a:buNone/>
            </a:pPr>
            <a:endParaRPr lang="en-US" sz="2000" dirty="0"/>
          </a:p>
          <a:p>
            <a:pPr lvl="0"/>
            <a:r>
              <a:rPr lang="en-US" b="1" u="sng" dirty="0"/>
              <a:t>Time</a:t>
            </a:r>
            <a:r>
              <a:rPr lang="en-US" dirty="0"/>
              <a:t>: interval between two occurrences</a:t>
            </a:r>
            <a:endParaRPr lang="en-US" sz="2000" dirty="0"/>
          </a:p>
          <a:p>
            <a:pPr lvl="1"/>
            <a:r>
              <a:rPr lang="en-US" dirty="0"/>
              <a:t>Measured in seconds (s)</a:t>
            </a:r>
            <a:endParaRPr lang="en-US" sz="1800" dirty="0"/>
          </a:p>
          <a:p>
            <a:endParaRPr lang="en-US" dirty="0"/>
          </a:p>
        </p:txBody>
      </p:sp>
    </p:spTree>
    <p:extLst>
      <p:ext uri="{BB962C8B-B14F-4D97-AF65-F5344CB8AC3E}">
        <p14:creationId xmlns:p14="http://schemas.microsoft.com/office/powerpoint/2010/main" val="4251692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Types of Units in the Metric System</a:t>
            </a:r>
            <a:endParaRPr lang="en-US" dirty="0"/>
          </a:p>
        </p:txBody>
      </p:sp>
      <p:sp>
        <p:nvSpPr>
          <p:cNvPr id="3" name="Content Placeholder 2"/>
          <p:cNvSpPr>
            <a:spLocks noGrp="1"/>
          </p:cNvSpPr>
          <p:nvPr>
            <p:ph idx="1"/>
          </p:nvPr>
        </p:nvSpPr>
        <p:spPr/>
        <p:txBody>
          <a:bodyPr/>
          <a:lstStyle/>
          <a:p>
            <a:r>
              <a:rPr lang="en-US" dirty="0" smtClean="0"/>
              <a:t>The units for </a:t>
            </a:r>
            <a:r>
              <a:rPr lang="en-US" b="1" dirty="0" smtClean="0"/>
              <a:t>density</a:t>
            </a:r>
            <a:r>
              <a:rPr lang="en-US" dirty="0" smtClean="0"/>
              <a:t> are “derived” metric units.  Meaning it is made up of at least two fundamental units.</a:t>
            </a:r>
          </a:p>
          <a:p>
            <a:pPr marL="0" indent="0">
              <a:buNone/>
            </a:pPr>
            <a:endParaRPr lang="en-US" dirty="0" smtClean="0"/>
          </a:p>
          <a:p>
            <a:pPr lvl="0"/>
            <a:r>
              <a:rPr lang="en-US" b="1" u="sng" dirty="0"/>
              <a:t>Density</a:t>
            </a:r>
            <a:r>
              <a:rPr lang="en-US" dirty="0"/>
              <a:t>: mass per unit volume</a:t>
            </a:r>
            <a:endParaRPr lang="en-US" sz="2000" dirty="0"/>
          </a:p>
          <a:p>
            <a:pPr lvl="1"/>
            <a:r>
              <a:rPr lang="en-US" dirty="0"/>
              <a:t>Measured in g/cm</a:t>
            </a:r>
            <a:r>
              <a:rPr lang="en-US" baseline="30000" dirty="0"/>
              <a:t>3</a:t>
            </a:r>
            <a:r>
              <a:rPr lang="en-US" dirty="0"/>
              <a:t>, g/ml, kg/m</a:t>
            </a:r>
            <a:r>
              <a:rPr lang="en-US" baseline="30000" dirty="0"/>
              <a:t>3</a:t>
            </a:r>
            <a:endParaRPr lang="en-US" sz="1800" dirty="0"/>
          </a:p>
          <a:p>
            <a:pPr marL="0" indent="0">
              <a:buNone/>
            </a:pPr>
            <a:endParaRPr lang="en-US" dirty="0"/>
          </a:p>
        </p:txBody>
      </p:sp>
    </p:spTree>
    <p:extLst>
      <p:ext uri="{BB962C8B-B14F-4D97-AF65-F5344CB8AC3E}">
        <p14:creationId xmlns:p14="http://schemas.microsoft.com/office/powerpoint/2010/main" val="3778680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why the Metric System?</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Here convert these two Measurements </a:t>
            </a:r>
          </a:p>
          <a:p>
            <a:pPr marL="0" indent="0">
              <a:buNone/>
            </a:pPr>
            <a:endParaRPr lang="en-US" dirty="0" smtClean="0"/>
          </a:p>
          <a:p>
            <a:r>
              <a:rPr lang="en-US" b="1" dirty="0"/>
              <a:t>Convert:  </a:t>
            </a:r>
            <a:r>
              <a:rPr lang="en-US" dirty="0"/>
              <a:t>2 miles to feet</a:t>
            </a:r>
            <a:endParaRPr lang="en-US" sz="2400" dirty="0"/>
          </a:p>
          <a:p>
            <a:pPr lvl="1"/>
            <a:r>
              <a:rPr lang="en-US" dirty="0">
                <a:solidFill>
                  <a:srgbClr val="FF0000"/>
                </a:solidFill>
              </a:rPr>
              <a:t>Answer:  10,560 ft.</a:t>
            </a:r>
            <a:endParaRPr lang="en-US" sz="2200" dirty="0">
              <a:solidFill>
                <a:srgbClr val="FF0000"/>
              </a:solidFill>
            </a:endParaRPr>
          </a:p>
          <a:p>
            <a:r>
              <a:rPr lang="en-US" b="1" dirty="0" smtClean="0"/>
              <a:t>Convert: </a:t>
            </a:r>
            <a:r>
              <a:rPr lang="en-US" dirty="0" smtClean="0"/>
              <a:t> </a:t>
            </a:r>
            <a:r>
              <a:rPr lang="en-US" dirty="0"/>
              <a:t>2 kilometers to meters</a:t>
            </a:r>
            <a:endParaRPr lang="en-US" sz="2400" dirty="0"/>
          </a:p>
          <a:p>
            <a:pPr lvl="1"/>
            <a:r>
              <a:rPr lang="en-US" dirty="0">
                <a:solidFill>
                  <a:srgbClr val="FF0000"/>
                </a:solidFill>
              </a:rPr>
              <a:t>Answer: 2000 m</a:t>
            </a:r>
            <a:endParaRPr lang="en-US" sz="2200" dirty="0">
              <a:solidFill>
                <a:srgbClr val="FF0000"/>
              </a:solidFill>
            </a:endParaRPr>
          </a:p>
          <a:p>
            <a:endParaRPr lang="en-US" dirty="0" smtClean="0"/>
          </a:p>
          <a:p>
            <a:r>
              <a:rPr lang="en-US" dirty="0" smtClean="0"/>
              <a:t>What benefit is there to using a simpler means of measurement (besides it being simpler)?</a:t>
            </a:r>
          </a:p>
          <a:p>
            <a:pPr lvl="1"/>
            <a:r>
              <a:rPr lang="en-US" dirty="0" smtClean="0"/>
              <a:t>It decreases error – which leads to more reliable results.</a:t>
            </a:r>
          </a:p>
        </p:txBody>
      </p:sp>
    </p:spTree>
    <p:extLst>
      <p:ext uri="{BB962C8B-B14F-4D97-AF65-F5344CB8AC3E}">
        <p14:creationId xmlns:p14="http://schemas.microsoft.com/office/powerpoint/2010/main" val="771475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Self-Assessment</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0" indent="0">
              <a:buNone/>
            </a:pPr>
            <a:r>
              <a:rPr lang="en-US" b="1" dirty="0" smtClean="0"/>
              <a:t>Can I…</a:t>
            </a:r>
          </a:p>
          <a:p>
            <a:r>
              <a:rPr lang="en-US" dirty="0" smtClean="0"/>
              <a:t>Explain how measurement goes along with METHODOLOGY in obtain reliable knowledge.</a:t>
            </a:r>
          </a:p>
          <a:p>
            <a:r>
              <a:rPr lang="en-US" dirty="0" smtClean="0"/>
              <a:t>Explain why standards of measurement are so important.</a:t>
            </a:r>
          </a:p>
          <a:p>
            <a:r>
              <a:rPr lang="en-US" dirty="0" smtClean="0"/>
              <a:t>Recall how the Metric System was created and why we use it.</a:t>
            </a:r>
          </a:p>
          <a:p>
            <a:r>
              <a:rPr lang="en-US" dirty="0" smtClean="0"/>
              <a:t>Define fundamental units for mass, volume, etc. </a:t>
            </a:r>
          </a:p>
          <a:p>
            <a:r>
              <a:rPr lang="en-US" dirty="0" smtClean="0"/>
              <a:t>Define density and tell how its different from base units</a:t>
            </a:r>
            <a:endParaRPr lang="en-US" dirty="0"/>
          </a:p>
        </p:txBody>
      </p:sp>
    </p:spTree>
    <p:extLst>
      <p:ext uri="{BB962C8B-B14F-4D97-AF65-F5344CB8AC3E}">
        <p14:creationId xmlns:p14="http://schemas.microsoft.com/office/powerpoint/2010/main" val="79775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Objectives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marL="0" indent="0">
              <a:buNone/>
            </a:pPr>
            <a:r>
              <a:rPr lang="en-US" b="1" dirty="0" smtClean="0"/>
              <a:t>I can…</a:t>
            </a:r>
          </a:p>
          <a:p>
            <a:r>
              <a:rPr lang="en-US" dirty="0" smtClean="0"/>
              <a:t>Explain how measurement goes along with METHODOLOGY in obtain reliable knowledge.</a:t>
            </a:r>
          </a:p>
          <a:p>
            <a:r>
              <a:rPr lang="en-US" dirty="0" smtClean="0"/>
              <a:t>Explain why standards of measurement are so important.</a:t>
            </a:r>
          </a:p>
          <a:p>
            <a:r>
              <a:rPr lang="en-US" dirty="0" smtClean="0"/>
              <a:t>Recall how the Metric System was created and why we use it.</a:t>
            </a:r>
          </a:p>
          <a:p>
            <a:r>
              <a:rPr lang="en-US" dirty="0" smtClean="0"/>
              <a:t>Define fundamental units for mass, volume, etc. </a:t>
            </a:r>
          </a:p>
          <a:p>
            <a:r>
              <a:rPr lang="en-US" dirty="0" smtClean="0"/>
              <a:t>Define density and tell how its different from base units</a:t>
            </a:r>
            <a:endParaRPr lang="en-US" dirty="0"/>
          </a:p>
        </p:txBody>
      </p:sp>
    </p:spTree>
    <p:extLst>
      <p:ext uri="{BB962C8B-B14F-4D97-AF65-F5344CB8AC3E}">
        <p14:creationId xmlns:p14="http://schemas.microsoft.com/office/powerpoint/2010/main" val="277684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Previously…</a:t>
            </a:r>
            <a:endParaRPr lang="en-US" dirty="0"/>
          </a:p>
        </p:txBody>
      </p:sp>
      <p:sp>
        <p:nvSpPr>
          <p:cNvPr id="3" name="Content Placeholder 2"/>
          <p:cNvSpPr>
            <a:spLocks noGrp="1"/>
          </p:cNvSpPr>
          <p:nvPr>
            <p:ph idx="1"/>
          </p:nvPr>
        </p:nvSpPr>
        <p:spPr/>
        <p:txBody>
          <a:bodyPr/>
          <a:lstStyle/>
          <a:p>
            <a:r>
              <a:rPr lang="en-US" dirty="0" smtClean="0"/>
              <a:t>We stated that reliable knowledge came from using reliable methods (i.e. the scientific Method. </a:t>
            </a:r>
          </a:p>
          <a:p>
            <a:endParaRPr lang="en-US" dirty="0"/>
          </a:p>
          <a:p>
            <a:r>
              <a:rPr lang="en-US" dirty="0" smtClean="0"/>
              <a:t>We concluded that in order to get accurate answers we had to possess a philosophy of doing science – we had to be Empirical.</a:t>
            </a:r>
          </a:p>
        </p:txBody>
      </p:sp>
    </p:spTree>
    <p:extLst>
      <p:ext uri="{BB962C8B-B14F-4D97-AF65-F5344CB8AC3E}">
        <p14:creationId xmlns:p14="http://schemas.microsoft.com/office/powerpoint/2010/main" val="4007253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Question…</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How does </a:t>
            </a:r>
            <a:r>
              <a:rPr lang="en-US" b="1" i="1" dirty="0" smtClean="0"/>
              <a:t>measurement</a:t>
            </a:r>
            <a:r>
              <a:rPr lang="en-US" dirty="0" smtClean="0"/>
              <a:t> partner with </a:t>
            </a:r>
            <a:r>
              <a:rPr lang="en-US" b="1" i="1" dirty="0" smtClean="0"/>
              <a:t>methodology</a:t>
            </a:r>
            <a:r>
              <a:rPr lang="en-US" dirty="0" smtClean="0"/>
              <a:t> to lead us to reliable answers about nature?</a:t>
            </a:r>
          </a:p>
          <a:p>
            <a:r>
              <a:rPr lang="en-US" dirty="0" smtClean="0"/>
              <a:t>Write the answer in the space below:</a:t>
            </a:r>
          </a:p>
          <a:p>
            <a:pPr marL="0" indent="0">
              <a:buNone/>
            </a:pPr>
            <a:r>
              <a:rPr lang="en-US" dirty="0" smtClean="0"/>
              <a:t>____________________________________________________________________________________________________________________________________________________________</a:t>
            </a:r>
            <a:endParaRPr lang="en-US" dirty="0"/>
          </a:p>
        </p:txBody>
      </p:sp>
    </p:spTree>
    <p:extLst>
      <p:ext uri="{BB962C8B-B14F-4D97-AF65-F5344CB8AC3E}">
        <p14:creationId xmlns:p14="http://schemas.microsoft.com/office/powerpoint/2010/main" val="3070663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Need for Measurement Standards</a:t>
            </a:r>
            <a:endParaRPr lang="en-US" dirty="0"/>
          </a:p>
        </p:txBody>
      </p:sp>
      <p:sp>
        <p:nvSpPr>
          <p:cNvPr id="10" name="Content Placeholder 9"/>
          <p:cNvSpPr>
            <a:spLocks noGrp="1"/>
          </p:cNvSpPr>
          <p:nvPr>
            <p:ph idx="1"/>
          </p:nvPr>
        </p:nvSpPr>
        <p:spPr>
          <a:xfrm>
            <a:off x="304800" y="1295400"/>
            <a:ext cx="8229600" cy="4876800"/>
          </a:xfrm>
        </p:spPr>
        <p:txBody>
          <a:bodyPr>
            <a:normAutofit fontScale="70000" lnSpcReduction="20000"/>
          </a:bodyPr>
          <a:lstStyle/>
          <a:p>
            <a:endParaRPr lang="en-US" dirty="0"/>
          </a:p>
          <a:p>
            <a:r>
              <a:rPr lang="en-US" dirty="0"/>
              <a:t> </a:t>
            </a:r>
            <a:r>
              <a:rPr lang="en-US" i="1" dirty="0"/>
              <a:t>“Weights and measures may be ranked among the necessaries of life to every individual of human society. They enter into the economical arrangements and daily concerns of every family. They are necessary to every occupation of human industry; to the distribution and security of every species of property; to every transaction of trade and commerce; to the labors of the husbandman; to the ingenuity of the artificer; to the studies of the philosopher; to the researches of the antiquarian; to the navigation of the mariner, and the marches of the soldier; to all the exchanges of peace, and all the operations of war. The knowledge of them, as in established use, is among the first elements of education, and is often learned by those who learn nothing else, not even to read and write. This knowledge is riveted in the memory by the habitual application of it to the employments of men throughout life.” </a:t>
            </a:r>
            <a:endParaRPr lang="en-US" dirty="0"/>
          </a:p>
          <a:p>
            <a:pPr marL="0" indent="0">
              <a:buNone/>
            </a:pPr>
            <a:endParaRPr lang="en-US" i="1" dirty="0" smtClean="0"/>
          </a:p>
          <a:p>
            <a:pPr marL="0" indent="0">
              <a:buNone/>
            </a:pPr>
            <a:r>
              <a:rPr lang="en-US" i="1" dirty="0"/>
              <a:t>	</a:t>
            </a:r>
            <a:r>
              <a:rPr lang="en-US" i="1" dirty="0" smtClean="0"/>
              <a:t>JOHN </a:t>
            </a:r>
            <a:r>
              <a:rPr lang="en-US" i="1" dirty="0"/>
              <a:t>QUINCY ADAMS - Report to the Congress, 1821 </a:t>
            </a:r>
            <a:endParaRPr lang="en-US" dirty="0"/>
          </a:p>
        </p:txBody>
      </p:sp>
    </p:spTree>
    <p:extLst>
      <p:ext uri="{BB962C8B-B14F-4D97-AF65-F5344CB8AC3E}">
        <p14:creationId xmlns:p14="http://schemas.microsoft.com/office/powerpoint/2010/main" val="3535379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Measurement Standards</a:t>
            </a:r>
            <a:endParaRPr lang="en-US" dirty="0"/>
          </a:p>
        </p:txBody>
      </p:sp>
      <p:pic>
        <p:nvPicPr>
          <p:cNvPr id="4" name="Picture 8" descr="http://t0.gstatic.com/images?q=tbn:ANd9GcScPxqOQjSFvn6byemBKNW8NGoTcx8yBFgpo6GW8d0ZZFN6nDz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1" y="1636779"/>
            <a:ext cx="3985054" cy="47208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ile:Imperial measurement standards, Greenwic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295400"/>
            <a:ext cx="4343399" cy="242108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google.com/url?source=imglanding&amp;ct=img&amp;q=http://www.uh.edu/engines/kilogram.jpeg&amp;sa=X&amp;ei=vaZOUKibI4Ti2QXMr4DADQ&amp;ved=0CAsQ8wc&amp;usg=AFQjCNFPbXxV0wR6G3UTv9ZJZax6JtOaB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86200"/>
            <a:ext cx="2762250" cy="2492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942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Metric System</a:t>
            </a:r>
            <a:endParaRPr lang="en-US" dirty="0"/>
          </a:p>
        </p:txBody>
      </p:sp>
      <p:sp>
        <p:nvSpPr>
          <p:cNvPr id="3" name="Content Placeholder 2"/>
          <p:cNvSpPr>
            <a:spLocks noGrp="1"/>
          </p:cNvSpPr>
          <p:nvPr>
            <p:ph idx="1"/>
          </p:nvPr>
        </p:nvSpPr>
        <p:spPr/>
        <p:txBody>
          <a:bodyPr>
            <a:normAutofit/>
          </a:bodyPr>
          <a:lstStyle/>
          <a:p>
            <a:r>
              <a:rPr lang="en-US" dirty="0" smtClean="0"/>
              <a:t>Louis XVI charged a group of scientists to develop a new system of measurement. Their work laid the foundation for the "decimal metric system", which has evolved into the modern Metric System. </a:t>
            </a:r>
          </a:p>
          <a:p>
            <a:r>
              <a:rPr lang="en-US" dirty="0" smtClean="0"/>
              <a:t>The System was actually spread across Europe by Napoleon.  He made its use mandatory.   </a:t>
            </a:r>
            <a:endParaRPr lang="en-US" dirty="0"/>
          </a:p>
        </p:txBody>
      </p:sp>
    </p:spTree>
    <p:extLst>
      <p:ext uri="{BB962C8B-B14F-4D97-AF65-F5344CB8AC3E}">
        <p14:creationId xmlns:p14="http://schemas.microsoft.com/office/powerpoint/2010/main" val="3683735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Types of </a:t>
            </a:r>
            <a:r>
              <a:rPr lang="en-US" b="1" u="sng" dirty="0" smtClean="0"/>
              <a:t>Units </a:t>
            </a:r>
            <a:r>
              <a:rPr lang="en-US" b="1" u="sng" dirty="0"/>
              <a:t>in the </a:t>
            </a:r>
            <a:r>
              <a:rPr lang="en-US" b="1" u="sng" dirty="0" smtClean="0"/>
              <a:t>Metric System</a:t>
            </a:r>
            <a:endParaRPr lang="en-US" dirty="0"/>
          </a:p>
        </p:txBody>
      </p:sp>
      <p:sp>
        <p:nvSpPr>
          <p:cNvPr id="3" name="Content Placeholder 2"/>
          <p:cNvSpPr>
            <a:spLocks noGrp="1"/>
          </p:cNvSpPr>
          <p:nvPr>
            <p:ph idx="1"/>
          </p:nvPr>
        </p:nvSpPr>
        <p:spPr/>
        <p:txBody>
          <a:bodyPr>
            <a:normAutofit/>
          </a:bodyPr>
          <a:lstStyle/>
          <a:p>
            <a:pPr lvl="0"/>
            <a:r>
              <a:rPr lang="en-US" b="1" u="sng" dirty="0"/>
              <a:t>Mass</a:t>
            </a:r>
            <a:r>
              <a:rPr lang="en-US" dirty="0"/>
              <a:t>: the amount of matter in an </a:t>
            </a:r>
            <a:r>
              <a:rPr lang="en-US" dirty="0" smtClean="0"/>
              <a:t>object</a:t>
            </a:r>
            <a:endParaRPr lang="en-US" dirty="0"/>
          </a:p>
          <a:p>
            <a:pPr lvl="1"/>
            <a:r>
              <a:rPr lang="en-US" dirty="0"/>
              <a:t>Measured in grams </a:t>
            </a:r>
            <a:r>
              <a:rPr lang="en-US" b="1" dirty="0"/>
              <a:t>(g)</a:t>
            </a:r>
            <a:endParaRPr lang="en-US" sz="1800" dirty="0"/>
          </a:p>
          <a:p>
            <a:pPr lvl="2"/>
            <a:r>
              <a:rPr lang="en-US" dirty="0"/>
              <a:t>The SI units are </a:t>
            </a:r>
            <a:r>
              <a:rPr lang="en-US" dirty="0" smtClean="0"/>
              <a:t>kg</a:t>
            </a:r>
            <a:endParaRPr lang="en-US" sz="4400" dirty="0"/>
          </a:p>
          <a:p>
            <a:pPr lvl="1"/>
            <a:r>
              <a:rPr lang="en-US" dirty="0"/>
              <a:t>Not the same as weight</a:t>
            </a:r>
            <a:endParaRPr lang="en-US" sz="1800" dirty="0"/>
          </a:p>
          <a:p>
            <a:pPr lvl="2"/>
            <a:r>
              <a:rPr lang="en-US" dirty="0"/>
              <a:t>If you weighed 100 </a:t>
            </a:r>
            <a:r>
              <a:rPr lang="en-US" dirty="0" err="1"/>
              <a:t>lbs</a:t>
            </a:r>
            <a:r>
              <a:rPr lang="en-US" dirty="0"/>
              <a:t> on earth you would weigh 1/6 that on the moon</a:t>
            </a:r>
            <a:endParaRPr lang="en-US" sz="1600" dirty="0"/>
          </a:p>
          <a:p>
            <a:pPr lvl="2"/>
            <a:r>
              <a:rPr lang="en-US" dirty="0"/>
              <a:t>If you had the mass of 100 kg you would have that same mass on the moon</a:t>
            </a:r>
            <a:r>
              <a:rPr lang="en-US" dirty="0" smtClean="0"/>
              <a:t>.</a:t>
            </a:r>
            <a:endParaRPr lang="en-US" sz="5400" dirty="0"/>
          </a:p>
          <a:p>
            <a:pPr lvl="1"/>
            <a:r>
              <a:rPr lang="en-US" dirty="0"/>
              <a:t>Mass is measured with a balance.</a:t>
            </a:r>
            <a:endParaRPr lang="en-US" sz="1800" dirty="0"/>
          </a:p>
          <a:p>
            <a:endParaRPr lang="en-US" dirty="0"/>
          </a:p>
        </p:txBody>
      </p:sp>
    </p:spTree>
    <p:extLst>
      <p:ext uri="{BB962C8B-B14F-4D97-AF65-F5344CB8AC3E}">
        <p14:creationId xmlns:p14="http://schemas.microsoft.com/office/powerpoint/2010/main" val="405273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Types of </a:t>
            </a:r>
            <a:r>
              <a:rPr lang="en-US" b="1" u="sng" dirty="0" smtClean="0"/>
              <a:t>Units </a:t>
            </a:r>
            <a:r>
              <a:rPr lang="en-US" b="1" u="sng" dirty="0"/>
              <a:t>in the </a:t>
            </a:r>
            <a:r>
              <a:rPr lang="en-US" b="1" u="sng" dirty="0" smtClean="0"/>
              <a:t>Metric System</a:t>
            </a:r>
            <a:endParaRPr lang="en-US" dirty="0"/>
          </a:p>
        </p:txBody>
      </p:sp>
      <p:sp>
        <p:nvSpPr>
          <p:cNvPr id="3" name="Content Placeholder 2"/>
          <p:cNvSpPr>
            <a:spLocks noGrp="1"/>
          </p:cNvSpPr>
          <p:nvPr>
            <p:ph idx="1"/>
          </p:nvPr>
        </p:nvSpPr>
        <p:spPr/>
        <p:txBody>
          <a:bodyPr>
            <a:normAutofit/>
          </a:bodyPr>
          <a:lstStyle/>
          <a:p>
            <a:pPr lvl="0"/>
            <a:r>
              <a:rPr lang="en-US" b="1" u="sng" dirty="0"/>
              <a:t>Volume</a:t>
            </a:r>
            <a:r>
              <a:rPr lang="en-US" dirty="0"/>
              <a:t>: the amount of space occupied by an object</a:t>
            </a:r>
            <a:r>
              <a:rPr lang="en-US" dirty="0" smtClean="0"/>
              <a:t>.</a:t>
            </a:r>
            <a:endParaRPr lang="en-US" sz="5400" dirty="0"/>
          </a:p>
          <a:p>
            <a:pPr lvl="1"/>
            <a:r>
              <a:rPr lang="en-US" dirty="0"/>
              <a:t>Measured in liters (l)</a:t>
            </a:r>
            <a:endParaRPr lang="en-US" sz="1800" dirty="0"/>
          </a:p>
          <a:p>
            <a:pPr lvl="2"/>
            <a:r>
              <a:rPr lang="en-US" dirty="0"/>
              <a:t>Other acceptable metric units are: ml, cm</a:t>
            </a:r>
            <a:r>
              <a:rPr lang="en-US" baseline="30000" dirty="0"/>
              <a:t>3</a:t>
            </a:r>
            <a:r>
              <a:rPr lang="en-US" dirty="0"/>
              <a:t>, m</a:t>
            </a:r>
            <a:r>
              <a:rPr lang="en-US" baseline="30000" dirty="0"/>
              <a:t>3</a:t>
            </a:r>
            <a:r>
              <a:rPr lang="en-US" dirty="0"/>
              <a:t>, etc. </a:t>
            </a:r>
            <a:endParaRPr lang="en-US" dirty="0" smtClean="0"/>
          </a:p>
          <a:p>
            <a:pPr lvl="2"/>
            <a:r>
              <a:rPr lang="en-US" dirty="0" smtClean="0"/>
              <a:t>Note: 1 cm</a:t>
            </a:r>
            <a:r>
              <a:rPr lang="en-US" baseline="30000" dirty="0" smtClean="0"/>
              <a:t>3</a:t>
            </a:r>
            <a:r>
              <a:rPr lang="en-US" dirty="0" smtClean="0"/>
              <a:t> = 1 ml</a:t>
            </a:r>
            <a:endParaRPr lang="en-US" dirty="0"/>
          </a:p>
          <a:p>
            <a:pPr lvl="1"/>
            <a:r>
              <a:rPr lang="en-US" dirty="0"/>
              <a:t>Liters are comparable to gallons, ounces, etc. in the standard US measurements</a:t>
            </a:r>
            <a:r>
              <a:rPr lang="en-US" dirty="0" smtClean="0"/>
              <a:t>.</a:t>
            </a:r>
            <a:endParaRPr lang="en-US" sz="5400" dirty="0"/>
          </a:p>
          <a:p>
            <a:pPr lvl="1"/>
            <a:r>
              <a:rPr lang="en-US" dirty="0"/>
              <a:t>  Volume can be calculated (l </a:t>
            </a:r>
            <a:r>
              <a:rPr lang="en-US" dirty="0" smtClean="0"/>
              <a:t>x </a:t>
            </a:r>
            <a:r>
              <a:rPr lang="en-US" dirty="0"/>
              <a:t>W </a:t>
            </a:r>
            <a:r>
              <a:rPr lang="en-US" dirty="0" smtClean="0"/>
              <a:t>x </a:t>
            </a:r>
            <a:r>
              <a:rPr lang="en-US" dirty="0"/>
              <a:t>h) or it can be found by using a graduated cylinder.</a:t>
            </a:r>
            <a:endParaRPr lang="en-US" sz="1800" dirty="0"/>
          </a:p>
          <a:p>
            <a:endParaRPr lang="en-US" dirty="0"/>
          </a:p>
        </p:txBody>
      </p:sp>
    </p:spTree>
    <p:extLst>
      <p:ext uri="{BB962C8B-B14F-4D97-AF65-F5344CB8AC3E}">
        <p14:creationId xmlns:p14="http://schemas.microsoft.com/office/powerpoint/2010/main" val="4251692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795</Words>
  <Application>Microsoft Office PowerPoint</Application>
  <PresentationFormat>On-screen Show (4:3)</PresentationFormat>
  <Paragraphs>80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Earth Science Notes</vt:lpstr>
      <vt:lpstr>Objectives</vt:lpstr>
      <vt:lpstr>Previously…</vt:lpstr>
      <vt:lpstr>Question…</vt:lpstr>
      <vt:lpstr>Need for Measurement Standards</vt:lpstr>
      <vt:lpstr>Need for Measurement Standards</vt:lpstr>
      <vt:lpstr>The Metric System</vt:lpstr>
      <vt:lpstr>Types of Units in the Metric System</vt:lpstr>
      <vt:lpstr>Types of Units in the Metric System</vt:lpstr>
      <vt:lpstr>Types of Units in the Metric System</vt:lpstr>
      <vt:lpstr>Types of Units in the Metric System</vt:lpstr>
      <vt:lpstr>Types of Units in the Metric System</vt:lpstr>
      <vt:lpstr>So why the Metric System?</vt:lpstr>
      <vt:lpstr>Self-Assessment</vt:lpstr>
    </vt:vector>
  </TitlesOfParts>
  <Company>Bridgman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Science Notes</dc:title>
  <dc:creator>Bridgman</dc:creator>
  <cp:lastModifiedBy>Bridgman</cp:lastModifiedBy>
  <cp:revision>6</cp:revision>
  <dcterms:created xsi:type="dcterms:W3CDTF">2013-09-18T17:28:08Z</dcterms:created>
  <dcterms:modified xsi:type="dcterms:W3CDTF">2013-09-18T18:33:55Z</dcterms:modified>
</cp:coreProperties>
</file>