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70" r:id="rId6"/>
    <p:sldId id="271" r:id="rId7"/>
    <p:sldId id="272" r:id="rId8"/>
    <p:sldId id="273" r:id="rId9"/>
    <p:sldId id="266" r:id="rId10"/>
    <p:sldId id="267" r:id="rId11"/>
    <p:sldId id="278" r:id="rId12"/>
    <p:sldId id="279" r:id="rId13"/>
    <p:sldId id="269" r:id="rId14"/>
    <p:sldId id="268" r:id="rId15"/>
    <p:sldId id="264" r:id="rId16"/>
    <p:sldId id="259" r:id="rId17"/>
    <p:sldId id="275" r:id="rId18"/>
    <p:sldId id="277" r:id="rId19"/>
    <p:sldId id="281" r:id="rId20"/>
    <p:sldId id="282"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176AB-7B1F-45FE-9DF9-4CB0E62CBF59}"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2443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176AB-7B1F-45FE-9DF9-4CB0E62CBF59}"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410004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176AB-7B1F-45FE-9DF9-4CB0E62CBF59}"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205980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176AB-7B1F-45FE-9DF9-4CB0E62CBF59}"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261833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176AB-7B1F-45FE-9DF9-4CB0E62CBF59}"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149734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176AB-7B1F-45FE-9DF9-4CB0E62CBF59}"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398175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176AB-7B1F-45FE-9DF9-4CB0E62CBF59}"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16157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176AB-7B1F-45FE-9DF9-4CB0E62CBF59}"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319275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176AB-7B1F-45FE-9DF9-4CB0E62CBF59}"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204257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176AB-7B1F-45FE-9DF9-4CB0E62CBF59}"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207694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176AB-7B1F-45FE-9DF9-4CB0E62CBF59}"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E5939-3DE8-4E20-896E-6B7ABCFFAD4C}" type="slidenum">
              <a:rPr lang="en-US" smtClean="0"/>
              <a:t>‹#›</a:t>
            </a:fld>
            <a:endParaRPr lang="en-US"/>
          </a:p>
        </p:txBody>
      </p:sp>
    </p:spTree>
    <p:extLst>
      <p:ext uri="{BB962C8B-B14F-4D97-AF65-F5344CB8AC3E}">
        <p14:creationId xmlns:p14="http://schemas.microsoft.com/office/powerpoint/2010/main" val="230433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21000">
              <a:srgbClr val="D49E6C"/>
            </a:gs>
            <a:gs pos="84000">
              <a:srgbClr val="A65528">
                <a:lumMod val="73000"/>
                <a:lumOff val="27000"/>
              </a:srgbClr>
            </a:gs>
            <a:gs pos="99000">
              <a:srgbClr val="663012">
                <a:lumMod val="5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176AB-7B1F-45FE-9DF9-4CB0E62CBF59}"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E5939-3DE8-4E20-896E-6B7ABCFFAD4C}" type="slidenum">
              <a:rPr lang="en-US" smtClean="0"/>
              <a:t>‹#›</a:t>
            </a:fld>
            <a:endParaRPr lang="en-US"/>
          </a:p>
        </p:txBody>
      </p:sp>
    </p:spTree>
    <p:extLst>
      <p:ext uri="{BB962C8B-B14F-4D97-AF65-F5344CB8AC3E}">
        <p14:creationId xmlns:p14="http://schemas.microsoft.com/office/powerpoint/2010/main" val="187535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google.com/url?sa=i&amp;rct=j&amp;q=&amp;esrc=s&amp;frm=1&amp;source=images&amp;cd=&amp;cad=rja&amp;docid=vYuQ0AbY7uLEYM&amp;tbnid=7-oP8N1xoY-d5M:&amp;ved=0CAUQjRw&amp;url=http%3A%2F%2Fwww.delminsociety.net%2Fmotm%2Fmotm_jun2005.htm&amp;ei=R5YWU8SVBaSV1AHWrIGYBg&amp;bvm=bv.62286460,d.dmQ&amp;psig=AFQjCNE7WqPSieT7ejgxo45GyQ-cN7mXng&amp;ust=139407557478459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frm=1&amp;source=images&amp;cd=&amp;cad=rja&amp;docid=VPcpUe_evqot0M&amp;tbnid=zkKJoF5K9hHuuM:&amp;ved=0CAUQjRw&amp;url=http%3A%2F%2Fakafka.wordpress.com%2F&amp;ei=-6cWU9WjN6bC0AGEzYC4CQ&amp;psig=AFQjCNGz3fA3KgAPgtvIWJMxpADc0SU42A&amp;ust=13940800837585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 Notes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Evidence for Plate Tectonics</a:t>
            </a:r>
            <a:endParaRPr lang="en-US" dirty="0">
              <a:solidFill>
                <a:srgbClr val="FF0000"/>
              </a:solidFill>
            </a:endParaRPr>
          </a:p>
        </p:txBody>
      </p:sp>
    </p:spTree>
    <p:extLst>
      <p:ext uri="{BB962C8B-B14F-4D97-AF65-F5344CB8AC3E}">
        <p14:creationId xmlns:p14="http://schemas.microsoft.com/office/powerpoint/2010/main" val="205355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Evidence</a:t>
            </a:r>
            <a:endParaRPr lang="en-US" dirty="0"/>
          </a:p>
        </p:txBody>
      </p:sp>
      <p:sp>
        <p:nvSpPr>
          <p:cNvPr id="3" name="Content Placeholder 2"/>
          <p:cNvSpPr>
            <a:spLocks noGrp="1"/>
          </p:cNvSpPr>
          <p:nvPr>
            <p:ph idx="1"/>
          </p:nvPr>
        </p:nvSpPr>
        <p:spPr>
          <a:xfrm>
            <a:off x="457200" y="1600200"/>
            <a:ext cx="4572000" cy="4525963"/>
          </a:xfrm>
        </p:spPr>
        <p:txBody>
          <a:bodyPr/>
          <a:lstStyle/>
          <a:p>
            <a:r>
              <a:rPr lang="en-US" dirty="0" smtClean="0"/>
              <a:t>Notice where rock of similar age is located on each continent. </a:t>
            </a:r>
            <a:endParaRPr lang="en-US" dirty="0"/>
          </a:p>
        </p:txBody>
      </p:sp>
      <p:sp>
        <p:nvSpPr>
          <p:cNvPr id="5" name="AutoShape 4" descr="http://blue.utb.edu/paullgj/physci1417/Lectures/Match_of_Continent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blue.utb.edu/paullgj/physci1417/Lectures/Match_of_Contin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4267200" cy="355965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ail.colonial.net/~hkaiter/A_IMAGES/rockbestf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3999"/>
            <a:ext cx="3733800" cy="515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9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Evidence</a:t>
            </a:r>
            <a:endParaRPr lang="en-US" dirty="0"/>
          </a:p>
        </p:txBody>
      </p:sp>
      <p:sp>
        <p:nvSpPr>
          <p:cNvPr id="3" name="Content Placeholder 2"/>
          <p:cNvSpPr>
            <a:spLocks noGrp="1"/>
          </p:cNvSpPr>
          <p:nvPr>
            <p:ph idx="1"/>
          </p:nvPr>
        </p:nvSpPr>
        <p:spPr>
          <a:xfrm>
            <a:off x="478971" y="1295400"/>
            <a:ext cx="8229600" cy="4525963"/>
          </a:xfrm>
        </p:spPr>
        <p:txBody>
          <a:bodyPr>
            <a:normAutofit/>
          </a:bodyPr>
          <a:lstStyle/>
          <a:p>
            <a:pPr marL="0" indent="0">
              <a:buNone/>
            </a:pPr>
            <a:r>
              <a:rPr lang="en-US" sz="2800" dirty="0" smtClean="0"/>
              <a:t>Age of rocks near mid-ocean ridges are younger than rocks farther away.  The map below shows just that. </a:t>
            </a:r>
            <a:endParaRPr lang="en-US" sz="2800" dirty="0"/>
          </a:p>
        </p:txBody>
      </p:sp>
      <p:pic>
        <p:nvPicPr>
          <p:cNvPr id="16386" name="Picture 2" descr="http://csep10.phys.utk.edu/astr161/lect/earth/WorldCrustalAge-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22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34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Evidence </a:t>
            </a:r>
            <a:endParaRPr lang="en-US" dirty="0"/>
          </a:p>
        </p:txBody>
      </p:sp>
      <p:sp>
        <p:nvSpPr>
          <p:cNvPr id="3" name="Content Placeholder 2"/>
          <p:cNvSpPr>
            <a:spLocks noGrp="1"/>
          </p:cNvSpPr>
          <p:nvPr>
            <p:ph idx="1"/>
          </p:nvPr>
        </p:nvSpPr>
        <p:spPr>
          <a:xfrm>
            <a:off x="304800" y="1371600"/>
            <a:ext cx="2743200" cy="4754563"/>
          </a:xfrm>
        </p:spPr>
        <p:txBody>
          <a:bodyPr>
            <a:normAutofit fontScale="77500" lnSpcReduction="20000"/>
          </a:bodyPr>
          <a:lstStyle/>
          <a:p>
            <a:r>
              <a:rPr lang="en-US" dirty="0" smtClean="0"/>
              <a:t>Younger rocks near the mid-ocean ridge suggest the crust is moving outward from the ridge.  We determine the age of these rocks by examining the polarity of the rocks.  We will discuss this more later. </a:t>
            </a:r>
          </a:p>
          <a:p>
            <a:pPr marL="0" indent="0">
              <a:buNone/>
            </a:pPr>
            <a:endParaRPr lang="en-US" dirty="0"/>
          </a:p>
        </p:txBody>
      </p:sp>
      <p:pic>
        <p:nvPicPr>
          <p:cNvPr id="4" name="Picture 2" descr="http://www.searchanddiscovery.com/documents/97019/dispers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71600"/>
            <a:ext cx="573405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4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Geological Evidence </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Many of the worlds coal deposits are found along the “gray belt.”  </a:t>
            </a:r>
          </a:p>
          <a:p>
            <a:pPr lvl="1"/>
            <a:r>
              <a:rPr lang="en-US" dirty="0" smtClean="0"/>
              <a:t>The gray belt is a long narrow region that coincides with the tropical regions of Pangaea.</a:t>
            </a:r>
          </a:p>
          <a:p>
            <a:pPr lvl="1"/>
            <a:r>
              <a:rPr lang="en-US" dirty="0" smtClean="0"/>
              <a:t>Compare the maps.</a:t>
            </a:r>
            <a:endParaRPr lang="en-US" dirty="0"/>
          </a:p>
        </p:txBody>
      </p:sp>
      <p:pic>
        <p:nvPicPr>
          <p:cNvPr id="8194" name="Picture 2" descr="http://mail.colonial.net/~hkaiter/Aaa_web_images2012/pangaeaco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2" y="3886200"/>
            <a:ext cx="3842657" cy="27763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ail.colonial.net/~hkaiter/Aaa_web_images2012/cdrif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799"/>
            <a:ext cx="3886200" cy="292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1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Evidence </a:t>
            </a:r>
            <a:endParaRPr lang="en-US" dirty="0"/>
          </a:p>
        </p:txBody>
      </p:sp>
      <p:sp>
        <p:nvSpPr>
          <p:cNvPr id="4" name="Content Placeholder 3"/>
          <p:cNvSpPr>
            <a:spLocks noGrp="1"/>
          </p:cNvSpPr>
          <p:nvPr>
            <p:ph idx="1"/>
          </p:nvPr>
        </p:nvSpPr>
        <p:spPr>
          <a:xfrm>
            <a:off x="457200" y="1524000"/>
            <a:ext cx="8229600" cy="1905000"/>
          </a:xfrm>
        </p:spPr>
        <p:txBody>
          <a:bodyPr>
            <a:normAutofit lnSpcReduction="10000"/>
          </a:bodyPr>
          <a:lstStyle/>
          <a:p>
            <a:r>
              <a:rPr lang="en-US" dirty="0" smtClean="0"/>
              <a:t>Here is a chart used by offshore mining companies for the purpose of mining salt.  The map shows symmetrical deposits on each side of the mid-Atlantic ridge.  </a:t>
            </a:r>
            <a:endParaRPr lang="en-US" dirty="0"/>
          </a:p>
        </p:txBody>
      </p:sp>
      <p:pic>
        <p:nvPicPr>
          <p:cNvPr id="6" name="Picture 2" descr="http://www.offshore-mag.com/content/dam/etc/medialib/offshore/2010/july/68630.res/_jcr_content/renditions/pennwell.web.600.310.gi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3505200"/>
            <a:ext cx="8305800" cy="312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6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Evidence </a:t>
            </a:r>
            <a:endParaRPr lang="en-US" dirty="0"/>
          </a:p>
        </p:txBody>
      </p:sp>
      <p:sp>
        <p:nvSpPr>
          <p:cNvPr id="4" name="Content Placeholder 3"/>
          <p:cNvSpPr>
            <a:spLocks noGrp="1"/>
          </p:cNvSpPr>
          <p:nvPr>
            <p:ph idx="1"/>
          </p:nvPr>
        </p:nvSpPr>
        <p:spPr>
          <a:xfrm>
            <a:off x="457200" y="1600200"/>
            <a:ext cx="2971800" cy="4525963"/>
          </a:xfrm>
        </p:spPr>
        <p:txBody>
          <a:bodyPr/>
          <a:lstStyle/>
          <a:p>
            <a:r>
              <a:rPr lang="en-US" dirty="0" smtClean="0"/>
              <a:t>Mining companies use the PT Theory to find new mining cites. </a:t>
            </a:r>
            <a:endParaRPr lang="en-US" dirty="0"/>
          </a:p>
        </p:txBody>
      </p:sp>
      <p:pic>
        <p:nvPicPr>
          <p:cNvPr id="3074" name="Picture 2" descr="http://www.delminsociety.net/motm/images/images_june/pangea_fluorite_clos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94758"/>
            <a:ext cx="5257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196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Plate Tectonics </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b="1" dirty="0" smtClean="0"/>
              <a:t>Fossil Evidence</a:t>
            </a:r>
          </a:p>
          <a:p>
            <a:r>
              <a:rPr lang="en-US" dirty="0" smtClean="0"/>
              <a:t>Fossils of the same species of organism are found at points where two continents seemed to have diverged from. </a:t>
            </a:r>
            <a:endParaRPr lang="en-US" dirty="0"/>
          </a:p>
          <a:p>
            <a:endParaRPr lang="en-US" dirty="0" smtClean="0"/>
          </a:p>
          <a:p>
            <a:pPr marL="0" indent="0">
              <a:buNone/>
            </a:pPr>
            <a:endParaRPr lang="en-US" dirty="0" smtClean="0"/>
          </a:p>
        </p:txBody>
      </p:sp>
      <p:pic>
        <p:nvPicPr>
          <p:cNvPr id="12290" name="Picture 2" descr="http://mail.colonial.net/~hkaiter/1AAAImages/Drif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71437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67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Fossils</a:t>
            </a:r>
            <a:endParaRPr lang="en-US" dirty="0"/>
          </a:p>
        </p:txBody>
      </p:sp>
      <p:pic>
        <p:nvPicPr>
          <p:cNvPr id="13314" name="Picture 2" descr="http://mail.colonial.net/~hkaiter/Aaa_web_images2012/mesosau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37712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mail.colonial.net/~hkaiter/Aaa_web_images2012/cynognathus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653" y="4354409"/>
            <a:ext cx="3028950" cy="220287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mail.colonial.net/~hkaiter/earth_science_images/Lystrosaur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299857"/>
            <a:ext cx="3009900" cy="22574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28600" y="4572000"/>
            <a:ext cx="2514600" cy="1985282"/>
          </a:xfrm>
        </p:spPr>
        <p:txBody>
          <a:bodyPr>
            <a:normAutofit/>
          </a:bodyPr>
          <a:lstStyle/>
          <a:p>
            <a:r>
              <a:rPr lang="en-US" sz="2000" dirty="0" err="1" smtClean="0"/>
              <a:t>Mesosaurus</a:t>
            </a:r>
            <a:r>
              <a:rPr lang="en-US" sz="2000" dirty="0" smtClean="0"/>
              <a:t> (TL)</a:t>
            </a:r>
          </a:p>
          <a:p>
            <a:r>
              <a:rPr lang="en-US" sz="2000" dirty="0" smtClean="0"/>
              <a:t>Glossopteris (TR)</a:t>
            </a:r>
          </a:p>
          <a:p>
            <a:r>
              <a:rPr lang="en-US" sz="2000" dirty="0" err="1" smtClean="0"/>
              <a:t>Cyanognathus</a:t>
            </a:r>
            <a:r>
              <a:rPr lang="en-US" sz="2000" dirty="0" smtClean="0"/>
              <a:t>  (BL)</a:t>
            </a:r>
          </a:p>
          <a:p>
            <a:r>
              <a:rPr lang="en-US" sz="2000" dirty="0" err="1" smtClean="0"/>
              <a:t>Lystrosaurus</a:t>
            </a:r>
            <a:r>
              <a:rPr lang="en-US" sz="2000" dirty="0" smtClean="0"/>
              <a:t> (BR)</a:t>
            </a:r>
          </a:p>
          <a:p>
            <a:endParaRPr lang="en-US" sz="1400" dirty="0"/>
          </a:p>
        </p:txBody>
      </p:sp>
      <p:pic>
        <p:nvPicPr>
          <p:cNvPr id="13320" name="Picture 8" descr="http://mail.colonial.net/~hkaiter/A_IMAGES/glossopterisUS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9200"/>
            <a:ext cx="427687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5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Evidence</a:t>
            </a:r>
            <a:endParaRPr lang="en-US" dirty="0"/>
          </a:p>
        </p:txBody>
      </p:sp>
      <p:sp>
        <p:nvSpPr>
          <p:cNvPr id="5" name="Content Placeholder 4"/>
          <p:cNvSpPr>
            <a:spLocks noGrp="1"/>
          </p:cNvSpPr>
          <p:nvPr>
            <p:ph idx="1"/>
          </p:nvPr>
        </p:nvSpPr>
        <p:spPr/>
        <p:txBody>
          <a:bodyPr/>
          <a:lstStyle/>
          <a:p>
            <a:pPr marL="0" indent="0">
              <a:buNone/>
            </a:pPr>
            <a:r>
              <a:rPr lang="en-US" b="1" dirty="0" smtClean="0"/>
              <a:t>Climate Evidence</a:t>
            </a:r>
          </a:p>
          <a:p>
            <a:pPr marL="0" indent="0">
              <a:buNone/>
            </a:pPr>
            <a:r>
              <a:rPr lang="en-US" dirty="0" smtClean="0"/>
              <a:t>There is also similar glacial features, like striations, (grooves in rock made by glaciers) in areas of South America, Africa, India, and Australia. </a:t>
            </a:r>
          </a:p>
          <a:p>
            <a:pPr marL="0" indent="0">
              <a:buNone/>
            </a:pPr>
            <a:endParaRPr lang="en-US" dirty="0"/>
          </a:p>
        </p:txBody>
      </p:sp>
      <p:pic>
        <p:nvPicPr>
          <p:cNvPr id="14340" name="Picture 4" descr="http://volcano.oregonstate.edu/vwdocs/vwlessons/plate_pics/F1.6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91000"/>
            <a:ext cx="421777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volcano.oregonstate.edu/vwdocs/vwlessons/plate_pics/F1.6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57600"/>
            <a:ext cx="4419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08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of Evidence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Continental Fit</a:t>
            </a:r>
          </a:p>
          <a:p>
            <a:r>
              <a:rPr lang="en-US" dirty="0" smtClean="0"/>
              <a:t>Seismic Activity </a:t>
            </a:r>
          </a:p>
          <a:p>
            <a:pPr lvl="1"/>
            <a:r>
              <a:rPr lang="en-US" dirty="0" smtClean="0"/>
              <a:t>Earthquakes, Volcanos Mountains</a:t>
            </a:r>
          </a:p>
          <a:p>
            <a:r>
              <a:rPr lang="en-US" dirty="0" smtClean="0"/>
              <a:t>Geological similarities along coast line</a:t>
            </a:r>
          </a:p>
          <a:p>
            <a:pPr lvl="1"/>
            <a:r>
              <a:rPr lang="en-US" dirty="0" smtClean="0"/>
              <a:t>Age and type of Rock</a:t>
            </a:r>
          </a:p>
          <a:p>
            <a:pPr lvl="1"/>
            <a:r>
              <a:rPr lang="en-US" dirty="0" smtClean="0"/>
              <a:t>Gray Belt and other mineral deposits</a:t>
            </a:r>
          </a:p>
          <a:p>
            <a:r>
              <a:rPr lang="en-US" dirty="0" smtClean="0"/>
              <a:t>Fossils </a:t>
            </a:r>
          </a:p>
          <a:p>
            <a:pPr lvl="1"/>
            <a:r>
              <a:rPr lang="en-US" dirty="0" smtClean="0"/>
              <a:t>Glossopteris, </a:t>
            </a:r>
            <a:r>
              <a:rPr lang="en-US" dirty="0" err="1" smtClean="0"/>
              <a:t>Cyanognathus</a:t>
            </a:r>
            <a:r>
              <a:rPr lang="en-US" dirty="0" smtClean="0"/>
              <a:t>, etc. </a:t>
            </a:r>
          </a:p>
          <a:p>
            <a:r>
              <a:rPr lang="en-US" dirty="0" smtClean="0"/>
              <a:t>Climate </a:t>
            </a:r>
          </a:p>
          <a:p>
            <a:pPr lvl="1"/>
            <a:r>
              <a:rPr lang="en-US" dirty="0" smtClean="0"/>
              <a:t>Striations from glaciers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0357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I can…</a:t>
            </a:r>
          </a:p>
          <a:p>
            <a:r>
              <a:rPr lang="en-US" dirty="0" smtClean="0"/>
              <a:t>State multiple lines of evidence that support the Plate Tectonic Theory.</a:t>
            </a:r>
          </a:p>
          <a:p>
            <a:r>
              <a:rPr lang="en-US" dirty="0" smtClean="0"/>
              <a:t>Cite specific evidence that supports the Plate Tectonic Theory.</a:t>
            </a:r>
          </a:p>
          <a:p>
            <a:pPr marL="0" indent="0">
              <a:buNone/>
            </a:pPr>
            <a:endParaRPr lang="en-US" dirty="0" smtClean="0"/>
          </a:p>
          <a:p>
            <a:endParaRPr lang="en-US" dirty="0"/>
          </a:p>
        </p:txBody>
      </p:sp>
    </p:spTree>
    <p:extLst>
      <p:ext uri="{BB962C8B-B14F-4D97-AF65-F5344CB8AC3E}">
        <p14:creationId xmlns:p14="http://schemas.microsoft.com/office/powerpoint/2010/main" val="2941533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Evidence</a:t>
            </a:r>
            <a:endParaRPr lang="en-US" dirty="0"/>
          </a:p>
        </p:txBody>
      </p:sp>
      <p:sp>
        <p:nvSpPr>
          <p:cNvPr id="3" name="Content Placeholder 2"/>
          <p:cNvSpPr>
            <a:spLocks noGrp="1"/>
          </p:cNvSpPr>
          <p:nvPr>
            <p:ph idx="1"/>
          </p:nvPr>
        </p:nvSpPr>
        <p:spPr/>
        <p:txBody>
          <a:bodyPr/>
          <a:lstStyle/>
          <a:p>
            <a:r>
              <a:rPr lang="en-US" dirty="0" smtClean="0"/>
              <a:t>What does all this evidence tell us?</a:t>
            </a:r>
          </a:p>
          <a:p>
            <a:pPr marL="0" indent="0">
              <a:buNone/>
            </a:pPr>
            <a:endParaRPr lang="en-US" dirty="0"/>
          </a:p>
        </p:txBody>
      </p:sp>
    </p:spTree>
    <p:extLst>
      <p:ext uri="{BB962C8B-B14F-4D97-AF65-F5344CB8AC3E}">
        <p14:creationId xmlns:p14="http://schemas.microsoft.com/office/powerpoint/2010/main" val="185866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Assessment </a:t>
            </a:r>
            <a:endParaRPr lang="en-US" dirty="0"/>
          </a:p>
        </p:txBody>
      </p:sp>
      <p:sp>
        <p:nvSpPr>
          <p:cNvPr id="3" name="Content Placeholder 2"/>
          <p:cNvSpPr>
            <a:spLocks noGrp="1"/>
          </p:cNvSpPr>
          <p:nvPr>
            <p:ph idx="1"/>
          </p:nvPr>
        </p:nvSpPr>
        <p:spPr/>
        <p:txBody>
          <a:bodyPr/>
          <a:lstStyle/>
          <a:p>
            <a:pPr marL="0" indent="0">
              <a:buNone/>
            </a:pPr>
            <a:r>
              <a:rPr lang="en-US" dirty="0" smtClean="0"/>
              <a:t>Can I…</a:t>
            </a:r>
          </a:p>
          <a:p>
            <a:r>
              <a:rPr lang="en-US" dirty="0" smtClean="0"/>
              <a:t>State multiple lines of evidence that support the Plate Tectonic Theory.</a:t>
            </a:r>
          </a:p>
          <a:p>
            <a:r>
              <a:rPr lang="en-US" dirty="0" smtClean="0"/>
              <a:t>Cite specific evidence that supports the Plate Tectonic Theory.</a:t>
            </a:r>
          </a:p>
          <a:p>
            <a:pPr marL="0" indent="0">
              <a:buNone/>
            </a:pPr>
            <a:endParaRPr lang="en-US" dirty="0" smtClean="0"/>
          </a:p>
          <a:p>
            <a:endParaRPr lang="en-US" dirty="0"/>
          </a:p>
        </p:txBody>
      </p:sp>
    </p:spTree>
    <p:extLst>
      <p:ext uri="{BB962C8B-B14F-4D97-AF65-F5344CB8AC3E}">
        <p14:creationId xmlns:p14="http://schemas.microsoft.com/office/powerpoint/2010/main" val="623931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Plate Tectonics </a:t>
            </a:r>
            <a:endParaRPr lang="en-US" dirty="0"/>
          </a:p>
        </p:txBody>
      </p:sp>
      <p:sp>
        <p:nvSpPr>
          <p:cNvPr id="3" name="Content Placeholder 2"/>
          <p:cNvSpPr>
            <a:spLocks noGrp="1"/>
          </p:cNvSpPr>
          <p:nvPr>
            <p:ph idx="1"/>
          </p:nvPr>
        </p:nvSpPr>
        <p:spPr>
          <a:xfrm>
            <a:off x="457200" y="1600200"/>
            <a:ext cx="4191000" cy="4648200"/>
          </a:xfrm>
        </p:spPr>
        <p:txBody>
          <a:bodyPr>
            <a:normAutofit fontScale="85000" lnSpcReduction="20000"/>
          </a:bodyPr>
          <a:lstStyle/>
          <a:p>
            <a:pPr marL="0" indent="0">
              <a:buNone/>
            </a:pPr>
            <a:r>
              <a:rPr lang="en-US" b="1" dirty="0" smtClean="0"/>
              <a:t>Shape of Continents </a:t>
            </a:r>
          </a:p>
          <a:p>
            <a:r>
              <a:rPr lang="en-US" dirty="0" smtClean="0"/>
              <a:t>Recall this was the initial observation that led to the idea of continental drift.</a:t>
            </a:r>
          </a:p>
          <a:p>
            <a:r>
              <a:rPr lang="en-US" dirty="0" smtClean="0"/>
              <a:t>The shapes of many continents are such that they look like they are separated pieces of a jig-saw puzzle. </a:t>
            </a:r>
          </a:p>
          <a:p>
            <a:r>
              <a:rPr lang="en-US" dirty="0" smtClean="0"/>
              <a:t>Important to note.  This was only circumstantial evidence.  </a:t>
            </a:r>
          </a:p>
        </p:txBody>
      </p:sp>
      <p:pic>
        <p:nvPicPr>
          <p:cNvPr id="1028" name="Picture 4" descr="https://www.uwgb.edu/dutchs/Graphics-Geol/platetec/cdf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8245"/>
            <a:ext cx="4421011" cy="52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7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hgbetc.com/pangea_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971800"/>
            <a:ext cx="3733800" cy="35573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Evidence for Plate Tectonics </a:t>
            </a:r>
            <a:endParaRPr lang="en-US" dirty="0"/>
          </a:p>
        </p:txBody>
      </p:sp>
      <p:sp>
        <p:nvSpPr>
          <p:cNvPr id="5" name="Content Placeholder 4"/>
          <p:cNvSpPr>
            <a:spLocks noGrp="1"/>
          </p:cNvSpPr>
          <p:nvPr>
            <p:ph idx="1"/>
          </p:nvPr>
        </p:nvSpPr>
        <p:spPr>
          <a:xfrm>
            <a:off x="304800" y="1295400"/>
            <a:ext cx="4876800" cy="5105400"/>
          </a:xfrm>
        </p:spPr>
        <p:txBody>
          <a:bodyPr>
            <a:normAutofit fontScale="92500"/>
          </a:bodyPr>
          <a:lstStyle/>
          <a:p>
            <a:pPr marL="0" indent="0">
              <a:buNone/>
            </a:pPr>
            <a:r>
              <a:rPr lang="en-US" b="1" dirty="0" smtClean="0"/>
              <a:t>Continental Fit </a:t>
            </a:r>
          </a:p>
          <a:p>
            <a:r>
              <a:rPr lang="en-US" dirty="0" smtClean="0"/>
              <a:t>Not only do South America and Africa look like they fit together, but to a lesser extent …</a:t>
            </a:r>
          </a:p>
          <a:p>
            <a:pPr lvl="1"/>
            <a:r>
              <a:rPr lang="en-US" dirty="0" smtClean="0"/>
              <a:t>North America looks as if it could fit with Northern Africa and Western Europe.</a:t>
            </a:r>
          </a:p>
          <a:p>
            <a:pPr lvl="1"/>
            <a:r>
              <a:rPr lang="en-US" dirty="0" smtClean="0"/>
              <a:t>India, Australia, and Antarctica look as if they fit together.</a:t>
            </a:r>
          </a:p>
          <a:p>
            <a:pPr lvl="1"/>
            <a:endParaRPr lang="en-US" dirty="0"/>
          </a:p>
        </p:txBody>
      </p:sp>
      <p:pic>
        <p:nvPicPr>
          <p:cNvPr id="2052" name="Picture 4" descr="https://www.geolsoc.org.uk/Geoscientist/Archive/October-2012/~/media/shared/images/geoscientist/Geoscientist%2022_09/F%201%20Bullard-Pangea.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53886"/>
            <a:ext cx="3733800" cy="286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Plate Tectonics</a:t>
            </a:r>
            <a:endParaRPr lang="en-US" dirty="0"/>
          </a:p>
        </p:txBody>
      </p:sp>
      <p:sp>
        <p:nvSpPr>
          <p:cNvPr id="3" name="Content Placeholder 2"/>
          <p:cNvSpPr>
            <a:spLocks noGrp="1"/>
          </p:cNvSpPr>
          <p:nvPr>
            <p:ph idx="1"/>
          </p:nvPr>
        </p:nvSpPr>
        <p:spPr>
          <a:xfrm>
            <a:off x="457200" y="1295400"/>
            <a:ext cx="3352800" cy="5029200"/>
          </a:xfrm>
        </p:spPr>
        <p:txBody>
          <a:bodyPr>
            <a:normAutofit fontScale="92500" lnSpcReduction="10000"/>
          </a:bodyPr>
          <a:lstStyle/>
          <a:p>
            <a:pPr marL="0" indent="0">
              <a:buNone/>
            </a:pPr>
            <a:r>
              <a:rPr lang="en-US" b="1" dirty="0" smtClean="0"/>
              <a:t>Seismic Activity</a:t>
            </a:r>
          </a:p>
          <a:p>
            <a:r>
              <a:rPr lang="en-US" dirty="0" smtClean="0"/>
              <a:t>We can accurately locate epicenters of Earthquakes. The map here shows the location of these Earthquakes.</a:t>
            </a:r>
          </a:p>
          <a:p>
            <a:r>
              <a:rPr lang="en-US" dirty="0" smtClean="0"/>
              <a:t>This is the best evidence of the plates themselves </a:t>
            </a:r>
            <a:endParaRPr lang="en-US" dirty="0"/>
          </a:p>
        </p:txBody>
      </p:sp>
      <p:pic>
        <p:nvPicPr>
          <p:cNvPr id="9220" name="Picture 4" descr="http://akafka.files.wordpress.com/2012/08/fig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5124450" cy="50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Evidence</a:t>
            </a:r>
            <a:endParaRPr lang="en-US" dirty="0"/>
          </a:p>
        </p:txBody>
      </p:sp>
      <p:sp>
        <p:nvSpPr>
          <p:cNvPr id="3" name="Content Placeholder 2"/>
          <p:cNvSpPr>
            <a:spLocks noGrp="1"/>
          </p:cNvSpPr>
          <p:nvPr>
            <p:ph idx="1"/>
          </p:nvPr>
        </p:nvSpPr>
        <p:spPr>
          <a:xfrm>
            <a:off x="457200" y="1295400"/>
            <a:ext cx="8534400" cy="1752600"/>
          </a:xfrm>
        </p:spPr>
        <p:txBody>
          <a:bodyPr>
            <a:normAutofit fontScale="85000" lnSpcReduction="10000"/>
          </a:bodyPr>
          <a:lstStyle/>
          <a:p>
            <a:pPr marL="0" indent="0">
              <a:buNone/>
            </a:pPr>
            <a:r>
              <a:rPr lang="en-US" b="1" dirty="0" smtClean="0"/>
              <a:t>Seismic Activity</a:t>
            </a:r>
          </a:p>
          <a:p>
            <a:r>
              <a:rPr lang="en-US" dirty="0" smtClean="0"/>
              <a:t>We can accurately locate epicenters of Earthquakes. The map here shows the location of these Earthquakes.</a:t>
            </a:r>
          </a:p>
          <a:p>
            <a:r>
              <a:rPr lang="en-US" dirty="0" smtClean="0"/>
              <a:t>This is the best evidence of the plates themselves </a:t>
            </a:r>
            <a:endParaRPr lang="en-US" dirty="0"/>
          </a:p>
        </p:txBody>
      </p:sp>
      <p:pic>
        <p:nvPicPr>
          <p:cNvPr id="10242" name="Picture 2" descr="http://planetolog.com/maps/map-world/big/volcanic-world-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0"/>
            <a:ext cx="8331200" cy="33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Evidence</a:t>
            </a:r>
            <a:endParaRPr lang="en-US" dirty="0"/>
          </a:p>
        </p:txBody>
      </p:sp>
      <p:sp>
        <p:nvSpPr>
          <p:cNvPr id="3" name="Content Placeholder 2"/>
          <p:cNvSpPr>
            <a:spLocks noGrp="1"/>
          </p:cNvSpPr>
          <p:nvPr>
            <p:ph idx="1"/>
          </p:nvPr>
        </p:nvSpPr>
        <p:spPr>
          <a:xfrm>
            <a:off x="457200" y="1219200"/>
            <a:ext cx="8458200" cy="4525963"/>
          </a:xfrm>
        </p:spPr>
        <p:txBody>
          <a:bodyPr/>
          <a:lstStyle/>
          <a:p>
            <a:r>
              <a:rPr lang="en-US" dirty="0" smtClean="0"/>
              <a:t>Mountain building and trench formation occurs along these established plate boundaries. </a:t>
            </a:r>
            <a:endParaRPr lang="en-US" dirty="0"/>
          </a:p>
        </p:txBody>
      </p:sp>
      <p:pic>
        <p:nvPicPr>
          <p:cNvPr id="11266" name="Picture 2" descr="http://www.wall-maps.com/World/World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829227" cy="419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8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Seismic Evidence</a:t>
            </a:r>
            <a:endParaRPr lang="en-US" dirty="0"/>
          </a:p>
        </p:txBody>
      </p:sp>
      <p:sp>
        <p:nvSpPr>
          <p:cNvPr id="3" name="Content Placeholder 2"/>
          <p:cNvSpPr>
            <a:spLocks noGrp="1"/>
          </p:cNvSpPr>
          <p:nvPr>
            <p:ph idx="1"/>
          </p:nvPr>
        </p:nvSpPr>
        <p:spPr>
          <a:xfrm>
            <a:off x="304800" y="1600201"/>
            <a:ext cx="4572000" cy="2514599"/>
          </a:xfrm>
        </p:spPr>
        <p:txBody>
          <a:bodyPr>
            <a:normAutofit fontScale="92500" lnSpcReduction="20000"/>
          </a:bodyPr>
          <a:lstStyle/>
          <a:p>
            <a:r>
              <a:rPr lang="en-US" dirty="0" smtClean="0"/>
              <a:t>A great example of mountain building is the Himalaya Mountains in Asia.  </a:t>
            </a:r>
          </a:p>
          <a:p>
            <a:r>
              <a:rPr lang="en-US" dirty="0" smtClean="0"/>
              <a:t>The Mountains are actually getting higher.</a:t>
            </a:r>
          </a:p>
          <a:p>
            <a:pPr marL="0" indent="0">
              <a:buNone/>
            </a:pPr>
            <a:endParaRPr lang="en-US" dirty="0"/>
          </a:p>
        </p:txBody>
      </p:sp>
      <p:pic>
        <p:nvPicPr>
          <p:cNvPr id="4" name="Picture 5" descr="India moving.jpg (28490 bytes)"/>
          <p:cNvPicPr>
            <a:picLocks noChangeAspect="1" noChangeArrowheads="1"/>
          </p:cNvPicPr>
          <p:nvPr/>
        </p:nvPicPr>
        <p:blipFill>
          <a:blip r:embed="rId2"/>
          <a:srcRect/>
          <a:stretch>
            <a:fillRect/>
          </a:stretch>
        </p:blipFill>
        <p:spPr bwMode="auto">
          <a:xfrm>
            <a:off x="5029200" y="1219200"/>
            <a:ext cx="3278188" cy="5410200"/>
          </a:xfrm>
          <a:prstGeom prst="rect">
            <a:avLst/>
          </a:prstGeom>
          <a:noFill/>
        </p:spPr>
      </p:pic>
      <p:pic>
        <p:nvPicPr>
          <p:cNvPr id="5" name="Picture 4" descr="Himalayas collision.gif (37280 bytes)"/>
          <p:cNvPicPr>
            <a:picLocks noChangeAspect="1" noChangeArrowheads="1"/>
          </p:cNvPicPr>
          <p:nvPr/>
        </p:nvPicPr>
        <p:blipFill>
          <a:blip r:embed="rId3"/>
          <a:srcRect/>
          <a:stretch>
            <a:fillRect/>
          </a:stretch>
        </p:blipFill>
        <p:spPr bwMode="auto">
          <a:xfrm>
            <a:off x="228600" y="4038600"/>
            <a:ext cx="4572000" cy="2403475"/>
          </a:xfrm>
          <a:prstGeom prst="rect">
            <a:avLst/>
          </a:prstGeom>
          <a:noFill/>
        </p:spPr>
      </p:pic>
    </p:spTree>
    <p:extLst>
      <p:ext uri="{BB962C8B-B14F-4D97-AF65-F5344CB8AC3E}">
        <p14:creationId xmlns:p14="http://schemas.microsoft.com/office/powerpoint/2010/main" val="136066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Plate Tectonics </a:t>
            </a:r>
            <a:endParaRPr lang="en-US" dirty="0"/>
          </a:p>
        </p:txBody>
      </p:sp>
      <p:sp>
        <p:nvSpPr>
          <p:cNvPr id="3" name="Content Placeholder 2"/>
          <p:cNvSpPr>
            <a:spLocks noGrp="1"/>
          </p:cNvSpPr>
          <p:nvPr>
            <p:ph idx="1"/>
          </p:nvPr>
        </p:nvSpPr>
        <p:spPr/>
        <p:txBody>
          <a:bodyPr/>
          <a:lstStyle/>
          <a:p>
            <a:pPr marL="0" indent="0">
              <a:buNone/>
            </a:pPr>
            <a:r>
              <a:rPr lang="en-US" b="1" dirty="0" smtClean="0"/>
              <a:t>Geological Evidence</a:t>
            </a:r>
          </a:p>
          <a:p>
            <a:r>
              <a:rPr lang="en-US" dirty="0" smtClean="0"/>
              <a:t>When we examine the rock formations along coast lines that seem to fit together here is what we find. </a:t>
            </a:r>
          </a:p>
          <a:p>
            <a:pPr marL="0" indent="0">
              <a:buNone/>
            </a:pPr>
            <a:endParaRPr lang="en-US" dirty="0"/>
          </a:p>
        </p:txBody>
      </p:sp>
      <p:pic>
        <p:nvPicPr>
          <p:cNvPr id="5122" name="Picture 2" descr="http://mail.colonial.net/~hkaiter/A_IMAGES/rockunitm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3276600"/>
            <a:ext cx="5679743"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0371" y="3983504"/>
            <a:ext cx="2895600" cy="1938992"/>
          </a:xfrm>
          <a:prstGeom prst="rect">
            <a:avLst/>
          </a:prstGeom>
          <a:noFill/>
        </p:spPr>
        <p:txBody>
          <a:bodyPr wrap="square" rtlCol="0">
            <a:spAutoFit/>
          </a:bodyPr>
          <a:lstStyle/>
          <a:p>
            <a:r>
              <a:rPr lang="en-US" sz="2400" dirty="0" smtClean="0"/>
              <a:t>If we reassembled Africa and S. America we see congruence in the rock types and their ages. </a:t>
            </a:r>
            <a:endParaRPr lang="en-US" sz="2400" dirty="0"/>
          </a:p>
        </p:txBody>
      </p:sp>
    </p:spTree>
    <p:extLst>
      <p:ext uri="{BB962C8B-B14F-4D97-AF65-F5344CB8AC3E}">
        <p14:creationId xmlns:p14="http://schemas.microsoft.com/office/powerpoint/2010/main" val="1641613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595</Words>
  <Application>Microsoft Office PowerPoint</Application>
  <PresentationFormat>On-screen Show (4:3)</PresentationFormat>
  <Paragraphs>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Earth Science Notes</vt:lpstr>
      <vt:lpstr>Objectives</vt:lpstr>
      <vt:lpstr>Evidence for Plate Tectonics </vt:lpstr>
      <vt:lpstr>Evidence for Plate Tectonics </vt:lpstr>
      <vt:lpstr>Evidence for Plate Tectonics</vt:lpstr>
      <vt:lpstr>Seismic Evidence</vt:lpstr>
      <vt:lpstr>Seismic Evidence</vt:lpstr>
      <vt:lpstr>Seismic Evidence</vt:lpstr>
      <vt:lpstr>Evidence for Plate Tectonics </vt:lpstr>
      <vt:lpstr>Geological Evidence</vt:lpstr>
      <vt:lpstr>Geological Evidence</vt:lpstr>
      <vt:lpstr>Geological Evidence </vt:lpstr>
      <vt:lpstr>Geological Evidence </vt:lpstr>
      <vt:lpstr>Geological Evidence </vt:lpstr>
      <vt:lpstr>Geological Evidence </vt:lpstr>
      <vt:lpstr>Evidence for Plate Tectonics </vt:lpstr>
      <vt:lpstr>The Fossils</vt:lpstr>
      <vt:lpstr>Climate Evidence</vt:lpstr>
      <vt:lpstr>Summary of Evidence</vt:lpstr>
      <vt:lpstr>Summary of Evidence</vt:lpstr>
      <vt:lpstr>Assessment </vt:lpstr>
    </vt:vector>
  </TitlesOfParts>
  <Company>Bridgman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Notes</dc:title>
  <dc:creator>Bridgman</dc:creator>
  <cp:lastModifiedBy>Bridgman</cp:lastModifiedBy>
  <cp:revision>18</cp:revision>
  <dcterms:created xsi:type="dcterms:W3CDTF">2014-03-05T02:51:53Z</dcterms:created>
  <dcterms:modified xsi:type="dcterms:W3CDTF">2014-03-05T05:43:13Z</dcterms:modified>
</cp:coreProperties>
</file>