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sx" ContentType="video/x-ms-as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81" r:id="rId5"/>
    <p:sldId id="282" r:id="rId6"/>
    <p:sldId id="259" r:id="rId7"/>
    <p:sldId id="261" r:id="rId8"/>
    <p:sldId id="269" r:id="rId9"/>
    <p:sldId id="268" r:id="rId10"/>
    <p:sldId id="262" r:id="rId11"/>
    <p:sldId id="263" r:id="rId12"/>
    <p:sldId id="266" r:id="rId13"/>
    <p:sldId id="265" r:id="rId14"/>
    <p:sldId id="267" r:id="rId15"/>
    <p:sldId id="280" r:id="rId16"/>
    <p:sldId id="264" r:id="rId17"/>
    <p:sldId id="270" r:id="rId18"/>
    <p:sldId id="273" r:id="rId19"/>
    <p:sldId id="271" r:id="rId20"/>
    <p:sldId id="272" r:id="rId21"/>
    <p:sldId id="276" r:id="rId22"/>
    <p:sldId id="274" r:id="rId23"/>
    <p:sldId id="275" r:id="rId24"/>
    <p:sldId id="277" r:id="rId25"/>
    <p:sldId id="258" r:id="rId26"/>
    <p:sldId id="278" r:id="rId27"/>
    <p:sldId id="279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B47E1"/>
    <a:srgbClr val="7C3B06"/>
    <a:srgbClr val="E06B0A"/>
    <a:srgbClr val="FF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 autoAdjust="0"/>
    <p:restoredTop sz="94437" autoAdjust="0"/>
  </p:normalViewPr>
  <p:slideViewPr>
    <p:cSldViewPr>
      <p:cViewPr varScale="1">
        <p:scale>
          <a:sx n="70" d="100"/>
          <a:sy n="70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1C2B7A0-E7AF-4DAD-967F-FC05CED1A43D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070431D-A215-4FD1-BBC3-4B47B0DD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3917984-1D0B-48FE-ACF0-02F5D6C72A6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60D4C3-E7B2-4EF9-A048-271D5240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0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D4C3-E7B2-4EF9-A048-271D5240A1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6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6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0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2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3B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05518-E756-440E-986B-84122EB7C5F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061F-C0CF-4D79-8BD2-6FD1FA73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sx"/><Relationship Id="rId1" Type="http://schemas.microsoft.com/office/2007/relationships/media" Target="../media/media1.asx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hyperlink" Target="http://en.wikipedia.org/wiki/Manganese" TargetMode="External"/><Relationship Id="rId117" Type="http://schemas.openxmlformats.org/officeDocument/2006/relationships/hyperlink" Target="http://en.wikipedia.org/wiki/Einsteinium" TargetMode="External"/><Relationship Id="rId21" Type="http://schemas.openxmlformats.org/officeDocument/2006/relationships/hyperlink" Target="http://en.wikipedia.org/wiki/Calcium" TargetMode="External"/><Relationship Id="rId42" Type="http://schemas.openxmlformats.org/officeDocument/2006/relationships/hyperlink" Target="http://en.wikipedia.org/wiki/Niobium" TargetMode="External"/><Relationship Id="rId47" Type="http://schemas.openxmlformats.org/officeDocument/2006/relationships/hyperlink" Target="http://en.wikipedia.org/wiki/Palladium" TargetMode="External"/><Relationship Id="rId63" Type="http://schemas.openxmlformats.org/officeDocument/2006/relationships/hyperlink" Target="http://en.wikipedia.org/wiki/Iridium" TargetMode="External"/><Relationship Id="rId68" Type="http://schemas.openxmlformats.org/officeDocument/2006/relationships/hyperlink" Target="http://en.wikipedia.org/wiki/Lead" TargetMode="External"/><Relationship Id="rId84" Type="http://schemas.openxmlformats.org/officeDocument/2006/relationships/hyperlink" Target="http://en.wikipedia.org/wiki/Ununtrium" TargetMode="External"/><Relationship Id="rId89" Type="http://schemas.openxmlformats.org/officeDocument/2006/relationships/hyperlink" Target="http://en.wikipedia.org/wiki/Ununoctium" TargetMode="External"/><Relationship Id="rId112" Type="http://schemas.openxmlformats.org/officeDocument/2006/relationships/hyperlink" Target="http://en.wikipedia.org/wiki/Plutonium" TargetMode="External"/><Relationship Id="rId16" Type="http://schemas.openxmlformats.org/officeDocument/2006/relationships/hyperlink" Target="http://en.wikipedia.org/wiki/Phosphorus" TargetMode="External"/><Relationship Id="rId107" Type="http://schemas.openxmlformats.org/officeDocument/2006/relationships/hyperlink" Target="http://en.wikipedia.org/wiki/Actinium" TargetMode="External"/><Relationship Id="rId11" Type="http://schemas.openxmlformats.org/officeDocument/2006/relationships/hyperlink" Target="http://en.wikipedia.org/wiki/Neon" TargetMode="External"/><Relationship Id="rId32" Type="http://schemas.openxmlformats.org/officeDocument/2006/relationships/hyperlink" Target="http://en.wikipedia.org/wiki/Gallium" TargetMode="External"/><Relationship Id="rId37" Type="http://schemas.openxmlformats.org/officeDocument/2006/relationships/hyperlink" Target="http://en.wikipedia.org/wiki/Krypton" TargetMode="External"/><Relationship Id="rId53" Type="http://schemas.openxmlformats.org/officeDocument/2006/relationships/hyperlink" Target="http://en.wikipedia.org/wiki/Tellurium" TargetMode="External"/><Relationship Id="rId58" Type="http://schemas.openxmlformats.org/officeDocument/2006/relationships/hyperlink" Target="http://en.wikipedia.org/wiki/Hafnium" TargetMode="External"/><Relationship Id="rId74" Type="http://schemas.openxmlformats.org/officeDocument/2006/relationships/hyperlink" Target="http://en.wikipedia.org/wiki/Radium" TargetMode="External"/><Relationship Id="rId79" Type="http://schemas.openxmlformats.org/officeDocument/2006/relationships/hyperlink" Target="http://en.wikipedia.org/wiki/Hassium" TargetMode="External"/><Relationship Id="rId102" Type="http://schemas.openxmlformats.org/officeDocument/2006/relationships/hyperlink" Target="http://en.wikipedia.org/wiki/Erbium" TargetMode="External"/><Relationship Id="rId123" Type="http://schemas.openxmlformats.org/officeDocument/2006/relationships/hyperlink" Target="http://en.wikipedia.org/wiki/Industrial_Revolution" TargetMode="External"/><Relationship Id="rId128" Type="http://schemas.openxmlformats.org/officeDocument/2006/relationships/hyperlink" Target="http://en.wikipedia.org/wiki/Quantum_mechanics" TargetMode="External"/><Relationship Id="rId5" Type="http://schemas.openxmlformats.org/officeDocument/2006/relationships/hyperlink" Target="http://en.wikipedia.org/wiki/Beryllium" TargetMode="External"/><Relationship Id="rId90" Type="http://schemas.openxmlformats.org/officeDocument/2006/relationships/hyperlink" Target="http://en.wikipedia.org/wiki/Lanthanide" TargetMode="External"/><Relationship Id="rId95" Type="http://schemas.openxmlformats.org/officeDocument/2006/relationships/hyperlink" Target="http://en.wikipedia.org/wiki/Promethium" TargetMode="External"/><Relationship Id="rId19" Type="http://schemas.openxmlformats.org/officeDocument/2006/relationships/hyperlink" Target="http://en.wikipedia.org/wiki/Argon" TargetMode="External"/><Relationship Id="rId14" Type="http://schemas.openxmlformats.org/officeDocument/2006/relationships/hyperlink" Target="http://en.wikipedia.org/wiki/Aluminium" TargetMode="External"/><Relationship Id="rId22" Type="http://schemas.openxmlformats.org/officeDocument/2006/relationships/hyperlink" Target="http://en.wikipedia.org/wiki/Scandium" TargetMode="External"/><Relationship Id="rId27" Type="http://schemas.openxmlformats.org/officeDocument/2006/relationships/hyperlink" Target="http://en.wikipedia.org/wiki/Iron" TargetMode="External"/><Relationship Id="rId30" Type="http://schemas.openxmlformats.org/officeDocument/2006/relationships/hyperlink" Target="http://en.wikipedia.org/wiki/Copper" TargetMode="External"/><Relationship Id="rId35" Type="http://schemas.openxmlformats.org/officeDocument/2006/relationships/hyperlink" Target="http://en.wikipedia.org/wiki/Selenium" TargetMode="External"/><Relationship Id="rId43" Type="http://schemas.openxmlformats.org/officeDocument/2006/relationships/hyperlink" Target="http://en.wikipedia.org/wiki/Molybdenum" TargetMode="External"/><Relationship Id="rId48" Type="http://schemas.openxmlformats.org/officeDocument/2006/relationships/hyperlink" Target="http://en.wikipedia.org/wiki/Silver" TargetMode="External"/><Relationship Id="rId56" Type="http://schemas.openxmlformats.org/officeDocument/2006/relationships/hyperlink" Target="http://en.wikipedia.org/wiki/Caesium" TargetMode="External"/><Relationship Id="rId64" Type="http://schemas.openxmlformats.org/officeDocument/2006/relationships/hyperlink" Target="http://en.wikipedia.org/wiki/Platinum" TargetMode="External"/><Relationship Id="rId69" Type="http://schemas.openxmlformats.org/officeDocument/2006/relationships/hyperlink" Target="http://en.wikipedia.org/wiki/Bismuth" TargetMode="External"/><Relationship Id="rId77" Type="http://schemas.openxmlformats.org/officeDocument/2006/relationships/hyperlink" Target="http://en.wikipedia.org/wiki/Seaborgium" TargetMode="External"/><Relationship Id="rId100" Type="http://schemas.openxmlformats.org/officeDocument/2006/relationships/hyperlink" Target="http://en.wikipedia.org/wiki/Dysprosium" TargetMode="External"/><Relationship Id="rId105" Type="http://schemas.openxmlformats.org/officeDocument/2006/relationships/hyperlink" Target="http://en.wikipedia.org/wiki/Lutetium" TargetMode="External"/><Relationship Id="rId113" Type="http://schemas.openxmlformats.org/officeDocument/2006/relationships/hyperlink" Target="http://en.wikipedia.org/wiki/Americium" TargetMode="External"/><Relationship Id="rId118" Type="http://schemas.openxmlformats.org/officeDocument/2006/relationships/hyperlink" Target="http://en.wikipedia.org/wiki/Fermium" TargetMode="External"/><Relationship Id="rId126" Type="http://schemas.openxmlformats.org/officeDocument/2006/relationships/hyperlink" Target="http://en.wikipedia.org/wiki/Emission_line" TargetMode="External"/><Relationship Id="rId8" Type="http://schemas.openxmlformats.org/officeDocument/2006/relationships/hyperlink" Target="http://en.wikipedia.org/wiki/Nitrogen" TargetMode="External"/><Relationship Id="rId51" Type="http://schemas.openxmlformats.org/officeDocument/2006/relationships/hyperlink" Target="http://en.wikipedia.org/wiki/Tin" TargetMode="External"/><Relationship Id="rId72" Type="http://schemas.openxmlformats.org/officeDocument/2006/relationships/hyperlink" Target="http://en.wikipedia.org/wiki/Radon" TargetMode="External"/><Relationship Id="rId80" Type="http://schemas.openxmlformats.org/officeDocument/2006/relationships/hyperlink" Target="http://en.wikipedia.org/wiki/Meitnerium" TargetMode="External"/><Relationship Id="rId85" Type="http://schemas.openxmlformats.org/officeDocument/2006/relationships/hyperlink" Target="http://en.wikipedia.org/wiki/Ununquadium" TargetMode="External"/><Relationship Id="rId93" Type="http://schemas.openxmlformats.org/officeDocument/2006/relationships/hyperlink" Target="http://en.wikipedia.org/wiki/Praseodymium" TargetMode="External"/><Relationship Id="rId98" Type="http://schemas.openxmlformats.org/officeDocument/2006/relationships/hyperlink" Target="http://en.wikipedia.org/wiki/Gadolinium" TargetMode="External"/><Relationship Id="rId121" Type="http://schemas.openxmlformats.org/officeDocument/2006/relationships/hyperlink" Target="http://en.wikipedia.org/wiki/Lawrencium" TargetMode="External"/><Relationship Id="rId3" Type="http://schemas.openxmlformats.org/officeDocument/2006/relationships/hyperlink" Target="http://en.wikipedia.org/wiki/Helium" TargetMode="External"/><Relationship Id="rId12" Type="http://schemas.openxmlformats.org/officeDocument/2006/relationships/hyperlink" Target="http://en.wikipedia.org/wiki/Sodium" TargetMode="External"/><Relationship Id="rId17" Type="http://schemas.openxmlformats.org/officeDocument/2006/relationships/hyperlink" Target="http://en.wikipedia.org/wiki/Sulfur" TargetMode="External"/><Relationship Id="rId25" Type="http://schemas.openxmlformats.org/officeDocument/2006/relationships/hyperlink" Target="http://en.wikipedia.org/wiki/Chromium" TargetMode="External"/><Relationship Id="rId33" Type="http://schemas.openxmlformats.org/officeDocument/2006/relationships/hyperlink" Target="http://en.wikipedia.org/wiki/Germanium" TargetMode="External"/><Relationship Id="rId38" Type="http://schemas.openxmlformats.org/officeDocument/2006/relationships/hyperlink" Target="http://en.wikipedia.org/wiki/Rubidium" TargetMode="External"/><Relationship Id="rId46" Type="http://schemas.openxmlformats.org/officeDocument/2006/relationships/hyperlink" Target="http://en.wikipedia.org/wiki/Rhodium" TargetMode="External"/><Relationship Id="rId59" Type="http://schemas.openxmlformats.org/officeDocument/2006/relationships/hyperlink" Target="http://en.wikipedia.org/wiki/Tantalum" TargetMode="External"/><Relationship Id="rId67" Type="http://schemas.openxmlformats.org/officeDocument/2006/relationships/hyperlink" Target="http://en.wikipedia.org/wiki/Thallium" TargetMode="External"/><Relationship Id="rId103" Type="http://schemas.openxmlformats.org/officeDocument/2006/relationships/hyperlink" Target="http://en.wikipedia.org/wiki/Thulium" TargetMode="External"/><Relationship Id="rId108" Type="http://schemas.openxmlformats.org/officeDocument/2006/relationships/hyperlink" Target="http://en.wikipedia.org/wiki/Thorium" TargetMode="External"/><Relationship Id="rId116" Type="http://schemas.openxmlformats.org/officeDocument/2006/relationships/hyperlink" Target="http://en.wikipedia.org/wiki/Californium" TargetMode="External"/><Relationship Id="rId124" Type="http://schemas.openxmlformats.org/officeDocument/2006/relationships/hyperlink" Target="http://en.wikipedia.org/wiki/History_of_the_periodic_table#Classifying_Elements" TargetMode="External"/><Relationship Id="rId129" Type="http://schemas.openxmlformats.org/officeDocument/2006/relationships/hyperlink" Target="http://en.wikipedia.org/wiki/Synthetic_element" TargetMode="External"/><Relationship Id="rId20" Type="http://schemas.openxmlformats.org/officeDocument/2006/relationships/hyperlink" Target="http://en.wikipedia.org/wiki/Potassium" TargetMode="External"/><Relationship Id="rId41" Type="http://schemas.openxmlformats.org/officeDocument/2006/relationships/hyperlink" Target="http://en.wikipedia.org/wiki/Zirconium" TargetMode="External"/><Relationship Id="rId54" Type="http://schemas.openxmlformats.org/officeDocument/2006/relationships/hyperlink" Target="http://en.wikipedia.org/wiki/Iodine" TargetMode="External"/><Relationship Id="rId62" Type="http://schemas.openxmlformats.org/officeDocument/2006/relationships/hyperlink" Target="http://en.wikipedia.org/wiki/Osmium" TargetMode="External"/><Relationship Id="rId70" Type="http://schemas.openxmlformats.org/officeDocument/2006/relationships/hyperlink" Target="http://en.wikipedia.org/wiki/Polonium" TargetMode="External"/><Relationship Id="rId75" Type="http://schemas.openxmlformats.org/officeDocument/2006/relationships/hyperlink" Target="http://en.wikipedia.org/wiki/Rutherfordium" TargetMode="External"/><Relationship Id="rId83" Type="http://schemas.openxmlformats.org/officeDocument/2006/relationships/hyperlink" Target="http://en.wikipedia.org/wiki/Copernicium" TargetMode="External"/><Relationship Id="rId88" Type="http://schemas.openxmlformats.org/officeDocument/2006/relationships/hyperlink" Target="http://en.wikipedia.org/wiki/Ununseptium" TargetMode="External"/><Relationship Id="rId91" Type="http://schemas.openxmlformats.org/officeDocument/2006/relationships/hyperlink" Target="http://en.wikipedia.org/wiki/Lanthanum" TargetMode="External"/><Relationship Id="rId96" Type="http://schemas.openxmlformats.org/officeDocument/2006/relationships/hyperlink" Target="http://en.wikipedia.org/wiki/Samarium" TargetMode="External"/><Relationship Id="rId111" Type="http://schemas.openxmlformats.org/officeDocument/2006/relationships/hyperlink" Target="http://en.wikipedia.org/wiki/Neptuni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oron" TargetMode="External"/><Relationship Id="rId15" Type="http://schemas.openxmlformats.org/officeDocument/2006/relationships/hyperlink" Target="http://en.wikipedia.org/wiki/Silicon" TargetMode="External"/><Relationship Id="rId23" Type="http://schemas.openxmlformats.org/officeDocument/2006/relationships/hyperlink" Target="http://en.wikipedia.org/wiki/Titanium" TargetMode="External"/><Relationship Id="rId28" Type="http://schemas.openxmlformats.org/officeDocument/2006/relationships/hyperlink" Target="http://en.wikipedia.org/wiki/Cobalt" TargetMode="External"/><Relationship Id="rId36" Type="http://schemas.openxmlformats.org/officeDocument/2006/relationships/hyperlink" Target="http://en.wikipedia.org/wiki/Bromine" TargetMode="External"/><Relationship Id="rId49" Type="http://schemas.openxmlformats.org/officeDocument/2006/relationships/hyperlink" Target="http://en.wikipedia.org/wiki/Cadmium" TargetMode="External"/><Relationship Id="rId57" Type="http://schemas.openxmlformats.org/officeDocument/2006/relationships/hyperlink" Target="http://en.wikipedia.org/wiki/Barium" TargetMode="External"/><Relationship Id="rId106" Type="http://schemas.openxmlformats.org/officeDocument/2006/relationships/hyperlink" Target="http://en.wikipedia.org/wiki/Actinide" TargetMode="External"/><Relationship Id="rId114" Type="http://schemas.openxmlformats.org/officeDocument/2006/relationships/hyperlink" Target="http://en.wikipedia.org/wiki/Curium" TargetMode="External"/><Relationship Id="rId119" Type="http://schemas.openxmlformats.org/officeDocument/2006/relationships/hyperlink" Target="http://en.wikipedia.org/wiki/Mendelevium" TargetMode="External"/><Relationship Id="rId127" Type="http://schemas.openxmlformats.org/officeDocument/2006/relationships/hyperlink" Target="http://en.wikipedia.org/wiki/Old_quantum_theory" TargetMode="External"/><Relationship Id="rId10" Type="http://schemas.openxmlformats.org/officeDocument/2006/relationships/hyperlink" Target="http://en.wikipedia.org/wiki/Fluorine" TargetMode="External"/><Relationship Id="rId31" Type="http://schemas.openxmlformats.org/officeDocument/2006/relationships/hyperlink" Target="http://en.wikipedia.org/wiki/Zinc" TargetMode="External"/><Relationship Id="rId44" Type="http://schemas.openxmlformats.org/officeDocument/2006/relationships/hyperlink" Target="http://en.wikipedia.org/wiki/Technetium" TargetMode="External"/><Relationship Id="rId52" Type="http://schemas.openxmlformats.org/officeDocument/2006/relationships/hyperlink" Target="http://en.wikipedia.org/wiki/Antimony" TargetMode="External"/><Relationship Id="rId60" Type="http://schemas.openxmlformats.org/officeDocument/2006/relationships/hyperlink" Target="http://en.wikipedia.org/wiki/Tungsten" TargetMode="External"/><Relationship Id="rId65" Type="http://schemas.openxmlformats.org/officeDocument/2006/relationships/hyperlink" Target="http://en.wikipedia.org/wiki/Gold" TargetMode="External"/><Relationship Id="rId73" Type="http://schemas.openxmlformats.org/officeDocument/2006/relationships/hyperlink" Target="http://en.wikipedia.org/wiki/Francium" TargetMode="External"/><Relationship Id="rId78" Type="http://schemas.openxmlformats.org/officeDocument/2006/relationships/hyperlink" Target="http://en.wikipedia.org/wiki/Bohrium" TargetMode="External"/><Relationship Id="rId81" Type="http://schemas.openxmlformats.org/officeDocument/2006/relationships/hyperlink" Target="http://en.wikipedia.org/wiki/Darmstadtium" TargetMode="External"/><Relationship Id="rId86" Type="http://schemas.openxmlformats.org/officeDocument/2006/relationships/hyperlink" Target="http://en.wikipedia.org/wiki/Ununpentium" TargetMode="External"/><Relationship Id="rId94" Type="http://schemas.openxmlformats.org/officeDocument/2006/relationships/hyperlink" Target="http://en.wikipedia.org/wiki/Neodymium" TargetMode="External"/><Relationship Id="rId99" Type="http://schemas.openxmlformats.org/officeDocument/2006/relationships/hyperlink" Target="http://en.wikipedia.org/wiki/Terbium" TargetMode="External"/><Relationship Id="rId101" Type="http://schemas.openxmlformats.org/officeDocument/2006/relationships/hyperlink" Target="http://en.wikipedia.org/wiki/Holmium" TargetMode="External"/><Relationship Id="rId122" Type="http://schemas.openxmlformats.org/officeDocument/2006/relationships/hyperlink" Target="http://en.wikipedia.org/wiki/History_of_the_periodic_table#Age_of_Enlightenment" TargetMode="External"/><Relationship Id="rId130" Type="http://schemas.openxmlformats.org/officeDocument/2006/relationships/hyperlink" Target="http://en.wikipedia.org/wiki/Collider" TargetMode="External"/><Relationship Id="rId4" Type="http://schemas.openxmlformats.org/officeDocument/2006/relationships/hyperlink" Target="http://en.wikipedia.org/wiki/Lithium" TargetMode="External"/><Relationship Id="rId9" Type="http://schemas.openxmlformats.org/officeDocument/2006/relationships/hyperlink" Target="http://en.wikipedia.org/wiki/Oxygen" TargetMode="External"/><Relationship Id="rId13" Type="http://schemas.openxmlformats.org/officeDocument/2006/relationships/hyperlink" Target="http://en.wikipedia.org/wiki/Magnesium" TargetMode="External"/><Relationship Id="rId18" Type="http://schemas.openxmlformats.org/officeDocument/2006/relationships/hyperlink" Target="http://en.wikipedia.org/wiki/Chlorine" TargetMode="External"/><Relationship Id="rId39" Type="http://schemas.openxmlformats.org/officeDocument/2006/relationships/hyperlink" Target="http://en.wikipedia.org/wiki/Strontium" TargetMode="External"/><Relationship Id="rId109" Type="http://schemas.openxmlformats.org/officeDocument/2006/relationships/hyperlink" Target="http://en.wikipedia.org/wiki/Protactinium" TargetMode="External"/><Relationship Id="rId34" Type="http://schemas.openxmlformats.org/officeDocument/2006/relationships/hyperlink" Target="http://en.wikipedia.org/wiki/Arsenic" TargetMode="External"/><Relationship Id="rId50" Type="http://schemas.openxmlformats.org/officeDocument/2006/relationships/hyperlink" Target="http://en.wikipedia.org/wiki/Indium" TargetMode="External"/><Relationship Id="rId55" Type="http://schemas.openxmlformats.org/officeDocument/2006/relationships/hyperlink" Target="http://en.wikipedia.org/wiki/Xenon" TargetMode="External"/><Relationship Id="rId76" Type="http://schemas.openxmlformats.org/officeDocument/2006/relationships/hyperlink" Target="http://en.wikipedia.org/wiki/Dubnium" TargetMode="External"/><Relationship Id="rId97" Type="http://schemas.openxmlformats.org/officeDocument/2006/relationships/hyperlink" Target="http://en.wikipedia.org/wiki/Europium" TargetMode="External"/><Relationship Id="rId104" Type="http://schemas.openxmlformats.org/officeDocument/2006/relationships/hyperlink" Target="http://en.wikipedia.org/wiki/Ytterbium" TargetMode="External"/><Relationship Id="rId120" Type="http://schemas.openxmlformats.org/officeDocument/2006/relationships/hyperlink" Target="http://en.wikipedia.org/wiki/Nobelium" TargetMode="External"/><Relationship Id="rId125" Type="http://schemas.openxmlformats.org/officeDocument/2006/relationships/hyperlink" Target="http://en.wikipedia.org/wiki/Spectrum_analysis#Origins" TargetMode="External"/><Relationship Id="rId7" Type="http://schemas.openxmlformats.org/officeDocument/2006/relationships/hyperlink" Target="http://en.wikipedia.org/wiki/Carbon" TargetMode="External"/><Relationship Id="rId71" Type="http://schemas.openxmlformats.org/officeDocument/2006/relationships/hyperlink" Target="http://en.wikipedia.org/wiki/Astatine" TargetMode="External"/><Relationship Id="rId92" Type="http://schemas.openxmlformats.org/officeDocument/2006/relationships/hyperlink" Target="http://en.wikipedia.org/wiki/Cerium" TargetMode="External"/><Relationship Id="rId2" Type="http://schemas.openxmlformats.org/officeDocument/2006/relationships/hyperlink" Target="http://en.wikipedia.org/wiki/Hydrogen" TargetMode="External"/><Relationship Id="rId29" Type="http://schemas.openxmlformats.org/officeDocument/2006/relationships/hyperlink" Target="http://en.wikipedia.org/wiki/Nickel" TargetMode="External"/><Relationship Id="rId24" Type="http://schemas.openxmlformats.org/officeDocument/2006/relationships/hyperlink" Target="http://en.wikipedia.org/wiki/Vanadium" TargetMode="External"/><Relationship Id="rId40" Type="http://schemas.openxmlformats.org/officeDocument/2006/relationships/hyperlink" Target="http://en.wikipedia.org/wiki/Yttrium" TargetMode="External"/><Relationship Id="rId45" Type="http://schemas.openxmlformats.org/officeDocument/2006/relationships/hyperlink" Target="http://en.wikipedia.org/wiki/Ruthenium" TargetMode="External"/><Relationship Id="rId66" Type="http://schemas.openxmlformats.org/officeDocument/2006/relationships/hyperlink" Target="http://en.wikipedia.org/wiki/Mercury_(element)" TargetMode="External"/><Relationship Id="rId87" Type="http://schemas.openxmlformats.org/officeDocument/2006/relationships/hyperlink" Target="http://en.wikipedia.org/wiki/Ununhexium" TargetMode="External"/><Relationship Id="rId110" Type="http://schemas.openxmlformats.org/officeDocument/2006/relationships/hyperlink" Target="http://en.wikipedia.org/wiki/Uranium" TargetMode="External"/><Relationship Id="rId115" Type="http://schemas.openxmlformats.org/officeDocument/2006/relationships/hyperlink" Target="http://en.wikipedia.org/wiki/Berkelium" TargetMode="External"/><Relationship Id="rId61" Type="http://schemas.openxmlformats.org/officeDocument/2006/relationships/hyperlink" Target="http://en.wikipedia.org/wiki/Rhenium" TargetMode="External"/><Relationship Id="rId82" Type="http://schemas.openxmlformats.org/officeDocument/2006/relationships/hyperlink" Target="http://en.wikipedia.org/wiki/Roentgeniu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solidFill>
                  <a:srgbClr val="92D050"/>
                </a:solidFill>
              </a:rPr>
              <a:t>Chemistry Notes</a:t>
            </a:r>
            <a:endParaRPr lang="en-US" sz="6600" u="sng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Foundations of the Periodic Table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www.timewasters.ca/images/per_table2%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562600" cy="40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lvl="0"/>
            <a:r>
              <a:rPr lang="en-US" b="1" u="sng" dirty="0" err="1" smtClean="0">
                <a:solidFill>
                  <a:schemeClr val="bg1"/>
                </a:solidFill>
              </a:rPr>
              <a:t>Dimetri</a:t>
            </a:r>
            <a:r>
              <a:rPr lang="en-US" b="1" u="sng" dirty="0" smtClean="0">
                <a:solidFill>
                  <a:schemeClr val="bg1"/>
                </a:solidFill>
              </a:rPr>
              <a:t> Mendeleev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(1869) – Considered the father of the modern periodic table.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Mendeleev’s organizational scheme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vertically grouped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elements with similar properties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arranged atoms according to atomic mass </a:t>
            </a:r>
            <a:r>
              <a:rPr lang="en-US" sz="3000" dirty="0" smtClean="0">
                <a:solidFill>
                  <a:schemeClr val="bg1"/>
                </a:solidFill>
              </a:rPr>
              <a:t>also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Elements of smaller mass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P/C </a:t>
            </a:r>
            <a:r>
              <a:rPr lang="en-US" dirty="0" smtClean="0">
                <a:solidFill>
                  <a:schemeClr val="bg1"/>
                </a:solidFill>
              </a:rPr>
              <a:t>properties repeated after every seventh element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Elements of larger mass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P/C properties repeated after every seventeenth element </a:t>
            </a:r>
            <a:endParaRPr lang="en-US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2800" dirty="0" smtClean="0">
                <a:solidFill>
                  <a:schemeClr val="bg1"/>
                </a:solidFill>
              </a:rPr>
              <a:t>This phenomenon in which </a:t>
            </a:r>
            <a:r>
              <a:rPr lang="en-US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physical and chemical properties of elements are periodic functions of their atomic mass </a:t>
            </a:r>
            <a:r>
              <a:rPr lang="en-US" sz="2800" dirty="0" smtClean="0">
                <a:solidFill>
                  <a:schemeClr val="bg1"/>
                </a:solidFill>
              </a:rPr>
              <a:t>is called the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Periodic Law.</a:t>
            </a:r>
          </a:p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</a:rPr>
              <a:t>So the PT is a visual representation of this law.</a:t>
            </a:r>
          </a:p>
          <a:p>
            <a:pPr marL="342900" lvl="2" indent="-342900"/>
            <a:endParaRPr lang="en-US" sz="1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172" name="Picture 4" descr="http://www.cozumelinsider.com/images/graphics/legalsc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9" y="3429000"/>
            <a:ext cx="3219450" cy="29337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lvl="0"/>
            <a:r>
              <a:rPr lang="en-US" b="1" u="sng" dirty="0" err="1" smtClean="0">
                <a:solidFill>
                  <a:schemeClr val="bg1"/>
                </a:solidFill>
              </a:rPr>
              <a:t>Dimetri</a:t>
            </a:r>
            <a:r>
              <a:rPr lang="en-US" b="1" u="sng" dirty="0" smtClean="0">
                <a:solidFill>
                  <a:schemeClr val="bg1"/>
                </a:solidFill>
              </a:rPr>
              <a:t> Mendeleev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(cont.)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Mendeleev realized that there were undiscovered elements.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Mendeleev </a:t>
            </a:r>
            <a:r>
              <a:rPr lang="en-US" sz="3200" dirty="0">
                <a:solidFill>
                  <a:schemeClr val="bg1"/>
                </a:solidFill>
              </a:rPr>
              <a:t>left blank spots in the periodic table for these undiscovered </a:t>
            </a:r>
            <a:r>
              <a:rPr lang="en-US" sz="3200" dirty="0" smtClean="0">
                <a:solidFill>
                  <a:schemeClr val="bg1"/>
                </a:solidFill>
              </a:rPr>
              <a:t>elements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iff.rit.edu/classes/phys314/lectures/period/mendeleev_187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971800" y="2743200"/>
            <a:ext cx="609600" cy="457200"/>
          </a:xfrm>
          <a:prstGeom prst="ellipse">
            <a:avLst/>
          </a:prstGeom>
          <a:noFill/>
          <a:ln>
            <a:solidFill>
              <a:srgbClr val="FB4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3200400"/>
            <a:ext cx="609600" cy="457200"/>
          </a:xfrm>
          <a:prstGeom prst="ellipse">
            <a:avLst/>
          </a:prstGeom>
          <a:noFill/>
          <a:ln>
            <a:solidFill>
              <a:srgbClr val="FB4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4648200"/>
            <a:ext cx="609600" cy="457200"/>
          </a:xfrm>
          <a:prstGeom prst="ellipse">
            <a:avLst/>
          </a:prstGeom>
          <a:noFill/>
          <a:ln>
            <a:solidFill>
              <a:srgbClr val="FB4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lvl="0"/>
            <a:r>
              <a:rPr lang="en-US" b="1" u="sng" dirty="0" err="1" smtClean="0">
                <a:solidFill>
                  <a:schemeClr val="bg1"/>
                </a:solidFill>
              </a:rPr>
              <a:t>Dimetri</a:t>
            </a:r>
            <a:r>
              <a:rPr lang="en-US" b="1" u="sng" dirty="0" smtClean="0">
                <a:solidFill>
                  <a:schemeClr val="bg1"/>
                </a:solidFill>
              </a:rPr>
              <a:t> Mendeleev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(cont.)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 1879, Mendeleev’s periodic table received a powerful boost in acceptance when it predicted the existence of gallium, germanium, and scandium.</a:t>
            </a:r>
          </a:p>
          <a:p>
            <a:pPr marL="0" lv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endeleev.asx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799" y="228600"/>
            <a:ext cx="8604559" cy="5867400"/>
          </a:xfrm>
        </p:spPr>
      </p:pic>
    </p:spTree>
    <p:extLst>
      <p:ext uri="{BB962C8B-B14F-4D97-AF65-F5344CB8AC3E}">
        <p14:creationId xmlns:p14="http://schemas.microsoft.com/office/powerpoint/2010/main" val="30340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9" y="1566863"/>
            <a:ext cx="8229600" cy="4876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Mendeleev's table was fairly accurate but there were a few more needed modifications 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His table lacked Noble gases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William Ramsay established the last group on the periodic table – the inert gases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He noticed that there was a difference in the density of 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recovered from the air and the 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recovered from various compounds.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Ramsay found the difference was due to the presence of Argon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Ramsay also discovered helium </a:t>
            </a:r>
            <a:r>
              <a:rPr lang="en-US" sz="1800" dirty="0" smtClean="0">
                <a:solidFill>
                  <a:schemeClr val="bg1"/>
                </a:solidFill>
              </a:rPr>
              <a:t>(thought only to exist in the sun)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</a:rPr>
              <a:t>Noble Gases</a:t>
            </a: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en-US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http://web.fccj.org/~ethall/period/neongr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481137"/>
            <a:ext cx="18383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://web.fccj.org/~ethall/period/neonblu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53898"/>
            <a:ext cx="2262188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eb.fccj.org/~ethall/period/neonpu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1238250"/>
            <a:ext cx="26574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web.fccj.org/~ethall/period/neonye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58660"/>
            <a:ext cx="1981200" cy="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eb.fccj.org/~ethall/period/neonaq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1137"/>
            <a:ext cx="1933575" cy="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Modifications (cont.)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Some properties of elements did not coincide with the groups they were in.  </a:t>
            </a:r>
            <a:endParaRPr lang="en-US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Tellurium (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) and Iodine (I) 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Iodine behaved like a halogen.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This problem was solved </a:t>
            </a:r>
            <a:r>
              <a:rPr lang="en-US" dirty="0" smtClean="0">
                <a:solidFill>
                  <a:schemeClr val="bg1"/>
                </a:solidFill>
              </a:rPr>
              <a:t>by Henry Mosley.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20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086600" y="2133600"/>
            <a:ext cx="1219200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324600" y="2743200"/>
            <a:ext cx="1219200" cy="2971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1286" y="5147492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this PT were arranged according to atomic mass these two elements would be in the wrong groups.  </a:t>
            </a:r>
            <a:r>
              <a:rPr lang="en-US" dirty="0" smtClean="0">
                <a:solidFill>
                  <a:srgbClr val="FB47E1"/>
                </a:solidFill>
              </a:rPr>
              <a:t>Are there others like this?</a:t>
            </a:r>
            <a:endParaRPr lang="en-US" dirty="0">
              <a:solidFill>
                <a:srgbClr val="FB47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Henry Mosley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Soon after Rutherford discovers the proton, Mosley subjected known elements to X-rays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 derives a relationship between the x-ray frequency and the number of protons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means he was able to measure the number of protons in each atom with accuracy and precession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Moseley arranged the elements according to increasing atomic numbers and not atomic masses, some of the inconsistencies associated with Mendeleev's table were eliminated.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and I were placed in the correct groups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John Dalton unites the atomic theory with the concept of chemical elements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Dalton calculated the first relative masses of atoms and compounds</a:t>
            </a:r>
          </a:p>
          <a:p>
            <a:r>
              <a:rPr lang="en-US" sz="3500" dirty="0" smtClean="0">
                <a:solidFill>
                  <a:schemeClr val="bg1"/>
                </a:solidFill>
              </a:rPr>
              <a:t>Since Dalton’s explanation of elements, chemists struggled to classify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4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Henry Mosley (cont.)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modern periodic table is based on Moseley's Periodic Law </a:t>
            </a:r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(Modern Periodic Law)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Shown below is a periodic table from 1930: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 </a:t>
            </a:r>
          </a:p>
        </p:txBody>
      </p:sp>
      <p:pic>
        <p:nvPicPr>
          <p:cNvPr id="13314" name="Picture 2" descr="http://web.fccj.org/~ethall/period/pt19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886200"/>
            <a:ext cx="72834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B47E1"/>
                </a:solidFill>
              </a:rPr>
              <a:t>REMEMBER! REMEMBER! REMEMBER!</a:t>
            </a:r>
            <a:endParaRPr lang="en-US" sz="3600" dirty="0"/>
          </a:p>
        </p:txBody>
      </p:sp>
      <p:pic>
        <p:nvPicPr>
          <p:cNvPr id="17410" name="Picture 2" descr="http://t3.gstatic.com/images?q=tbn:ANd9GcQKede8JKoispHq572tC4CrLZDT1BL1OMjweDgTxXjXUV_y1I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57" y="1198941"/>
            <a:ext cx="7467600" cy="457698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Modifications (cont.) –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Glenn Seaborg discovered elements 94 to 102 and reconfigured the periodic table by placing the lanthanide/actinide series at the bottom of the table.</a:t>
            </a:r>
          </a:p>
        </p:txBody>
      </p:sp>
      <p:pic>
        <p:nvPicPr>
          <p:cNvPr id="19458" name="Picture 2" descr="http://corrosion-doctors.org/Periodic/images/periodic+chartSeabo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50520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chem4kids.com/files/art/elem_actinid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en-US" sz="3800" dirty="0" smtClean="0">
                <a:solidFill>
                  <a:srgbClr val="FB47E1"/>
                </a:solidFill>
              </a:rPr>
              <a:t>The Modern Periodic Table</a:t>
            </a:r>
          </a:p>
          <a:p>
            <a:r>
              <a:rPr lang="en-US" sz="3800" dirty="0" smtClean="0">
                <a:solidFill>
                  <a:schemeClr val="bg1"/>
                </a:solidFill>
              </a:rPr>
              <a:t>Was arrived at by way of scientific process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Ideas / observation 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Mistakes / incomplete data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Discovery </a:t>
            </a:r>
          </a:p>
          <a:p>
            <a:pPr lvl="1"/>
            <a:r>
              <a:rPr lang="en-US" sz="3400" dirty="0" smtClean="0">
                <a:solidFill>
                  <a:schemeClr val="bg1"/>
                </a:solidFill>
              </a:rPr>
              <a:t>Organization / classification</a:t>
            </a:r>
          </a:p>
          <a:p>
            <a:r>
              <a:rPr lang="en-US" sz="3800" dirty="0" smtClean="0">
                <a:solidFill>
                  <a:schemeClr val="bg1"/>
                </a:solidFill>
              </a:rPr>
              <a:t>Look at the development of the PT on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12790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739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Elements known before 1700: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Elements known before 1800, plus those discovered between 1800 and 1899: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Elements known before 1900, plus those discovered between 1900 and 2005: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7" name="Picture 7" descr="http://corrosion-doctors.org/Periodic/images/pt1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1934"/>
            <a:ext cx="4125686" cy="172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http://corrosion-doctors.org/Periodic/images/pt1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91935"/>
            <a:ext cx="4329793" cy="172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19600" y="13741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Elements known before 1700, plus those discovered between 1700 and 1799: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91" name="Picture 11" descr="http://corrosion-doctors.org/Periodic/images/pt1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6667500" cy="13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http://corrosion-doctors.org/Periodic/images/pt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66675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44430"/>
              </p:ext>
            </p:extLst>
          </p:nvPr>
        </p:nvGraphicFramePr>
        <p:xfrm>
          <a:off x="533400" y="1447800"/>
          <a:ext cx="7916291" cy="2555513"/>
        </p:xfrm>
        <a:graphic>
          <a:graphicData uri="http://schemas.openxmlformats.org/drawingml/2006/table">
            <a:tbl>
              <a:tblPr/>
              <a:tblGrid>
                <a:gridCol w="457200"/>
                <a:gridCol w="381000"/>
                <a:gridCol w="351536"/>
                <a:gridCol w="448437"/>
                <a:gridCol w="448437"/>
                <a:gridCol w="448437"/>
                <a:gridCol w="448437"/>
                <a:gridCol w="448437"/>
                <a:gridCol w="448437"/>
                <a:gridCol w="448437"/>
                <a:gridCol w="448437"/>
                <a:gridCol w="448437"/>
                <a:gridCol w="448437"/>
                <a:gridCol w="448437"/>
                <a:gridCol w="448437"/>
                <a:gridCol w="448437"/>
                <a:gridCol w="448437"/>
                <a:gridCol w="44843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br>
                        <a:rPr lang="en-US" sz="80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hlinkClick r:id="rId2" tooltip="Hydrogen"/>
                        </a:rPr>
                        <a:t>H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16"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/>
                      </a:r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b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hlinkClick r:id="rId3" tooltip="Helium"/>
                        </a:rPr>
                        <a:t>He</a:t>
                      </a:r>
                      <a:endParaRPr lang="en-US" sz="8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</a:tr>
              <a:tr h="24083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" tooltip="Lithium"/>
                        </a:rPr>
                        <a:t>Li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5" tooltip="Beryllium"/>
                        </a:rPr>
                        <a:t>Be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rowSpan="2" gridSpan="10"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/>
                      </a:r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  <a:p>
                      <a:r>
                        <a:rPr lang="en-US" sz="800" dirty="0">
                          <a:effectLst/>
                        </a:rPr>
                        <a:t/>
                      </a:r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E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6" tooltip="Boron"/>
                        </a:rPr>
                        <a:t>B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7" tooltip="Carbon"/>
                        </a:rPr>
                        <a:t>C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b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hlinkClick r:id="rId8" tooltip="Nitrogen"/>
                        </a:rPr>
                        <a:t>N</a:t>
                      </a:r>
                      <a:endParaRPr lang="en-US" sz="8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b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hlinkClick r:id="rId9" tooltip="Oxygen"/>
                        </a:rPr>
                        <a:t>O</a:t>
                      </a:r>
                      <a:endParaRPr lang="en-US" sz="8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b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hlinkClick r:id="rId10" tooltip="Fluorine"/>
                        </a:rPr>
                        <a:t>F</a:t>
                      </a:r>
                      <a:endParaRPr lang="en-US" sz="8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b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hlinkClick r:id="rId11" tooltip="Neon"/>
                        </a:rPr>
                        <a:t>Ne</a:t>
                      </a:r>
                      <a:endParaRPr lang="en-US" sz="8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</a:tr>
              <a:tr h="24083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2" tooltip="Sodium"/>
                        </a:rPr>
                        <a:t>Na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3" tooltip="Magnesium"/>
                        </a:rPr>
                        <a:t>Mg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en-US" sz="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E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4" tooltip="Aluminium"/>
                        </a:rPr>
                        <a:t>Al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5" tooltip="Silicon"/>
                        </a:rPr>
                        <a:t>Si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6" tooltip="Phosphorus"/>
                        </a:rPr>
                        <a:t>P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7" tooltip="Sulfur"/>
                        </a:rPr>
                        <a:t>S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b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hlinkClick r:id="rId18" tooltip="Chlorine"/>
                        </a:rPr>
                        <a:t>Cl</a:t>
                      </a:r>
                      <a:endParaRPr lang="en-US" sz="8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b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hlinkClick r:id="rId19" tooltip="Argon"/>
                        </a:rPr>
                        <a:t>Ar</a:t>
                      </a:r>
                      <a:endParaRPr lang="en-US" sz="8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</a:tr>
              <a:tr h="24083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20" tooltip="Potassium"/>
                        </a:rPr>
                        <a:t>K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21" tooltip="Calcium"/>
                        </a:rPr>
                        <a:t>Ca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22" tooltip="Scandium"/>
                        </a:rPr>
                        <a:t>Sc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23" tooltip="Titanium"/>
                        </a:rPr>
                        <a:t>Ti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24" tooltip="Vanadium"/>
                        </a:rPr>
                        <a:t>V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25" tooltip="Chromium"/>
                        </a:rPr>
                        <a:t>Cr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26" tooltip="Manganese"/>
                        </a:rPr>
                        <a:t>Mn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27" tooltip="Iron"/>
                        </a:rPr>
                        <a:t>Fe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28" tooltip="Cobalt"/>
                        </a:rPr>
                        <a:t>Co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29" tooltip="Nickel"/>
                        </a:rPr>
                        <a:t>Ni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30" tooltip="Copper"/>
                        </a:rPr>
                        <a:t>Cu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31" tooltip="Zinc"/>
                        </a:rPr>
                        <a:t>Zn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32" tooltip="Gallium"/>
                        </a:rPr>
                        <a:t>Ga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33" tooltip="Germanium"/>
                        </a:rPr>
                        <a:t>Ge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34" tooltip="Arsenic"/>
                        </a:rPr>
                        <a:t>As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35" tooltip="Selenium"/>
                        </a:rPr>
                        <a:t>Se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8000"/>
                          </a:solidFill>
                          <a:effectLst/>
                        </a:rPr>
                        <a:t>35</a:t>
                      </a:r>
                      <a:br>
                        <a:rPr lang="en-US" sz="800">
                          <a:solidFill>
                            <a:srgbClr val="008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8000"/>
                          </a:solidFill>
                          <a:effectLst/>
                          <a:hlinkClick r:id="rId36" tooltip="Bromine"/>
                        </a:rPr>
                        <a:t>Br</a:t>
                      </a:r>
                      <a:endParaRPr lang="en-US" sz="80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b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hlinkClick r:id="rId37" tooltip="Krypton"/>
                        </a:rPr>
                        <a:t>Kr</a:t>
                      </a:r>
                      <a:endParaRPr lang="en-US" sz="8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</a:tr>
              <a:tr h="24083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38" tooltip="Rubidium"/>
                        </a:rPr>
                        <a:t>Rb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39" tooltip="Strontium"/>
                        </a:rPr>
                        <a:t>Sr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0" tooltip="Yttrium"/>
                        </a:rPr>
                        <a:t>Y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1" tooltip="Zirconium"/>
                        </a:rPr>
                        <a:t>Zr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2" tooltip="Niobium"/>
                        </a:rPr>
                        <a:t>Nb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3" tooltip="Molybdenum"/>
                        </a:rPr>
                        <a:t>Mo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4" tooltip="Technetium"/>
                        </a:rPr>
                        <a:t>Tc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5" tooltip="Ruthenium"/>
                        </a:rPr>
                        <a:t>Ru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6" tooltip="Rhodium"/>
                        </a:rPr>
                        <a:t>Rh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7" tooltip="Palladium"/>
                        </a:rPr>
                        <a:t>Pd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8" tooltip="Silver"/>
                        </a:rPr>
                        <a:t>Ag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49" tooltip="Cadmium"/>
                        </a:rPr>
                        <a:t>Cd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50" tooltip="Indium"/>
                        </a:rPr>
                        <a:t>In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51" tooltip="Tin"/>
                        </a:rPr>
                        <a:t>Sn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52" tooltip="Antimony"/>
                        </a:rPr>
                        <a:t>Sb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53" tooltip="Tellurium"/>
                        </a:rPr>
                        <a:t>Te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54" tooltip="Iodine"/>
                        </a:rPr>
                        <a:t>I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b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hlinkClick r:id="rId55" tooltip="Xenon"/>
                        </a:rPr>
                        <a:t>Xe</a:t>
                      </a:r>
                      <a:endParaRPr lang="en-US" sz="8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</a:tr>
              <a:tr h="24919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56" tooltip="Caesium"/>
                        </a:rPr>
                        <a:t>Cs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57" tooltip="Barium"/>
                        </a:rPr>
                        <a:t>Ba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*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57" marR="4357" marT="4357" marB="4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58" tooltip="Hafnium"/>
                        </a:rPr>
                        <a:t>Hf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73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59" tooltip="Tantalum"/>
                        </a:rPr>
                        <a:t>Ta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74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60" tooltip="Tungsten"/>
                        </a:rPr>
                        <a:t>W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61" tooltip="Rhenium"/>
                        </a:rPr>
                        <a:t>Re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62" tooltip="Osmium"/>
                        </a:rPr>
                        <a:t>Os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63" tooltip="Iridium"/>
                        </a:rPr>
                        <a:t>Ir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78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64" tooltip="Platinum"/>
                        </a:rPr>
                        <a:t>Pt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79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65" tooltip="Gold"/>
                        </a:rPr>
                        <a:t>Au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8000"/>
                          </a:solidFill>
                          <a:effectLst/>
                        </a:rPr>
                        <a:t>80</a:t>
                      </a:r>
                      <a:br>
                        <a:rPr lang="en-US" sz="800">
                          <a:solidFill>
                            <a:srgbClr val="008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8000"/>
                          </a:solidFill>
                          <a:effectLst/>
                          <a:hlinkClick r:id="rId66" tooltip="Mercury (element)"/>
                        </a:rPr>
                        <a:t>Hg</a:t>
                      </a:r>
                      <a:endParaRPr lang="en-US" sz="80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81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67" tooltip="Thallium"/>
                        </a:rPr>
                        <a:t>Tl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68" tooltip="Lead"/>
                        </a:rPr>
                        <a:t>Pb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69" tooltip="Bismuth"/>
                        </a:rPr>
                        <a:t>Bi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70" tooltip="Polonium"/>
                        </a:rPr>
                        <a:t>Po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71" tooltip="Astatine"/>
                        </a:rPr>
                        <a:t>At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br>
                        <a:rPr lang="en-US" sz="80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hlinkClick r:id="rId72" tooltip="Radon"/>
                        </a:rPr>
                        <a:t>Rn</a:t>
                      </a:r>
                      <a:endParaRPr lang="en-US" sz="8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</a:tr>
              <a:tr h="361253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87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73" tooltip="Francium"/>
                        </a:rPr>
                        <a:t>Fr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88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74" tooltip="Radium"/>
                        </a:rPr>
                        <a:t>Ra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57" marR="4357" marT="4357" marB="4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104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75" tooltip="Rutherfordium"/>
                        </a:rPr>
                        <a:t>Rf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105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76" tooltip="Dubnium"/>
                        </a:rPr>
                        <a:t>Db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106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77" tooltip="Seaborgium"/>
                        </a:rPr>
                        <a:t>Sg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107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78" tooltip="Bohrium"/>
                        </a:rPr>
                        <a:t>Bh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108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79" tooltip="Hassium"/>
                        </a:rPr>
                        <a:t>Hs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109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80" tooltip="Meitnerium"/>
                        </a:rPr>
                        <a:t>Mt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110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81" tooltip="Darmstadtium"/>
                        </a:rPr>
                        <a:t>Ds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111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82" tooltip="Roentgenium"/>
                        </a:rPr>
                        <a:t>Rg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112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83" tooltip="Copernicium"/>
                        </a:rPr>
                        <a:t>Cn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113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84" tooltip="Ununtrium"/>
                        </a:rPr>
                        <a:t>Uut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114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85" tooltip="Ununquadium"/>
                        </a:rPr>
                        <a:t>Uuq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115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86" tooltip="Ununpentium"/>
                        </a:rPr>
                        <a:t>Uup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116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87" tooltip="Ununhexium"/>
                        </a:rPr>
                        <a:t>Uuh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117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88" tooltip="Ununseptium"/>
                        </a:rPr>
                        <a:t>Uus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118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  <a:hlinkClick r:id="rId89" tooltip="Ununoctium"/>
                        </a:rPr>
                        <a:t>Uuo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86F6"/>
                    </a:solidFill>
                  </a:tcPr>
                </a:tc>
              </a:tr>
              <a:tr h="361253">
                <a:tc gridSpan="2"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</a:rPr>
                        <a:t>* </a:t>
                      </a:r>
                      <a:r>
                        <a:rPr lang="en-US" sz="800" dirty="0" err="1">
                          <a:effectLst/>
                          <a:hlinkClick r:id="rId90" tooltip="Lanthanide"/>
                        </a:rPr>
                        <a:t>Lanthanoids</a:t>
                      </a:r>
                      <a:endParaRPr lang="en-US" sz="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91" tooltip="Lanthanum"/>
                        </a:rPr>
                        <a:t>La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92" tooltip="Cerium"/>
                        </a:rPr>
                        <a:t>Ce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93" tooltip="Praseodymium"/>
                        </a:rPr>
                        <a:t>Pr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94" tooltip="Neodymium"/>
                        </a:rPr>
                        <a:t>Nd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95" tooltip="Promethium"/>
                        </a:rPr>
                        <a:t>Pm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96" tooltip="Samarium"/>
                        </a:rPr>
                        <a:t>Sm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97" tooltip="Europium"/>
                        </a:rPr>
                        <a:t>Eu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98" tooltip="Gadolinium"/>
                        </a:rPr>
                        <a:t>Gd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99" tooltip="Terbium"/>
                        </a:rPr>
                        <a:t>Tb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00" tooltip="Dysprosium"/>
                        </a:rPr>
                        <a:t>Dy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67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01" tooltip="Holmium"/>
                        </a:rPr>
                        <a:t>Ho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02" tooltip="Erbium"/>
                        </a:rPr>
                        <a:t>Er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03" tooltip="Thulium"/>
                        </a:rPr>
                        <a:t>Tm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04" tooltip="Ytterbium"/>
                        </a:rPr>
                        <a:t>Yb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71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05" tooltip="Lutetium"/>
                        </a:rPr>
                        <a:t>Lu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/>
                      </a:r>
                      <a:br>
                        <a:rPr lang="en-US" sz="800">
                          <a:effectLst/>
                        </a:rPr>
                      </a:b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E9"/>
                    </a:solidFill>
                  </a:tcPr>
                </a:tc>
              </a:tr>
              <a:tr h="361253">
                <a:tc gridSpan="2"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</a:rPr>
                        <a:t>** </a:t>
                      </a:r>
                      <a:r>
                        <a:rPr lang="en-US" sz="800">
                          <a:effectLst/>
                          <a:hlinkClick r:id="rId106" tooltip="Actinide"/>
                        </a:rPr>
                        <a:t>Actinoids</a:t>
                      </a:r>
                      <a:endParaRPr lang="en-US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89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07" tooltip="Actinium"/>
                        </a:rPr>
                        <a:t>Ac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B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90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08" tooltip="Thorium"/>
                        </a:rPr>
                        <a:t>Th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AD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91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09" tooltip="Protactinium"/>
                        </a:rPr>
                        <a:t>Pa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10" tooltip="Uranium"/>
                        </a:rPr>
                        <a:t>U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93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11" tooltip="Neptunium"/>
                        </a:rPr>
                        <a:t>Np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94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12" tooltip="Plutonium"/>
                        </a:rPr>
                        <a:t>Pu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95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13" tooltip="Americium"/>
                        </a:rPr>
                        <a:t>Am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96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hlinkClick r:id="rId114" tooltip="Curium"/>
                        </a:rPr>
                        <a:t>Cm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97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15" tooltip="Berkelium"/>
                        </a:rPr>
                        <a:t>Bk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D2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98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16" tooltip="Californium"/>
                        </a:rPr>
                        <a:t>Cf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99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17" tooltip="Einsteinium"/>
                        </a:rPr>
                        <a:t>Es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18" tooltip="Fermium"/>
                        </a:rPr>
                        <a:t>Fm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101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19" tooltip="Mendelevium"/>
                        </a:rPr>
                        <a:t>Md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102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20" tooltip="Nobelium"/>
                        </a:rPr>
                        <a:t>No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103</a:t>
                      </a:r>
                      <a:b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hlinkClick r:id="rId121" tooltip="Lawrencium"/>
                        </a:rPr>
                        <a:t>Lr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C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/>
                      </a:r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7E9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6943" y="41910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smtClean="0">
                <a:solidFill>
                  <a:srgbClr val="0000FF"/>
                </a:solidFill>
                <a:effectLst/>
              </a:rPr>
              <a:t>Legend</a:t>
            </a:r>
          </a:p>
          <a:p>
            <a:pPr>
              <a:buFont typeface="Arial"/>
              <a:buChar char="•"/>
            </a:pPr>
            <a:r>
              <a:rPr lang="en-US" sz="1400" u="sng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effectLst/>
              </a:rPr>
              <a:t>Before 1800 (34 elements): 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discoveries during and before the </a:t>
            </a:r>
            <a:r>
              <a:rPr lang="en-US" sz="1400" u="sng" dirty="0" smtClean="0">
                <a:solidFill>
                  <a:srgbClr val="0000FF"/>
                </a:solidFill>
                <a:effectLst/>
                <a:hlinkClick r:id="rId122" tooltip="History of the periodic table"/>
              </a:rPr>
              <a:t>age of enlightenment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1400" u="sng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00FF"/>
                </a:solidFill>
                <a:effectLst/>
              </a:rPr>
              <a:t>1800-1849 (24 elements): 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scientific and </a:t>
            </a:r>
            <a:r>
              <a:rPr lang="en-US" sz="1400" u="sng" dirty="0" smtClean="0">
                <a:solidFill>
                  <a:srgbClr val="0000FF"/>
                </a:solidFill>
                <a:effectLst/>
                <a:hlinkClick r:id="rId123" tooltip="Industrial Revolution"/>
              </a:rPr>
              <a:t>industrial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 revolutions.</a:t>
            </a:r>
          </a:p>
          <a:p>
            <a:pPr>
              <a:buFont typeface="Arial"/>
              <a:buChar char="•"/>
            </a:pPr>
            <a:r>
              <a:rPr lang="en-US" sz="1400" u="sng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00FF"/>
                </a:solidFill>
                <a:effectLst/>
              </a:rPr>
              <a:t>1850-1899 (26 elements): 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the age of </a:t>
            </a:r>
            <a:r>
              <a:rPr lang="en-US" sz="1400" u="sng" dirty="0" smtClean="0">
                <a:solidFill>
                  <a:srgbClr val="0000FF"/>
                </a:solidFill>
                <a:effectLst/>
                <a:hlinkClick r:id="rId124" tooltip="History of the periodic table"/>
              </a:rPr>
              <a:t>classifying elements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; application of </a:t>
            </a:r>
            <a:r>
              <a:rPr lang="en-US" sz="1400" u="sng" dirty="0" smtClean="0">
                <a:solidFill>
                  <a:srgbClr val="0000FF"/>
                </a:solidFill>
                <a:effectLst/>
                <a:hlinkClick r:id="rId125" tooltip="Spectrum analysis"/>
              </a:rPr>
              <a:t>spectrum analysis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 techniques: </a:t>
            </a:r>
            <a:r>
              <a:rPr lang="en-US" sz="1400" dirty="0" smtClean="0">
                <a:solidFill>
                  <a:srgbClr val="0000FF"/>
                </a:solidFill>
                <a:effectLst/>
              </a:rPr>
              <a:t>	</a:t>
            </a:r>
            <a:r>
              <a:rPr lang="en-US" sz="1400" u="sng" dirty="0" err="1" smtClean="0">
                <a:solidFill>
                  <a:srgbClr val="0000FF"/>
                </a:solidFill>
                <a:effectLst/>
              </a:rPr>
              <a:t>Boisbaudran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, Bunsen, Crookes, Kirchhoff, and others "hunting </a:t>
            </a:r>
            <a:r>
              <a:rPr lang="en-US" sz="1400" u="sng" dirty="0" smtClean="0">
                <a:solidFill>
                  <a:srgbClr val="0000FF"/>
                </a:solidFill>
                <a:effectLst/>
                <a:hlinkClick r:id="rId126" tooltip="Emission line"/>
              </a:rPr>
              <a:t>emission line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 signatures".</a:t>
            </a:r>
          </a:p>
          <a:p>
            <a:pPr>
              <a:buFont typeface="Arial"/>
              <a:buChar char="•"/>
            </a:pPr>
            <a:r>
              <a:rPr lang="en-US" sz="1400" u="sng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00FF"/>
                </a:solidFill>
                <a:effectLst/>
              </a:rPr>
              <a:t>1900-1949 (13 elements)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: development of </a:t>
            </a:r>
            <a:r>
              <a:rPr lang="en-US" sz="1400" u="sng" dirty="0" smtClean="0">
                <a:solidFill>
                  <a:srgbClr val="0000FF"/>
                </a:solidFill>
                <a:effectLst/>
                <a:hlinkClick r:id="rId127" tooltip="Old quantum theory"/>
              </a:rPr>
              <a:t>old quantum theory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 and </a:t>
            </a:r>
            <a:r>
              <a:rPr lang="en-US" sz="1400" u="sng" dirty="0" smtClean="0">
                <a:solidFill>
                  <a:srgbClr val="0000FF"/>
                </a:solidFill>
                <a:effectLst/>
                <a:hlinkClick r:id="rId128" tooltip="Quantum mechanics"/>
              </a:rPr>
              <a:t>quantum mechanics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1400" u="sng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FF"/>
                </a:solidFill>
                <a:effectLst/>
              </a:rPr>
              <a:t>1950-1999 (16 elements): 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"post atomic bomb" era; </a:t>
            </a:r>
            <a:r>
              <a:rPr lang="en-US" sz="1400" u="sng" dirty="0" smtClean="0">
                <a:solidFill>
                  <a:srgbClr val="0000FF"/>
                </a:solidFill>
                <a:effectLst/>
                <a:hlinkClick r:id="rId129" tooltip="Synthetic element"/>
              </a:rPr>
              <a:t>synthesis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 of atomic numbers 98 and above (</a:t>
            </a:r>
            <a:r>
              <a:rPr lang="en-US" sz="1400" u="sng" dirty="0" smtClean="0">
                <a:solidFill>
                  <a:srgbClr val="0000FF"/>
                </a:solidFill>
                <a:effectLst/>
                <a:hlinkClick r:id="rId130" tooltip="Collider"/>
              </a:rPr>
              <a:t>colliders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effectLst/>
              </a:rPr>
              <a:t>	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bombardment techniques).</a:t>
            </a:r>
          </a:p>
          <a:p>
            <a:pPr>
              <a:buFont typeface="Arial"/>
              <a:buChar char="•"/>
            </a:pPr>
            <a:r>
              <a:rPr lang="en-US" sz="1400" u="sng" dirty="0" smtClean="0">
                <a:ln>
                  <a:solidFill>
                    <a:srgbClr val="FF6699"/>
                  </a:solidFill>
                </a:ln>
                <a:solidFill>
                  <a:srgbClr val="0000FF"/>
                </a:solidFill>
                <a:effectLst/>
              </a:rPr>
              <a:t>2000-present (5 elements): </a:t>
            </a:r>
            <a:r>
              <a:rPr lang="en-US" sz="1400" u="sng" dirty="0" smtClean="0">
                <a:solidFill>
                  <a:srgbClr val="0000FF"/>
                </a:solidFill>
                <a:effectLst/>
              </a:rPr>
              <a:t>recent synthesis.</a:t>
            </a:r>
            <a:endParaRPr lang="en-US" sz="1400" u="sng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This is how we got our Periodic Table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www.ajax4hire.com/Periodic_Table/periodic%20table%20of%20elements%20-%20sargent-wel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53400" cy="55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 can 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Describe the contributions of each scientist to the development of the PT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Differentiate law of Triads, Octaves and modern Periodic Law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State modern Periodic Law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Explain how discoveries led to modifications of the PT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3B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FF0066"/>
                </a:solidFill>
              </a:rPr>
              <a:t>Activity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Remove the pieces of colored paper and begin to group them in whatever order seems the most logical to you.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FF0066"/>
                </a:solidFill>
              </a:rPr>
              <a:t>Activity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Discuss with your neighbors: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What was your logic in classifying / organizing the pieces?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What obstacles did you run into during this activity?  How did you deal with them?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What is this activity trying to demonstrate?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Chart Logic</a:t>
            </a:r>
          </a:p>
          <a:p>
            <a:r>
              <a:rPr lang="en-US" sz="2000" dirty="0" smtClean="0"/>
              <a:t>ROY G. BIV = from left to right</a:t>
            </a:r>
          </a:p>
          <a:p>
            <a:r>
              <a:rPr lang="en-US" sz="2000" dirty="0" smtClean="0"/>
              <a:t>Dark to Light = bottom to top</a:t>
            </a:r>
          </a:p>
          <a:p>
            <a:r>
              <a:rPr lang="en-US" sz="2000" dirty="0" smtClean="0"/>
              <a:t>Blend of colors = from left to right (e.g. Y </a:t>
            </a:r>
            <a:r>
              <a:rPr lang="en-US" sz="2000" dirty="0" smtClean="0">
                <a:sym typeface="Wingdings" pitchFamily="2" charset="2"/>
              </a:rPr>
              <a:t> Y/G  G  G/B)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086600" cy="4906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u="sng" dirty="0">
                <a:solidFill>
                  <a:schemeClr val="bg1"/>
                </a:solidFill>
              </a:rPr>
              <a:t>Johann </a:t>
            </a:r>
            <a:r>
              <a:rPr lang="en-US" b="1" u="sng" dirty="0" smtClean="0">
                <a:solidFill>
                  <a:schemeClr val="bg1"/>
                </a:solidFill>
                <a:effectLst/>
              </a:rPr>
              <a:t>Döbereiner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(1817</a:t>
            </a:r>
            <a:r>
              <a:rPr lang="en-US" dirty="0">
                <a:solidFill>
                  <a:schemeClr val="bg1"/>
                </a:solidFill>
              </a:rPr>
              <a:t>) – first to try and classify elements</a:t>
            </a:r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Organized elements into groups of </a:t>
            </a:r>
            <a:r>
              <a:rPr lang="en-US" dirty="0" smtClean="0">
                <a:solidFill>
                  <a:schemeClr val="bg1"/>
                </a:solidFill>
              </a:rPr>
              <a:t>three called </a:t>
            </a:r>
            <a:r>
              <a:rPr lang="en-US" b="1" i="1" dirty="0" smtClean="0">
                <a:solidFill>
                  <a:srgbClr val="FB47E1"/>
                </a:solidFill>
              </a:rPr>
              <a:t>triads</a:t>
            </a:r>
            <a:endParaRPr lang="en-US" sz="2400" i="1" dirty="0">
              <a:solidFill>
                <a:srgbClr val="FB47E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effectLst/>
              </a:rPr>
              <a:t>Some </a:t>
            </a:r>
            <a:r>
              <a:rPr lang="en-US" i="1" dirty="0" smtClean="0">
                <a:solidFill>
                  <a:schemeClr val="bg1"/>
                </a:solidFill>
                <a:effectLst/>
              </a:rPr>
              <a:t>triads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classified by Döbereiner are: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effectLst/>
              </a:rPr>
              <a:t>Cl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Br, and I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effectLst/>
              </a:rPr>
              <a:t>Ca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and Ba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/>
              </a:rPr>
              <a:t>S, Se, and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effectLst/>
              </a:rPr>
              <a:t>Li, Na, and K</a:t>
            </a:r>
          </a:p>
          <a:p>
            <a:endParaRPr lang="en-US" dirty="0"/>
          </a:p>
        </p:txBody>
      </p:sp>
      <p:pic>
        <p:nvPicPr>
          <p:cNvPr id="4098" name="Picture 2" descr="http://web.fccj.org/~ethall/period/triad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9" y="3962400"/>
            <a:ext cx="4953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6085114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92D050"/>
                </a:solidFill>
              </a:rPr>
              <a:t>Average the smallest and largest element in the triad.  What do you get?</a:t>
            </a:r>
            <a:endParaRPr lang="en-US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John Newland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(1863) </a:t>
            </a:r>
            <a:r>
              <a:rPr lang="en-US" dirty="0" smtClean="0">
                <a:solidFill>
                  <a:schemeClr val="bg1"/>
                </a:solidFill>
              </a:rPr>
              <a:t>– Noted </a:t>
            </a:r>
            <a:r>
              <a:rPr lang="en-US" dirty="0">
                <a:solidFill>
                  <a:schemeClr val="bg1"/>
                </a:solidFill>
              </a:rPr>
              <a:t>that there was a repetition of properties </a:t>
            </a:r>
            <a:r>
              <a:rPr lang="en-US" dirty="0" smtClean="0">
                <a:solidFill>
                  <a:schemeClr val="bg1"/>
                </a:solidFill>
              </a:rPr>
              <a:t>every eighth element when atoms were arranged according to their atomic </a:t>
            </a:r>
            <a:r>
              <a:rPr lang="en-US" dirty="0">
                <a:solidFill>
                  <a:schemeClr val="bg1"/>
                </a:solidFill>
              </a:rPr>
              <a:t>masses </a:t>
            </a:r>
            <a:r>
              <a:rPr lang="en-US" dirty="0" smtClean="0">
                <a:solidFill>
                  <a:schemeClr val="bg1"/>
                </a:solidFill>
              </a:rPr>
              <a:t>– Old </a:t>
            </a:r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Law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Referred to this repetition as the Law of Octaves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Like octaves of musical notes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http://t0.gstatic.com/images?q=tbn:ANd9GcSwih-LG6sR1rhII5H6cSqtj76uz4UqTT_p-4GPlCXeKIyCfprJ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38700"/>
            <a:ext cx="4267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2.gstatic.com/images?q=tbn:ANd9GcTtc2X6pk1zG5l7fRTxaJ9RG8GrM66X6gGWVNQdd2YAX8p6EAO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190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John Newlands Periodic Table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t3.gstatic.com/images?q=tbn:ANd9GcSn80Nw41iqJCw2h6CbrS8dU9iEmIGMDu9cSEHg4nD6CWiYHY8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6033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of the Periodic 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b="1" u="sng" dirty="0" err="1" smtClean="0">
                <a:solidFill>
                  <a:schemeClr val="bg1"/>
                </a:solidFill>
              </a:rPr>
              <a:t>Dimetri</a:t>
            </a:r>
            <a:r>
              <a:rPr lang="en-US" b="1" u="sng" dirty="0" smtClean="0">
                <a:solidFill>
                  <a:schemeClr val="bg1"/>
                </a:solidFill>
              </a:rPr>
              <a:t> Mendeleev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 descr="http://t0.gstatic.com/images?q=tbn:ANd9GcSUXWjicWFmjwrgkwpiQA50mxghvi0ufPHSVa5sGNek7wdmJ-a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124200" cy="38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1.gstatic.com/images?q=tbn:ANd9GcSeSBMkyq6yya9sYNmGmY-eqtmyb6iQSWRCZlWQh4VwiaH2t5c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5292079" cy="38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1071</Words>
  <Application>Microsoft Office PowerPoint</Application>
  <PresentationFormat>On-screen Show (4:3)</PresentationFormat>
  <Paragraphs>274</Paragraphs>
  <Slides>27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Chemistry Notes</vt:lpstr>
      <vt:lpstr>Foundations of the Periodic Table</vt:lpstr>
      <vt:lpstr>Activity</vt:lpstr>
      <vt:lpstr>Activity</vt:lpstr>
      <vt:lpstr>PowerPoint Presentation</vt:lpstr>
      <vt:lpstr>Foundations of the Periodic Table</vt:lpstr>
      <vt:lpstr>Foundations of the Periodic Table</vt:lpstr>
      <vt:lpstr>John Newlands Periodic Table</vt:lpstr>
      <vt:lpstr>Foundations of the Periodic Table</vt:lpstr>
      <vt:lpstr>Foundations of the Periodic Table</vt:lpstr>
      <vt:lpstr>Foundations of the Periodic Table</vt:lpstr>
      <vt:lpstr>Foundations of the Periodic Table</vt:lpstr>
      <vt:lpstr>PowerPoint Presentation</vt:lpstr>
      <vt:lpstr>Foundations of the Periodic Table</vt:lpstr>
      <vt:lpstr>PowerPoint Presentation</vt:lpstr>
      <vt:lpstr>Foundations of the Periodic Table</vt:lpstr>
      <vt:lpstr>Foundations of the Periodic Table</vt:lpstr>
      <vt:lpstr>PowerPoint Presentation</vt:lpstr>
      <vt:lpstr>Foundations of the Periodic Table</vt:lpstr>
      <vt:lpstr>Foundations of the Periodic Table</vt:lpstr>
      <vt:lpstr>REMEMBER! REMEMBER! REMEMBER!</vt:lpstr>
      <vt:lpstr>Foundations of the Periodic Table</vt:lpstr>
      <vt:lpstr>Foundations of the Periodic Table</vt:lpstr>
      <vt:lpstr>PowerPoint Presentation</vt:lpstr>
      <vt:lpstr>PowerPoint Presentation</vt:lpstr>
      <vt:lpstr>This is how we got our Periodic Table</vt:lpstr>
      <vt:lpstr>Summary</vt:lpstr>
    </vt:vector>
  </TitlesOfParts>
  <Company>BPS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Bridgman</cp:lastModifiedBy>
  <cp:revision>25</cp:revision>
  <cp:lastPrinted>2011-11-28T21:27:45Z</cp:lastPrinted>
  <dcterms:created xsi:type="dcterms:W3CDTF">2011-11-27T02:24:09Z</dcterms:created>
  <dcterms:modified xsi:type="dcterms:W3CDTF">2013-11-25T21:23:50Z</dcterms:modified>
</cp:coreProperties>
</file>