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93" r:id="rId4"/>
    <p:sldId id="258" r:id="rId5"/>
    <p:sldId id="268" r:id="rId6"/>
    <p:sldId id="259" r:id="rId7"/>
    <p:sldId id="265" r:id="rId8"/>
    <p:sldId id="260" r:id="rId9"/>
    <p:sldId id="291" r:id="rId10"/>
    <p:sldId id="269" r:id="rId11"/>
    <p:sldId id="279" r:id="rId12"/>
    <p:sldId id="275" r:id="rId13"/>
    <p:sldId id="276" r:id="rId14"/>
    <p:sldId id="278" r:id="rId15"/>
    <p:sldId id="280" r:id="rId16"/>
    <p:sldId id="277" r:id="rId17"/>
    <p:sldId id="281" r:id="rId18"/>
    <p:sldId id="282" r:id="rId19"/>
    <p:sldId id="284" r:id="rId20"/>
    <p:sldId id="283" r:id="rId21"/>
    <p:sldId id="285" r:id="rId22"/>
    <p:sldId id="270" r:id="rId23"/>
    <p:sldId id="287" r:id="rId24"/>
    <p:sldId id="286" r:id="rId25"/>
    <p:sldId id="289" r:id="rId26"/>
    <p:sldId id="272" r:id="rId27"/>
    <p:sldId id="273" r:id="rId28"/>
    <p:sldId id="292" r:id="rId29"/>
    <p:sldId id="274" r:id="rId30"/>
    <p:sldId id="290" r:id="rId31"/>
    <p:sldId id="266" r:id="rId32"/>
    <p:sldId id="262" r:id="rId33"/>
    <p:sldId id="26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3418"/>
    <a:srgbClr val="AF764B"/>
    <a:srgbClr val="C78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41A3F-4543-4552-8C9C-A8686F3373EA}" type="datetimeFigureOut">
              <a:rPr lang="en-US" smtClean="0"/>
              <a:t>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0EA86-6C80-431D-B4AF-000AA3C89F27}" type="slidenum">
              <a:rPr lang="en-US" smtClean="0"/>
              <a:t>‹#›</a:t>
            </a:fld>
            <a:endParaRPr lang="en-US"/>
          </a:p>
        </p:txBody>
      </p:sp>
    </p:spTree>
    <p:extLst>
      <p:ext uri="{BB962C8B-B14F-4D97-AF65-F5344CB8AC3E}">
        <p14:creationId xmlns:p14="http://schemas.microsoft.com/office/powerpoint/2010/main" val="349600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0EA86-6C80-431D-B4AF-000AA3C89F27}" type="slidenum">
              <a:rPr lang="en-US" smtClean="0"/>
              <a:t>8</a:t>
            </a:fld>
            <a:endParaRPr lang="en-US"/>
          </a:p>
        </p:txBody>
      </p:sp>
    </p:spTree>
    <p:extLst>
      <p:ext uri="{BB962C8B-B14F-4D97-AF65-F5344CB8AC3E}">
        <p14:creationId xmlns:p14="http://schemas.microsoft.com/office/powerpoint/2010/main" val="145000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A95FE0-FB5F-4FDF-8C53-5C157365C63A}"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77B56-73E4-416A-A8C9-E4AB38927CF0}" type="slidenum">
              <a:rPr lang="en-US" smtClean="0"/>
              <a:t>‹#›</a:t>
            </a:fld>
            <a:endParaRPr lang="en-US"/>
          </a:p>
        </p:txBody>
      </p:sp>
    </p:spTree>
    <p:extLst>
      <p:ext uri="{BB962C8B-B14F-4D97-AF65-F5344CB8AC3E}">
        <p14:creationId xmlns:p14="http://schemas.microsoft.com/office/powerpoint/2010/main" val="268862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95FE0-FB5F-4FDF-8C53-5C157365C63A}"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77B56-73E4-416A-A8C9-E4AB38927CF0}" type="slidenum">
              <a:rPr lang="en-US" smtClean="0"/>
              <a:t>‹#›</a:t>
            </a:fld>
            <a:endParaRPr lang="en-US"/>
          </a:p>
        </p:txBody>
      </p:sp>
    </p:spTree>
    <p:extLst>
      <p:ext uri="{BB962C8B-B14F-4D97-AF65-F5344CB8AC3E}">
        <p14:creationId xmlns:p14="http://schemas.microsoft.com/office/powerpoint/2010/main" val="1915150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95FE0-FB5F-4FDF-8C53-5C157365C63A}"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77B56-73E4-416A-A8C9-E4AB38927CF0}" type="slidenum">
              <a:rPr lang="en-US" smtClean="0"/>
              <a:t>‹#›</a:t>
            </a:fld>
            <a:endParaRPr lang="en-US"/>
          </a:p>
        </p:txBody>
      </p:sp>
    </p:spTree>
    <p:extLst>
      <p:ext uri="{BB962C8B-B14F-4D97-AF65-F5344CB8AC3E}">
        <p14:creationId xmlns:p14="http://schemas.microsoft.com/office/powerpoint/2010/main" val="186301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95FE0-FB5F-4FDF-8C53-5C157365C63A}"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77B56-73E4-416A-A8C9-E4AB38927CF0}" type="slidenum">
              <a:rPr lang="en-US" smtClean="0"/>
              <a:t>‹#›</a:t>
            </a:fld>
            <a:endParaRPr lang="en-US"/>
          </a:p>
        </p:txBody>
      </p:sp>
    </p:spTree>
    <p:extLst>
      <p:ext uri="{BB962C8B-B14F-4D97-AF65-F5344CB8AC3E}">
        <p14:creationId xmlns:p14="http://schemas.microsoft.com/office/powerpoint/2010/main" val="356215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95FE0-FB5F-4FDF-8C53-5C157365C63A}"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77B56-73E4-416A-A8C9-E4AB38927CF0}" type="slidenum">
              <a:rPr lang="en-US" smtClean="0"/>
              <a:t>‹#›</a:t>
            </a:fld>
            <a:endParaRPr lang="en-US"/>
          </a:p>
        </p:txBody>
      </p:sp>
    </p:spTree>
    <p:extLst>
      <p:ext uri="{BB962C8B-B14F-4D97-AF65-F5344CB8AC3E}">
        <p14:creationId xmlns:p14="http://schemas.microsoft.com/office/powerpoint/2010/main" val="405159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95FE0-FB5F-4FDF-8C53-5C157365C63A}"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77B56-73E4-416A-A8C9-E4AB38927CF0}" type="slidenum">
              <a:rPr lang="en-US" smtClean="0"/>
              <a:t>‹#›</a:t>
            </a:fld>
            <a:endParaRPr lang="en-US"/>
          </a:p>
        </p:txBody>
      </p:sp>
    </p:spTree>
    <p:extLst>
      <p:ext uri="{BB962C8B-B14F-4D97-AF65-F5344CB8AC3E}">
        <p14:creationId xmlns:p14="http://schemas.microsoft.com/office/powerpoint/2010/main" val="68324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A95FE0-FB5F-4FDF-8C53-5C157365C63A}" type="datetimeFigureOut">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77B56-73E4-416A-A8C9-E4AB38927CF0}" type="slidenum">
              <a:rPr lang="en-US" smtClean="0"/>
              <a:t>‹#›</a:t>
            </a:fld>
            <a:endParaRPr lang="en-US"/>
          </a:p>
        </p:txBody>
      </p:sp>
    </p:spTree>
    <p:extLst>
      <p:ext uri="{BB962C8B-B14F-4D97-AF65-F5344CB8AC3E}">
        <p14:creationId xmlns:p14="http://schemas.microsoft.com/office/powerpoint/2010/main" val="325309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A95FE0-FB5F-4FDF-8C53-5C157365C63A}" type="datetimeFigureOut">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77B56-73E4-416A-A8C9-E4AB38927CF0}" type="slidenum">
              <a:rPr lang="en-US" smtClean="0"/>
              <a:t>‹#›</a:t>
            </a:fld>
            <a:endParaRPr lang="en-US"/>
          </a:p>
        </p:txBody>
      </p:sp>
    </p:spTree>
    <p:extLst>
      <p:ext uri="{BB962C8B-B14F-4D97-AF65-F5344CB8AC3E}">
        <p14:creationId xmlns:p14="http://schemas.microsoft.com/office/powerpoint/2010/main" val="208257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95FE0-FB5F-4FDF-8C53-5C157365C63A}" type="datetimeFigureOut">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77B56-73E4-416A-A8C9-E4AB38927CF0}" type="slidenum">
              <a:rPr lang="en-US" smtClean="0"/>
              <a:t>‹#›</a:t>
            </a:fld>
            <a:endParaRPr lang="en-US"/>
          </a:p>
        </p:txBody>
      </p:sp>
    </p:spTree>
    <p:extLst>
      <p:ext uri="{BB962C8B-B14F-4D97-AF65-F5344CB8AC3E}">
        <p14:creationId xmlns:p14="http://schemas.microsoft.com/office/powerpoint/2010/main" val="302397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95FE0-FB5F-4FDF-8C53-5C157365C63A}"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77B56-73E4-416A-A8C9-E4AB38927CF0}" type="slidenum">
              <a:rPr lang="en-US" smtClean="0"/>
              <a:t>‹#›</a:t>
            </a:fld>
            <a:endParaRPr lang="en-US"/>
          </a:p>
        </p:txBody>
      </p:sp>
    </p:spTree>
    <p:extLst>
      <p:ext uri="{BB962C8B-B14F-4D97-AF65-F5344CB8AC3E}">
        <p14:creationId xmlns:p14="http://schemas.microsoft.com/office/powerpoint/2010/main" val="3317368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95FE0-FB5F-4FDF-8C53-5C157365C63A}"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77B56-73E4-416A-A8C9-E4AB38927CF0}" type="slidenum">
              <a:rPr lang="en-US" smtClean="0"/>
              <a:t>‹#›</a:t>
            </a:fld>
            <a:endParaRPr lang="en-US"/>
          </a:p>
        </p:txBody>
      </p:sp>
    </p:spTree>
    <p:extLst>
      <p:ext uri="{BB962C8B-B14F-4D97-AF65-F5344CB8AC3E}">
        <p14:creationId xmlns:p14="http://schemas.microsoft.com/office/powerpoint/2010/main" val="325739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78059">
                <a:lumMod val="42000"/>
                <a:lumOff val="58000"/>
                <a:alpha val="65000"/>
              </a:srgbClr>
            </a:gs>
            <a:gs pos="83000">
              <a:srgbClr val="AF764B">
                <a:lumMod val="82000"/>
                <a:lumOff val="18000"/>
              </a:srgbClr>
            </a:gs>
            <a:gs pos="100000">
              <a:srgbClr val="623418"/>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95FE0-FB5F-4FDF-8C53-5C157365C63A}" type="datetimeFigureOut">
              <a:rPr lang="en-US" smtClean="0"/>
              <a:t>2/11/2015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77B56-73E4-416A-A8C9-E4AB38927CF0}" type="slidenum">
              <a:rPr lang="en-US" smtClean="0"/>
              <a:t>‹#›</a:t>
            </a:fld>
            <a:endParaRPr lang="en-US"/>
          </a:p>
        </p:txBody>
      </p:sp>
    </p:spTree>
    <p:extLst>
      <p:ext uri="{BB962C8B-B14F-4D97-AF65-F5344CB8AC3E}">
        <p14:creationId xmlns:p14="http://schemas.microsoft.com/office/powerpoint/2010/main" val="55510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ommonfossilsofoklahoma.snomnh.ou.edu/geological-time-scale" TargetMode="External"/><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2.bp.blogspot.com/-x0SZ8LNLQPU/UePiCek4lNI/AAAAAAAAAF0/rcfStsGBQKs/s1600/faunal_succession_11329073993848.p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 Science Notes</a:t>
            </a:r>
            <a:endParaRPr lang="en-US" dirty="0"/>
          </a:p>
        </p:txBody>
      </p:sp>
      <p:sp>
        <p:nvSpPr>
          <p:cNvPr id="3" name="Subtitle 2"/>
          <p:cNvSpPr>
            <a:spLocks noGrp="1"/>
          </p:cNvSpPr>
          <p:nvPr>
            <p:ph type="subTitle" idx="1"/>
          </p:nvPr>
        </p:nvSpPr>
        <p:spPr/>
        <p:txBody>
          <a:bodyPr/>
          <a:lstStyle/>
          <a:p>
            <a:r>
              <a:rPr lang="en-US" dirty="0" smtClean="0">
                <a:solidFill>
                  <a:srgbClr val="FF0000"/>
                </a:solidFill>
              </a:rPr>
              <a:t>Geological Time</a:t>
            </a:r>
          </a:p>
          <a:p>
            <a:endParaRPr lang="en-US" dirty="0"/>
          </a:p>
        </p:txBody>
      </p:sp>
      <p:pic>
        <p:nvPicPr>
          <p:cNvPr id="1026" name="Picture 2" descr="http://www.mcz.harvard.edu/Departments/InvertPaleo/Trenton/Intro/GeologyPage/Geologic%20Setting/earth_no_clouds_md_blk.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33400"/>
            <a:ext cx="2057400" cy="1840834"/>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http://www.rocksinmyheadtoo.com/Dino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7918" y="3429000"/>
            <a:ext cx="952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rocksinmyheadtoo.com/Dino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231234"/>
            <a:ext cx="14287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rocksinmyheadtoo.com/Dino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8318" y="844216"/>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318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Geological Time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These are the divisions of Geological Time</a:t>
            </a:r>
          </a:p>
          <a:p>
            <a:r>
              <a:rPr lang="en-US" b="1" i="1" u="sng" dirty="0" smtClean="0">
                <a:solidFill>
                  <a:srgbClr val="FF0000"/>
                </a:solidFill>
              </a:rPr>
              <a:t>Eons</a:t>
            </a:r>
            <a:r>
              <a:rPr lang="en-US" i="1" dirty="0" smtClean="0">
                <a:solidFill>
                  <a:srgbClr val="FF0000"/>
                </a:solidFill>
              </a:rPr>
              <a:t> – longest subdivision </a:t>
            </a:r>
          </a:p>
          <a:p>
            <a:pPr lvl="1"/>
            <a:r>
              <a:rPr lang="en-US" i="1" dirty="0" smtClean="0">
                <a:solidFill>
                  <a:srgbClr val="FF0000"/>
                </a:solidFill>
              </a:rPr>
              <a:t>Based on abundance of certain fossils found in strata</a:t>
            </a:r>
          </a:p>
          <a:p>
            <a:r>
              <a:rPr lang="en-US" b="1" i="1" u="sng" dirty="0" smtClean="0">
                <a:solidFill>
                  <a:srgbClr val="FF0000"/>
                </a:solidFill>
              </a:rPr>
              <a:t>Eras</a:t>
            </a:r>
            <a:r>
              <a:rPr lang="en-US" i="1" dirty="0" smtClean="0">
                <a:solidFill>
                  <a:srgbClr val="FF0000"/>
                </a:solidFill>
              </a:rPr>
              <a:t> – subdivisions of eons</a:t>
            </a:r>
          </a:p>
          <a:p>
            <a:pPr lvl="1"/>
            <a:r>
              <a:rPr lang="en-US" i="1" dirty="0" smtClean="0">
                <a:solidFill>
                  <a:srgbClr val="FF0000"/>
                </a:solidFill>
              </a:rPr>
              <a:t>Based on major changes in types of fossils found</a:t>
            </a:r>
          </a:p>
          <a:p>
            <a:r>
              <a:rPr lang="en-US" b="1" i="1" u="sng" dirty="0" smtClean="0">
                <a:solidFill>
                  <a:srgbClr val="FF0000"/>
                </a:solidFill>
              </a:rPr>
              <a:t>Periods</a:t>
            </a:r>
            <a:r>
              <a:rPr lang="en-US" i="1" dirty="0" smtClean="0">
                <a:solidFill>
                  <a:srgbClr val="FF0000"/>
                </a:solidFill>
              </a:rPr>
              <a:t> – subdivisions of eras</a:t>
            </a:r>
          </a:p>
          <a:p>
            <a:pPr lvl="1"/>
            <a:r>
              <a:rPr lang="en-US" i="1" dirty="0" smtClean="0">
                <a:solidFill>
                  <a:srgbClr val="FF0000"/>
                </a:solidFill>
              </a:rPr>
              <a:t>Based on types of life existing worldwide</a:t>
            </a:r>
          </a:p>
          <a:p>
            <a:r>
              <a:rPr lang="en-US" b="1" i="1" u="sng" dirty="0" smtClean="0">
                <a:solidFill>
                  <a:srgbClr val="FF0000"/>
                </a:solidFill>
              </a:rPr>
              <a:t>Epochs</a:t>
            </a:r>
            <a:r>
              <a:rPr lang="en-US" i="1" dirty="0" smtClean="0">
                <a:solidFill>
                  <a:srgbClr val="FF0000"/>
                </a:solidFill>
              </a:rPr>
              <a:t> – subdivision of periods</a:t>
            </a:r>
          </a:p>
          <a:p>
            <a:pPr lvl="1"/>
            <a:r>
              <a:rPr lang="en-US" i="1" dirty="0" smtClean="0">
                <a:solidFill>
                  <a:srgbClr val="FF0000"/>
                </a:solidFill>
              </a:rPr>
              <a:t>Based on major events or changes in climate</a:t>
            </a:r>
            <a:endParaRPr lang="en-US" i="1" dirty="0">
              <a:solidFill>
                <a:srgbClr val="FF0000"/>
              </a:solidFill>
            </a:endParaRPr>
          </a:p>
        </p:txBody>
      </p:sp>
    </p:spTree>
    <p:extLst>
      <p:ext uri="{BB962C8B-B14F-4D97-AF65-F5344CB8AC3E}">
        <p14:creationId xmlns:p14="http://schemas.microsoft.com/office/powerpoint/2010/main" val="3534964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www.shonscience.com/uploads/2/2/1/3/22138584/7613293.jpg?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21"/>
            <a:ext cx="9144000" cy="682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280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GTS: Eons</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Eons -  longest subdivision of GT</a:t>
            </a:r>
          </a:p>
          <a:p>
            <a:pPr lvl="1"/>
            <a:r>
              <a:rPr lang="en-US" sz="3200" b="1" i="1" dirty="0" smtClean="0">
                <a:solidFill>
                  <a:srgbClr val="FF0000"/>
                </a:solidFill>
              </a:rPr>
              <a:t>Based on abundance of certain fossils</a:t>
            </a:r>
          </a:p>
          <a:p>
            <a:r>
              <a:rPr lang="en-US" b="1" dirty="0" smtClean="0">
                <a:solidFill>
                  <a:srgbClr val="FF0000"/>
                </a:solidFill>
              </a:rPr>
              <a:t>The Eons of GT are: </a:t>
            </a:r>
          </a:p>
          <a:p>
            <a:pPr lvl="1"/>
            <a:r>
              <a:rPr lang="en-US" b="1" dirty="0" smtClean="0">
                <a:solidFill>
                  <a:srgbClr val="FF0000"/>
                </a:solidFill>
              </a:rPr>
              <a:t>Precambrian </a:t>
            </a:r>
            <a:r>
              <a:rPr lang="en-US" sz="2400" b="1" dirty="0" smtClean="0">
                <a:solidFill>
                  <a:srgbClr val="FF0000"/>
                </a:solidFill>
              </a:rPr>
              <a:t>(precedes the Cambrian Period) </a:t>
            </a:r>
          </a:p>
          <a:p>
            <a:pPr lvl="2"/>
            <a:r>
              <a:rPr lang="en-US" b="1" u="sng" dirty="0" smtClean="0">
                <a:solidFill>
                  <a:srgbClr val="FF0000"/>
                </a:solidFill>
              </a:rPr>
              <a:t>Proterozoic</a:t>
            </a:r>
            <a:r>
              <a:rPr lang="en-US" b="1" dirty="0" smtClean="0">
                <a:solidFill>
                  <a:srgbClr val="FF0000"/>
                </a:solidFill>
              </a:rPr>
              <a:t> Eon (latest) </a:t>
            </a:r>
          </a:p>
          <a:p>
            <a:pPr lvl="2"/>
            <a:r>
              <a:rPr lang="en-US" b="1" u="sng" dirty="0" smtClean="0">
                <a:solidFill>
                  <a:srgbClr val="FF0000"/>
                </a:solidFill>
              </a:rPr>
              <a:t>Archaean</a:t>
            </a:r>
            <a:r>
              <a:rPr lang="en-US" b="1" dirty="0" smtClean="0">
                <a:solidFill>
                  <a:srgbClr val="FF0000"/>
                </a:solidFill>
              </a:rPr>
              <a:t> </a:t>
            </a:r>
            <a:r>
              <a:rPr lang="en-US" b="1" dirty="0" smtClean="0">
                <a:solidFill>
                  <a:srgbClr val="FF0000"/>
                </a:solidFill>
              </a:rPr>
              <a:t>Eon</a:t>
            </a:r>
          </a:p>
          <a:p>
            <a:pPr lvl="2"/>
            <a:r>
              <a:rPr lang="en-US" b="1" u="sng" dirty="0" smtClean="0">
                <a:solidFill>
                  <a:srgbClr val="FF0000"/>
                </a:solidFill>
              </a:rPr>
              <a:t>Hadean</a:t>
            </a:r>
            <a:r>
              <a:rPr lang="en-US" b="1" dirty="0" smtClean="0">
                <a:solidFill>
                  <a:srgbClr val="FF0000"/>
                </a:solidFill>
              </a:rPr>
              <a:t> (earliest)</a:t>
            </a:r>
          </a:p>
          <a:p>
            <a:pPr lvl="1"/>
            <a:r>
              <a:rPr lang="en-US" b="1" dirty="0" smtClean="0">
                <a:solidFill>
                  <a:srgbClr val="FF0000"/>
                </a:solidFill>
              </a:rPr>
              <a:t>Phanerozoic</a:t>
            </a:r>
            <a:endParaRPr lang="en-US" dirty="0"/>
          </a:p>
        </p:txBody>
      </p:sp>
    </p:spTree>
    <p:extLst>
      <p:ext uri="{BB962C8B-B14F-4D97-AF65-F5344CB8AC3E}">
        <p14:creationId xmlns:p14="http://schemas.microsoft.com/office/powerpoint/2010/main" val="2780134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pPr algn="l"/>
            <a:r>
              <a:rPr lang="en-US" dirty="0" smtClean="0"/>
              <a:t>Eons: The Precambrian Events </a:t>
            </a:r>
            <a:endParaRPr lang="en-US" dirty="0"/>
          </a:p>
        </p:txBody>
      </p:sp>
      <p:sp>
        <p:nvSpPr>
          <p:cNvPr id="3" name="Content Placeholder 2"/>
          <p:cNvSpPr>
            <a:spLocks noGrp="1"/>
          </p:cNvSpPr>
          <p:nvPr>
            <p:ph idx="1"/>
          </p:nvPr>
        </p:nvSpPr>
        <p:spPr>
          <a:xfrm>
            <a:off x="381000" y="990600"/>
            <a:ext cx="8001000" cy="5029200"/>
          </a:xfrm>
        </p:spPr>
        <p:txBody>
          <a:bodyPr>
            <a:noAutofit/>
          </a:bodyPr>
          <a:lstStyle/>
          <a:p>
            <a:pPr marL="0" indent="0">
              <a:buNone/>
            </a:pPr>
            <a:r>
              <a:rPr lang="en-US" sz="900" dirty="0" smtClean="0"/>
              <a:t/>
            </a:r>
            <a:br>
              <a:rPr lang="en-US" sz="900" dirty="0" smtClean="0"/>
            </a:br>
            <a:r>
              <a:rPr lang="en-US" sz="1800" b="1" u="sng" dirty="0" smtClean="0">
                <a:solidFill>
                  <a:srgbClr val="FF0000"/>
                </a:solidFill>
              </a:rPr>
              <a:t>Hadean Eon </a:t>
            </a:r>
            <a:r>
              <a:rPr lang="en-US" sz="1800" b="1" dirty="0" smtClean="0"/>
              <a:t>- </a:t>
            </a:r>
            <a:r>
              <a:rPr lang="en-US" sz="1800" b="1" i="1" dirty="0" smtClean="0"/>
              <a:t>4.6 to 3.8 Billion years</a:t>
            </a:r>
          </a:p>
          <a:p>
            <a:r>
              <a:rPr lang="en-US" sz="1800" dirty="0" smtClean="0"/>
              <a:t>4.6 BYA -- Formation of Earth and Moon (as indicated by dating of meteorites and rocks from the Moon)</a:t>
            </a:r>
            <a:endParaRPr lang="en-US" sz="1800" dirty="0"/>
          </a:p>
          <a:p>
            <a:r>
              <a:rPr lang="en-US" sz="1800" dirty="0" smtClean="0"/>
              <a:t>4 BYA -- Likely origin of life</a:t>
            </a:r>
            <a:endParaRPr lang="en-US" sz="1800" dirty="0"/>
          </a:p>
          <a:p>
            <a:r>
              <a:rPr lang="en-US" sz="1800" b="1" i="1" dirty="0" smtClean="0">
                <a:solidFill>
                  <a:srgbClr val="FF0000"/>
                </a:solidFill>
              </a:rPr>
              <a:t>This is the "hidden" portion of geologic time as there is little evidence of this time remaining in Earth's rocks.</a:t>
            </a:r>
          </a:p>
          <a:p>
            <a:pPr marL="0" indent="0">
              <a:buNone/>
            </a:pPr>
            <a:endParaRPr lang="en-US" sz="1050" dirty="0" smtClean="0"/>
          </a:p>
          <a:p>
            <a:pPr marL="0" indent="0">
              <a:buNone/>
            </a:pPr>
            <a:r>
              <a:rPr lang="en-US" sz="1800" b="1" u="sng" dirty="0" smtClean="0">
                <a:solidFill>
                  <a:srgbClr val="FF0000"/>
                </a:solidFill>
              </a:rPr>
              <a:t>Archean Eon </a:t>
            </a:r>
            <a:r>
              <a:rPr lang="en-US" sz="1800" b="1" dirty="0" smtClean="0"/>
              <a:t>- </a:t>
            </a:r>
            <a:r>
              <a:rPr lang="en-US" sz="1800" b="1" i="1" dirty="0" smtClean="0"/>
              <a:t>3.8 to 2.5 Billion years</a:t>
            </a:r>
            <a:endParaRPr lang="en-US" sz="1800" i="1" dirty="0"/>
          </a:p>
          <a:p>
            <a:r>
              <a:rPr lang="en-US" sz="1800" dirty="0" smtClean="0"/>
              <a:t>The eon of first life</a:t>
            </a:r>
            <a:endParaRPr lang="en-US" sz="1800" dirty="0"/>
          </a:p>
          <a:p>
            <a:r>
              <a:rPr lang="en-US" sz="1800" b="1" i="1" dirty="0" smtClean="0">
                <a:solidFill>
                  <a:srgbClr val="FF0000"/>
                </a:solidFill>
              </a:rPr>
              <a:t>3.8 BYA -- Oldest known rocks</a:t>
            </a:r>
            <a:endParaRPr lang="en-US" sz="1800" b="1" i="1" dirty="0">
              <a:solidFill>
                <a:srgbClr val="FF0000"/>
              </a:solidFill>
            </a:endParaRPr>
          </a:p>
          <a:p>
            <a:r>
              <a:rPr lang="en-US" sz="1800" b="1" i="1" dirty="0" smtClean="0">
                <a:solidFill>
                  <a:srgbClr val="FF0000"/>
                </a:solidFill>
              </a:rPr>
              <a:t>3.5 BYA -- Oldest known fossils </a:t>
            </a:r>
          </a:p>
          <a:p>
            <a:r>
              <a:rPr lang="en-US" sz="1800" b="1" i="1" dirty="0" smtClean="0">
                <a:solidFill>
                  <a:srgbClr val="FF0000"/>
                </a:solidFill>
              </a:rPr>
              <a:t>3.2 BYA -- First known plants (algae)</a:t>
            </a:r>
          </a:p>
          <a:p>
            <a:pPr marL="0" indent="0">
              <a:buNone/>
            </a:pPr>
            <a:endParaRPr lang="en-US" sz="1100" dirty="0" smtClean="0"/>
          </a:p>
          <a:p>
            <a:pPr marL="0" indent="0">
              <a:buNone/>
            </a:pPr>
            <a:r>
              <a:rPr lang="en-US" sz="1800" b="1" u="sng" dirty="0" smtClean="0">
                <a:solidFill>
                  <a:srgbClr val="FF0000"/>
                </a:solidFill>
              </a:rPr>
              <a:t>Proterozoic Eon </a:t>
            </a:r>
            <a:r>
              <a:rPr lang="en-US" sz="1800" b="1" dirty="0" smtClean="0"/>
              <a:t>- </a:t>
            </a:r>
            <a:r>
              <a:rPr lang="en-US" sz="1800" b="1" i="1" dirty="0" smtClean="0"/>
              <a:t>2.5 Billion to 570 Million years</a:t>
            </a:r>
            <a:endParaRPr lang="en-US" sz="1800" i="1" dirty="0"/>
          </a:p>
          <a:p>
            <a:r>
              <a:rPr lang="en-US" sz="1800" b="1" i="1" dirty="0" smtClean="0">
                <a:solidFill>
                  <a:srgbClr val="FF0000"/>
                </a:solidFill>
              </a:rPr>
              <a:t>The eon of the first multi-celled life</a:t>
            </a:r>
            <a:endParaRPr lang="en-US" sz="1800" b="1" i="1" dirty="0">
              <a:solidFill>
                <a:srgbClr val="FF0000"/>
              </a:solidFill>
            </a:endParaRPr>
          </a:p>
          <a:p>
            <a:r>
              <a:rPr lang="en-US" sz="1800" dirty="0" smtClean="0"/>
              <a:t>1.2 BYA -- First known animal (jellyfish)</a:t>
            </a:r>
          </a:p>
          <a:p>
            <a:r>
              <a:rPr lang="en-US" sz="1800" dirty="0" smtClean="0"/>
              <a:t>End of the Pre-Cambrian</a:t>
            </a:r>
            <a:endParaRPr lang="en-US" sz="1800" dirty="0"/>
          </a:p>
        </p:txBody>
      </p:sp>
      <p:pic>
        <p:nvPicPr>
          <p:cNvPr id="16386" name="Picture 2" descr="http://www.blc.arizona.edu/courses/schaffer/182/Oldest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819400"/>
            <a:ext cx="3536936" cy="22383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81600" y="5071630"/>
            <a:ext cx="3657600" cy="1600438"/>
          </a:xfrm>
          <a:prstGeom prst="rect">
            <a:avLst/>
          </a:prstGeom>
          <a:noFill/>
        </p:spPr>
        <p:txBody>
          <a:bodyPr wrap="square" rtlCol="0">
            <a:spAutoFit/>
          </a:bodyPr>
          <a:lstStyle/>
          <a:p>
            <a:r>
              <a:rPr lang="en-US" sz="1400" b="1" dirty="0">
                <a:solidFill>
                  <a:srgbClr val="FFFF00"/>
                </a:solidFill>
              </a:rPr>
              <a:t>The oldest known traces of life. A 3.5 billion year-old fossilized photosynthetic bacterium similar to contemporary cyanobacteria (blue green algae) from Western Australia. New discoveries have pushed the origin of cellular organisms further into the past, leaving less time for pre-cellular phases of evolution.</a:t>
            </a:r>
          </a:p>
        </p:txBody>
      </p:sp>
      <p:cxnSp>
        <p:nvCxnSpPr>
          <p:cNvPr id="8" name="Straight Arrow Connector 7"/>
          <p:cNvCxnSpPr/>
          <p:nvPr/>
        </p:nvCxnSpPr>
        <p:spPr>
          <a:xfrm flipV="1">
            <a:off x="3886200" y="3938587"/>
            <a:ext cx="1295400" cy="404813"/>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58206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GTS: </a:t>
            </a:r>
            <a:r>
              <a:rPr lang="en-US" u="sng" dirty="0" smtClean="0"/>
              <a:t>Eons</a:t>
            </a:r>
            <a:endParaRPr lang="en-US" u="sng" dirty="0"/>
          </a:p>
        </p:txBody>
      </p:sp>
      <p:sp>
        <p:nvSpPr>
          <p:cNvPr id="3" name="Content Placeholder 2"/>
          <p:cNvSpPr>
            <a:spLocks noGrp="1"/>
          </p:cNvSpPr>
          <p:nvPr>
            <p:ph idx="1"/>
          </p:nvPr>
        </p:nvSpPr>
        <p:spPr/>
        <p:txBody>
          <a:bodyPr/>
          <a:lstStyle/>
          <a:p>
            <a:r>
              <a:rPr lang="en-US" dirty="0" smtClean="0"/>
              <a:t>These three Eons are collectively called the Precambrian. </a:t>
            </a:r>
          </a:p>
          <a:p>
            <a:r>
              <a:rPr lang="en-US" dirty="0" smtClean="0"/>
              <a:t>This period is about </a:t>
            </a:r>
            <a:r>
              <a:rPr lang="en-US" u="sng" dirty="0" smtClean="0"/>
              <a:t>five times longer </a:t>
            </a:r>
            <a:r>
              <a:rPr lang="en-US" dirty="0" smtClean="0"/>
              <a:t>than all the geologic time that follows.</a:t>
            </a:r>
            <a:br>
              <a:rPr lang="en-US" dirty="0" smtClean="0"/>
            </a:br>
            <a:endParaRPr lang="en-US" dirty="0" smtClean="0"/>
          </a:p>
          <a:p>
            <a:endParaRPr lang="en-US" dirty="0"/>
          </a:p>
        </p:txBody>
      </p:sp>
      <p:pic>
        <p:nvPicPr>
          <p:cNvPr id="8194" name="Picture 2" descr="http://www.windyweather.net/wp/wp-content/uploads/2009/12/Precambrian-500x13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82" y="3810000"/>
            <a:ext cx="843629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085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1143000"/>
          </a:xfrm>
        </p:spPr>
        <p:txBody>
          <a:bodyPr/>
          <a:lstStyle/>
          <a:p>
            <a:pPr algn="l"/>
            <a:r>
              <a:rPr lang="en-US" dirty="0" smtClean="0"/>
              <a:t>GTS: </a:t>
            </a:r>
            <a:r>
              <a:rPr lang="en-US" u="sng" dirty="0" smtClean="0"/>
              <a:t>Eons</a:t>
            </a:r>
            <a:endParaRPr lang="en-US" u="sng" dirty="0"/>
          </a:p>
        </p:txBody>
      </p:sp>
      <p:sp>
        <p:nvSpPr>
          <p:cNvPr id="3" name="Content Placeholder 2"/>
          <p:cNvSpPr>
            <a:spLocks noGrp="1"/>
          </p:cNvSpPr>
          <p:nvPr>
            <p:ph idx="1"/>
          </p:nvPr>
        </p:nvSpPr>
        <p:spPr>
          <a:xfrm>
            <a:off x="228600" y="1143000"/>
            <a:ext cx="8763000" cy="4876801"/>
          </a:xfrm>
        </p:spPr>
        <p:txBody>
          <a:bodyPr>
            <a:normAutofit/>
          </a:bodyPr>
          <a:lstStyle/>
          <a:p>
            <a:pPr marL="0" indent="0">
              <a:buNone/>
            </a:pPr>
            <a:r>
              <a:rPr lang="en-US" sz="2800" b="1" u="sng" dirty="0" smtClean="0">
                <a:solidFill>
                  <a:srgbClr val="FF0000"/>
                </a:solidFill>
              </a:rPr>
              <a:t>Phanerozoic Eon </a:t>
            </a:r>
            <a:r>
              <a:rPr lang="en-US" sz="2800" b="1" dirty="0" smtClean="0"/>
              <a:t>- </a:t>
            </a:r>
            <a:r>
              <a:rPr lang="en-US" sz="2800" b="1" i="1" dirty="0" smtClean="0"/>
              <a:t>570 Million years to the Present </a:t>
            </a:r>
          </a:p>
          <a:p>
            <a:r>
              <a:rPr lang="en-US" sz="2800" b="1" i="1" dirty="0" smtClean="0">
                <a:solidFill>
                  <a:srgbClr val="FF0000"/>
                </a:solidFill>
              </a:rPr>
              <a:t>The eon of complex life</a:t>
            </a:r>
          </a:p>
          <a:p>
            <a:r>
              <a:rPr lang="en-US" sz="2800" dirty="0" smtClean="0"/>
              <a:t>Made up of three major Eras</a:t>
            </a:r>
          </a:p>
          <a:p>
            <a:pPr lvl="1"/>
            <a:r>
              <a:rPr lang="en-US" sz="2400" dirty="0" smtClean="0"/>
              <a:t>Paleozoic Era</a:t>
            </a:r>
          </a:p>
          <a:p>
            <a:pPr lvl="1"/>
            <a:r>
              <a:rPr lang="en-US" sz="2400" dirty="0" smtClean="0"/>
              <a:t>Mesozoic Era</a:t>
            </a:r>
          </a:p>
          <a:p>
            <a:pPr lvl="1"/>
            <a:r>
              <a:rPr lang="en-US" sz="2400" dirty="0" smtClean="0"/>
              <a:t>Cenozoic Era</a:t>
            </a:r>
            <a:br>
              <a:rPr lang="en-US" sz="2400" dirty="0" smtClean="0"/>
            </a:br>
            <a:r>
              <a:rPr lang="en-US" dirty="0" smtClean="0"/>
              <a:t/>
            </a:r>
            <a:br>
              <a:rPr lang="en-US" dirty="0" smtClean="0"/>
            </a:br>
            <a:endParaRPr lang="en-US" dirty="0"/>
          </a:p>
        </p:txBody>
      </p:sp>
      <p:pic>
        <p:nvPicPr>
          <p:cNvPr id="12290" name="Picture 2" descr="http://img.docstoccdn.com/thumb/orig/1234597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2650"/>
            <a:ext cx="830580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92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GTS: Eons </a:t>
            </a:r>
            <a:r>
              <a:rPr lang="en-US" dirty="0" smtClean="0">
                <a:sym typeface="Wingdings" panose="05000000000000000000" pitchFamily="2" charset="2"/>
              </a:rPr>
              <a:t> </a:t>
            </a:r>
            <a:r>
              <a:rPr lang="en-US" u="sng" dirty="0" smtClean="0">
                <a:sym typeface="Wingdings" panose="05000000000000000000" pitchFamily="2" charset="2"/>
              </a:rPr>
              <a:t>Eras</a:t>
            </a:r>
            <a:endParaRPr lang="en-US" u="sng" dirty="0"/>
          </a:p>
        </p:txBody>
      </p:sp>
      <p:sp>
        <p:nvSpPr>
          <p:cNvPr id="3" name="Content Placeholder 2"/>
          <p:cNvSpPr>
            <a:spLocks noGrp="1"/>
          </p:cNvSpPr>
          <p:nvPr>
            <p:ph idx="1"/>
          </p:nvPr>
        </p:nvSpPr>
        <p:spPr>
          <a:xfrm>
            <a:off x="5638800" y="1447800"/>
            <a:ext cx="3276600" cy="5287963"/>
          </a:xfrm>
        </p:spPr>
        <p:txBody>
          <a:bodyPr>
            <a:normAutofit fontScale="85000" lnSpcReduction="20000"/>
          </a:bodyPr>
          <a:lstStyle/>
          <a:p>
            <a:r>
              <a:rPr lang="en-US" dirty="0" smtClean="0"/>
              <a:t>Eras are subdivisions of eons</a:t>
            </a:r>
          </a:p>
          <a:p>
            <a:pPr lvl="1"/>
            <a:r>
              <a:rPr lang="en-US" sz="3200" b="1" i="1" dirty="0" smtClean="0">
                <a:solidFill>
                  <a:srgbClr val="FF0000"/>
                </a:solidFill>
              </a:rPr>
              <a:t>Based on major changes in types of fossils</a:t>
            </a:r>
          </a:p>
          <a:p>
            <a:r>
              <a:rPr lang="en-US" dirty="0"/>
              <a:t>Each of the names of the Eras reflects the relative stage in the development of life. </a:t>
            </a:r>
            <a:endParaRPr lang="en-US" dirty="0" smtClean="0"/>
          </a:p>
          <a:p>
            <a:pPr marL="457200" lvl="1" indent="0">
              <a:buNone/>
            </a:pPr>
            <a:r>
              <a:rPr lang="en-US" dirty="0" smtClean="0"/>
              <a:t/>
            </a:r>
            <a:br>
              <a:rPr lang="en-US" dirty="0" smtClean="0"/>
            </a:br>
            <a:r>
              <a:rPr lang="en-US" dirty="0" smtClean="0"/>
              <a:t/>
            </a:r>
            <a:br>
              <a:rPr lang="en-US" dirty="0" smtClean="0"/>
            </a:br>
            <a:endParaRPr lang="en-US" dirty="0"/>
          </a:p>
        </p:txBody>
      </p:sp>
      <p:pic>
        <p:nvPicPr>
          <p:cNvPr id="4100" name="Picture 4" descr="http://anthro.palomar.edu/earlyprimates/images/time_scale_3.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447800"/>
            <a:ext cx="5175386" cy="4856018"/>
          </a:xfrm>
          <a:prstGeom prst="rect">
            <a:avLst/>
          </a:prstGeom>
          <a:solidFill>
            <a:schemeClr val="bg1"/>
          </a:solidFill>
          <a:effectLst>
            <a:glow rad="101600">
              <a:schemeClr val="accent3">
                <a:satMod val="175000"/>
                <a:alpha val="40000"/>
              </a:schemeClr>
            </a:glow>
          </a:effectLst>
        </p:spPr>
      </p:pic>
      <p:sp>
        <p:nvSpPr>
          <p:cNvPr id="4" name="Oval 3"/>
          <p:cNvSpPr/>
          <p:nvPr/>
        </p:nvSpPr>
        <p:spPr>
          <a:xfrm>
            <a:off x="2263842" y="3200399"/>
            <a:ext cx="2384357" cy="6754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28800" y="1586346"/>
            <a:ext cx="3124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31640" y="5784273"/>
            <a:ext cx="1396202"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82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GTS: Eons </a:t>
            </a:r>
            <a:r>
              <a:rPr lang="en-US" dirty="0" smtClean="0">
                <a:sym typeface="Wingdings" panose="05000000000000000000" pitchFamily="2" charset="2"/>
              </a:rPr>
              <a:t> </a:t>
            </a:r>
            <a:r>
              <a:rPr lang="en-US" u="sng" dirty="0" smtClean="0">
                <a:sym typeface="Wingdings" panose="05000000000000000000" pitchFamily="2" charset="2"/>
              </a:rPr>
              <a:t>Eras</a:t>
            </a:r>
            <a:endParaRPr lang="en-US" u="sng" dirty="0"/>
          </a:p>
        </p:txBody>
      </p:sp>
      <p:sp>
        <p:nvSpPr>
          <p:cNvPr id="3" name="Content Placeholder 2"/>
          <p:cNvSpPr>
            <a:spLocks noGrp="1"/>
          </p:cNvSpPr>
          <p:nvPr>
            <p:ph idx="1"/>
          </p:nvPr>
        </p:nvSpPr>
        <p:spPr>
          <a:xfrm>
            <a:off x="533400" y="1524000"/>
            <a:ext cx="3810000" cy="5334000"/>
          </a:xfrm>
        </p:spPr>
        <p:txBody>
          <a:bodyPr>
            <a:normAutofit fontScale="70000" lnSpcReduction="20000"/>
          </a:bodyPr>
          <a:lstStyle/>
          <a:p>
            <a:pPr marL="0" indent="0">
              <a:buNone/>
            </a:pPr>
            <a:r>
              <a:rPr lang="en-US" b="1" dirty="0"/>
              <a:t>The Paleozoic </a:t>
            </a:r>
            <a:r>
              <a:rPr lang="en-US" b="1" dirty="0" smtClean="0"/>
              <a:t>Era </a:t>
            </a:r>
            <a:r>
              <a:rPr lang="en-US" sz="2300" b="1" i="1" dirty="0" smtClean="0"/>
              <a:t>(Ancient life) </a:t>
            </a:r>
          </a:p>
          <a:p>
            <a:pPr marL="0" indent="0">
              <a:buNone/>
            </a:pPr>
            <a:endParaRPr lang="en-US" sz="1800" b="1" dirty="0"/>
          </a:p>
          <a:p>
            <a:r>
              <a:rPr lang="en-US" dirty="0"/>
              <a:t>The Paleozoic Era is the oldest of the three Eras and dates from 540 Million to 248 Million Years Ago. </a:t>
            </a:r>
            <a:endParaRPr lang="en-US" dirty="0" smtClean="0"/>
          </a:p>
          <a:p>
            <a:r>
              <a:rPr lang="en-US" b="1" dirty="0" smtClean="0">
                <a:solidFill>
                  <a:srgbClr val="FF0000"/>
                </a:solidFill>
              </a:rPr>
              <a:t>During </a:t>
            </a:r>
            <a:r>
              <a:rPr lang="en-US" b="1" dirty="0">
                <a:solidFill>
                  <a:srgbClr val="FF0000"/>
                </a:solidFill>
              </a:rPr>
              <a:t>the Paleozoic Era </a:t>
            </a:r>
            <a:r>
              <a:rPr lang="en-US" b="1" dirty="0" smtClean="0">
                <a:solidFill>
                  <a:srgbClr val="FF0000"/>
                </a:solidFill>
              </a:rPr>
              <a:t>multi-celled </a:t>
            </a:r>
            <a:r>
              <a:rPr lang="en-US" b="1" dirty="0">
                <a:solidFill>
                  <a:srgbClr val="FF0000"/>
                </a:solidFill>
              </a:rPr>
              <a:t>living things acquired hard body parts, bones, vertebral columns, mandibles, and teeth. </a:t>
            </a:r>
            <a:endParaRPr lang="en-US" b="1" dirty="0" smtClean="0">
              <a:solidFill>
                <a:srgbClr val="FF0000"/>
              </a:solidFill>
            </a:endParaRPr>
          </a:p>
          <a:p>
            <a:r>
              <a:rPr lang="en-US" dirty="0" smtClean="0"/>
              <a:t>Common </a:t>
            </a:r>
            <a:r>
              <a:rPr lang="en-US" dirty="0"/>
              <a:t>in the Paleozoic Era were trilobites, crinoids, brachiopods, fish, insects, amphibians, and early reptiles. </a:t>
            </a:r>
          </a:p>
          <a:p>
            <a:pPr marL="457200" lvl="1" indent="0">
              <a:buNone/>
            </a:pPr>
            <a:r>
              <a:rPr lang="en-US" dirty="0" smtClean="0"/>
              <a:t/>
            </a:r>
            <a:br>
              <a:rPr lang="en-US" dirty="0" smtClean="0"/>
            </a:br>
            <a:r>
              <a:rPr lang="en-US" dirty="0" smtClean="0"/>
              <a:t/>
            </a:r>
            <a:br>
              <a:rPr lang="en-US" dirty="0" smtClean="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799"/>
            <a:ext cx="40354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24.media.tumblr.com/tumblr_l3vcmf8nET1qc6j5y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2438400"/>
            <a:ext cx="4035425" cy="400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3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GTS: Eons </a:t>
            </a:r>
            <a:r>
              <a:rPr lang="en-US" dirty="0" smtClean="0">
                <a:sym typeface="Wingdings" panose="05000000000000000000" pitchFamily="2" charset="2"/>
              </a:rPr>
              <a:t> </a:t>
            </a:r>
            <a:r>
              <a:rPr lang="en-US" u="sng" dirty="0" smtClean="0">
                <a:sym typeface="Wingdings" panose="05000000000000000000" pitchFamily="2" charset="2"/>
              </a:rPr>
              <a:t>Eras</a:t>
            </a:r>
            <a:endParaRPr lang="en-US" u="sng" dirty="0"/>
          </a:p>
        </p:txBody>
      </p:sp>
      <p:sp>
        <p:nvSpPr>
          <p:cNvPr id="3" name="Content Placeholder 2"/>
          <p:cNvSpPr>
            <a:spLocks noGrp="1"/>
          </p:cNvSpPr>
          <p:nvPr>
            <p:ph idx="1"/>
          </p:nvPr>
        </p:nvSpPr>
        <p:spPr>
          <a:xfrm>
            <a:off x="304800" y="1524000"/>
            <a:ext cx="3810000" cy="5211763"/>
          </a:xfrm>
        </p:spPr>
        <p:txBody>
          <a:bodyPr>
            <a:normAutofit fontScale="70000" lnSpcReduction="20000"/>
          </a:bodyPr>
          <a:lstStyle/>
          <a:p>
            <a:pPr marL="0" indent="0">
              <a:buNone/>
            </a:pPr>
            <a:r>
              <a:rPr lang="en-US" b="1" dirty="0" smtClean="0"/>
              <a:t>The </a:t>
            </a:r>
            <a:r>
              <a:rPr lang="en-US" b="1" dirty="0"/>
              <a:t>Mesozoic </a:t>
            </a:r>
            <a:r>
              <a:rPr lang="en-US" b="1" dirty="0" smtClean="0"/>
              <a:t>Era </a:t>
            </a:r>
            <a:r>
              <a:rPr lang="en-US" sz="2300" b="1" i="1" dirty="0" smtClean="0"/>
              <a:t>(Middle life</a:t>
            </a:r>
            <a:r>
              <a:rPr lang="en-US" sz="2300" b="1" i="1" dirty="0"/>
              <a:t>) </a:t>
            </a:r>
          </a:p>
          <a:p>
            <a:pPr marL="0" indent="0">
              <a:buNone/>
            </a:pPr>
            <a:endParaRPr lang="en-US" sz="2000" b="1" dirty="0"/>
          </a:p>
          <a:p>
            <a:r>
              <a:rPr lang="en-US" dirty="0"/>
              <a:t>The Mesozoic Era extended from 248 Million to 65 Million Years Ago. </a:t>
            </a:r>
            <a:endParaRPr lang="en-US" dirty="0" smtClean="0"/>
          </a:p>
          <a:p>
            <a:r>
              <a:rPr lang="en-US" b="1" i="1" dirty="0" smtClean="0">
                <a:solidFill>
                  <a:srgbClr val="FF0000"/>
                </a:solidFill>
              </a:rPr>
              <a:t>The </a:t>
            </a:r>
            <a:r>
              <a:rPr lang="en-US" b="1" i="1" dirty="0">
                <a:solidFill>
                  <a:srgbClr val="FF0000"/>
                </a:solidFill>
              </a:rPr>
              <a:t>Mesozoic Era was important for the fossil remains of the dinosaurs </a:t>
            </a:r>
            <a:r>
              <a:rPr lang="en-US" dirty="0"/>
              <a:t>and other reptiles that lived. </a:t>
            </a:r>
            <a:endParaRPr lang="en-US" dirty="0" smtClean="0"/>
          </a:p>
          <a:p>
            <a:r>
              <a:rPr lang="en-US" dirty="0" smtClean="0"/>
              <a:t>The </a:t>
            </a:r>
            <a:r>
              <a:rPr lang="en-US" dirty="0"/>
              <a:t>Mesozoic Era landscape was also occupied by insects, early mammals, plants such as conifers and ferns, fish, and finally </a:t>
            </a:r>
            <a:r>
              <a:rPr lang="en-US" b="1" i="1" dirty="0">
                <a:solidFill>
                  <a:srgbClr val="FF0000"/>
                </a:solidFill>
              </a:rPr>
              <a:t>flowering plants </a:t>
            </a:r>
            <a:r>
              <a:rPr lang="en-US" dirty="0"/>
              <a:t>and early birds. </a:t>
            </a:r>
          </a:p>
          <a:p>
            <a:pPr marL="0" indent="0">
              <a:buNone/>
            </a:pPr>
            <a:r>
              <a:rPr lang="en-US" dirty="0" smtClean="0"/>
              <a:t/>
            </a:r>
            <a:br>
              <a:rPr lang="en-US" dirty="0" smtClean="0"/>
            </a:br>
            <a:endParaRPr lang="en-US" dirty="0"/>
          </a:p>
        </p:txBody>
      </p:sp>
      <p:pic>
        <p:nvPicPr>
          <p:cNvPr id="2050" name="Picture 2" descr="http://imnh.isu.edu/exhibits/online/geo_time/images/phanerozoic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5174"/>
            <a:ext cx="4038600" cy="19367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alaeos.com/mesozoic/triassic/images/triassic-dinosaurs-jupiter-s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163" y="2362200"/>
            <a:ext cx="493443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6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Mesozoic Life </a:t>
            </a:r>
            <a:endParaRPr lang="en-US" dirty="0"/>
          </a:p>
        </p:txBody>
      </p:sp>
      <p:sp>
        <p:nvSpPr>
          <p:cNvPr id="3" name="Content Placeholder 2"/>
          <p:cNvSpPr>
            <a:spLocks noGrp="1"/>
          </p:cNvSpPr>
          <p:nvPr>
            <p:ph idx="1"/>
          </p:nvPr>
        </p:nvSpPr>
        <p:spPr/>
        <p:txBody>
          <a:bodyPr/>
          <a:lstStyle/>
          <a:p>
            <a:endParaRPr lang="en-US" dirty="0"/>
          </a:p>
        </p:txBody>
      </p:sp>
      <p:pic>
        <p:nvPicPr>
          <p:cNvPr id="4" name="Picture 4" descr="http://0.static.wix.com/media/b3f131b49e8cc07d48d691afeaab8b25.wix_mp_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524000"/>
            <a:ext cx="839216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16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600200"/>
            <a:ext cx="8229600" cy="4724400"/>
          </a:xfrm>
        </p:spPr>
        <p:txBody>
          <a:bodyPr/>
          <a:lstStyle/>
          <a:p>
            <a:pPr marL="0" indent="0">
              <a:buNone/>
            </a:pPr>
            <a:r>
              <a:rPr lang="en-US" dirty="0" smtClean="0"/>
              <a:t>I can…</a:t>
            </a:r>
          </a:p>
          <a:p>
            <a:r>
              <a:rPr lang="en-US" dirty="0" smtClean="0"/>
              <a:t>Explain how the geological time scale is structured.</a:t>
            </a:r>
          </a:p>
          <a:p>
            <a:pPr lvl="1"/>
            <a:r>
              <a:rPr lang="en-US" dirty="0" smtClean="0"/>
              <a:t>Describe what each division is based on.</a:t>
            </a:r>
          </a:p>
          <a:p>
            <a:r>
              <a:rPr lang="en-US" dirty="0" smtClean="0"/>
              <a:t>Explain the relationship between divisions of geological time.</a:t>
            </a:r>
          </a:p>
          <a:p>
            <a:r>
              <a:rPr lang="en-US" dirty="0" smtClean="0"/>
              <a:t>Recall some major details of geological time.</a:t>
            </a:r>
          </a:p>
          <a:p>
            <a:pPr marL="0" indent="0">
              <a:buNone/>
            </a:pPr>
            <a:endParaRPr lang="en-US" dirty="0" smtClean="0"/>
          </a:p>
          <a:p>
            <a:endParaRPr lang="en-US" dirty="0"/>
          </a:p>
        </p:txBody>
      </p:sp>
    </p:spTree>
    <p:extLst>
      <p:ext uri="{BB962C8B-B14F-4D97-AF65-F5344CB8AC3E}">
        <p14:creationId xmlns:p14="http://schemas.microsoft.com/office/powerpoint/2010/main" val="2971089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GTS: Eons </a:t>
            </a:r>
            <a:r>
              <a:rPr lang="en-US" dirty="0" smtClean="0">
                <a:sym typeface="Wingdings" panose="05000000000000000000" pitchFamily="2" charset="2"/>
              </a:rPr>
              <a:t> </a:t>
            </a:r>
            <a:r>
              <a:rPr lang="en-US" u="sng" dirty="0" smtClean="0">
                <a:sym typeface="Wingdings" panose="05000000000000000000" pitchFamily="2" charset="2"/>
              </a:rPr>
              <a:t>Eras</a:t>
            </a:r>
            <a:endParaRPr lang="en-US" u="sng" dirty="0"/>
          </a:p>
        </p:txBody>
      </p:sp>
      <p:sp>
        <p:nvSpPr>
          <p:cNvPr id="3" name="Content Placeholder 2"/>
          <p:cNvSpPr>
            <a:spLocks noGrp="1"/>
          </p:cNvSpPr>
          <p:nvPr>
            <p:ph idx="1"/>
          </p:nvPr>
        </p:nvSpPr>
        <p:spPr>
          <a:xfrm>
            <a:off x="304800" y="1524000"/>
            <a:ext cx="4038600" cy="5211763"/>
          </a:xfrm>
        </p:spPr>
        <p:txBody>
          <a:bodyPr>
            <a:normAutofit fontScale="70000" lnSpcReduction="20000"/>
          </a:bodyPr>
          <a:lstStyle/>
          <a:p>
            <a:pPr marL="0" indent="0">
              <a:buNone/>
            </a:pPr>
            <a:r>
              <a:rPr lang="en-US" b="1" dirty="0" smtClean="0"/>
              <a:t>The </a:t>
            </a:r>
            <a:r>
              <a:rPr lang="en-US" b="1" dirty="0"/>
              <a:t>Cenozoic </a:t>
            </a:r>
            <a:r>
              <a:rPr lang="en-US" b="1" dirty="0" smtClean="0"/>
              <a:t>Era </a:t>
            </a:r>
            <a:r>
              <a:rPr lang="en-US" sz="2300" b="1" i="1" dirty="0" smtClean="0"/>
              <a:t>(New life</a:t>
            </a:r>
            <a:r>
              <a:rPr lang="en-US" sz="2300" b="1" i="1" dirty="0"/>
              <a:t>) </a:t>
            </a:r>
            <a:endParaRPr lang="en-US" sz="2300" b="1" dirty="0" smtClean="0"/>
          </a:p>
          <a:p>
            <a:pPr marL="0" indent="0">
              <a:buNone/>
            </a:pPr>
            <a:endParaRPr lang="en-US" sz="1700" b="1" dirty="0"/>
          </a:p>
          <a:p>
            <a:r>
              <a:rPr lang="en-US" b="1" i="1" dirty="0">
                <a:solidFill>
                  <a:srgbClr val="FF0000"/>
                </a:solidFill>
              </a:rPr>
              <a:t>The Cenozoic Era began</a:t>
            </a:r>
            <a:r>
              <a:rPr lang="en-US" b="1" dirty="0"/>
              <a:t> </a:t>
            </a:r>
            <a:r>
              <a:rPr lang="en-US" dirty="0"/>
              <a:t>65 Million Years Ago </a:t>
            </a:r>
            <a:r>
              <a:rPr lang="en-US" b="1" i="1" dirty="0">
                <a:solidFill>
                  <a:srgbClr val="FF0000"/>
                </a:solidFill>
              </a:rPr>
              <a:t>with the extinction of the dinosaurs </a:t>
            </a:r>
            <a:r>
              <a:rPr lang="en-US" dirty="0"/>
              <a:t>and continues into the Present. </a:t>
            </a:r>
            <a:endParaRPr lang="en-US" dirty="0" smtClean="0"/>
          </a:p>
          <a:p>
            <a:r>
              <a:rPr lang="en-US" dirty="0" smtClean="0"/>
              <a:t>The </a:t>
            </a:r>
            <a:r>
              <a:rPr lang="en-US" dirty="0"/>
              <a:t>extinction of the dinosaurs at the end of the Mesozoic Era opened up vast new habitats and environments for early </a:t>
            </a:r>
            <a:r>
              <a:rPr lang="en-US" b="1" i="1" dirty="0">
                <a:solidFill>
                  <a:srgbClr val="FF0000"/>
                </a:solidFill>
              </a:rPr>
              <a:t>mammals and birds to adapt to and </a:t>
            </a:r>
            <a:r>
              <a:rPr lang="en-US" b="1" i="1" dirty="0" smtClean="0">
                <a:solidFill>
                  <a:srgbClr val="FF0000"/>
                </a:solidFill>
              </a:rPr>
              <a:t>occupy</a:t>
            </a:r>
            <a:r>
              <a:rPr lang="en-US" dirty="0" smtClean="0"/>
              <a:t>,</a:t>
            </a:r>
            <a:r>
              <a:rPr lang="en-US" b="1" i="1" dirty="0" smtClean="0">
                <a:solidFill>
                  <a:srgbClr val="FF0000"/>
                </a:solidFill>
              </a:rPr>
              <a:t> which allowed them to become the prevailing life form</a:t>
            </a:r>
            <a:r>
              <a:rPr lang="en-US" dirty="0" smtClean="0"/>
              <a:t>.</a:t>
            </a:r>
          </a:p>
          <a:p>
            <a:pPr marL="0" indent="0">
              <a:buNone/>
            </a:pPr>
            <a:endParaRPr lang="en-US" dirty="0" smtClean="0"/>
          </a:p>
          <a:p>
            <a:r>
              <a:rPr lang="en-US" b="1" i="1" dirty="0" smtClean="0">
                <a:solidFill>
                  <a:srgbClr val="FFFF00"/>
                </a:solidFill>
              </a:rPr>
              <a:t>We live in the Cenozoic Era.</a:t>
            </a:r>
            <a:endParaRPr lang="en-US" b="1" i="1" dirty="0">
              <a:solidFill>
                <a:srgbClr val="FFFF00"/>
              </a:solidFill>
            </a:endParaRPr>
          </a:p>
        </p:txBody>
      </p:sp>
      <p:pic>
        <p:nvPicPr>
          <p:cNvPr id="4" name="Picture 2" descr="http://imnh.isu.edu/exhibits/online/geo_time/images/phanerozoic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5174"/>
            <a:ext cx="4038600" cy="19367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wesleyan.edu/ees/museum/images/mu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14600"/>
            <a:ext cx="42862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6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Cenozoic Life </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http://cimg1.ck12.org/datastreams/f-d%3A92653141de1ab679e83fab7b5cb88d6ff3f103dd8713078de086c6cc%2BIMAGE%2B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72" y="1219200"/>
            <a:ext cx="8312727" cy="533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91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a:bodyPr>
          <a:lstStyle/>
          <a:p>
            <a:pPr algn="l"/>
            <a:r>
              <a:rPr lang="en-US" dirty="0"/>
              <a:t>GTS: Eons </a:t>
            </a:r>
            <a:r>
              <a:rPr lang="en-US" dirty="0">
                <a:sym typeface="Wingdings" panose="05000000000000000000" pitchFamily="2" charset="2"/>
              </a:rPr>
              <a:t> </a:t>
            </a:r>
            <a:r>
              <a:rPr lang="en-US" dirty="0" smtClean="0">
                <a:sym typeface="Wingdings" panose="05000000000000000000" pitchFamily="2" charset="2"/>
              </a:rPr>
              <a:t>Eras  </a:t>
            </a:r>
            <a:r>
              <a:rPr lang="en-US" u="sng" dirty="0" smtClean="0">
                <a:sym typeface="Wingdings" panose="05000000000000000000" pitchFamily="2" charset="2"/>
              </a:rPr>
              <a:t>Periods</a:t>
            </a:r>
            <a:endParaRPr lang="en-US" u="sng" dirty="0"/>
          </a:p>
        </p:txBody>
      </p:sp>
      <p:sp>
        <p:nvSpPr>
          <p:cNvPr id="3" name="Content Placeholder 2"/>
          <p:cNvSpPr>
            <a:spLocks noGrp="1"/>
          </p:cNvSpPr>
          <p:nvPr>
            <p:ph idx="1"/>
          </p:nvPr>
        </p:nvSpPr>
        <p:spPr>
          <a:xfrm>
            <a:off x="4495800" y="1219200"/>
            <a:ext cx="4343400" cy="5356405"/>
          </a:xfrm>
        </p:spPr>
        <p:txBody>
          <a:bodyPr>
            <a:normAutofit/>
          </a:bodyPr>
          <a:lstStyle/>
          <a:p>
            <a:r>
              <a:rPr lang="en-US" b="1" dirty="0" smtClean="0">
                <a:solidFill>
                  <a:srgbClr val="FF0000"/>
                </a:solidFill>
              </a:rPr>
              <a:t>Periods are divisions of Eras </a:t>
            </a:r>
          </a:p>
          <a:p>
            <a:r>
              <a:rPr lang="en-US" dirty="0" smtClean="0"/>
              <a:t>Periods are often named after places where fossils that characterize that period were first found.</a:t>
            </a:r>
          </a:p>
          <a:p>
            <a:pPr lvl="1"/>
            <a:r>
              <a:rPr lang="en-US" dirty="0" smtClean="0"/>
              <a:t>Ex: Pennsylvanian </a:t>
            </a:r>
            <a:endParaRPr lang="en-US" dirty="0"/>
          </a:p>
        </p:txBody>
      </p:sp>
      <p:pic>
        <p:nvPicPr>
          <p:cNvPr id="7170" name="Picture 2" descr="http://www.radford.edu/jtso/GeologyofVirginia/Photos/Fossils/Periods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08" y="1371600"/>
            <a:ext cx="4315691"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18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a:bodyPr>
          <a:lstStyle/>
          <a:p>
            <a:pPr algn="l"/>
            <a:r>
              <a:rPr lang="en-US" dirty="0"/>
              <a:t>GTS: Eons </a:t>
            </a:r>
            <a:r>
              <a:rPr lang="en-US" dirty="0">
                <a:sym typeface="Wingdings" panose="05000000000000000000" pitchFamily="2" charset="2"/>
              </a:rPr>
              <a:t> </a:t>
            </a:r>
            <a:r>
              <a:rPr lang="en-US" dirty="0" smtClean="0">
                <a:sym typeface="Wingdings" panose="05000000000000000000" pitchFamily="2" charset="2"/>
              </a:rPr>
              <a:t>Eras  </a:t>
            </a:r>
            <a:r>
              <a:rPr lang="en-US" u="sng" dirty="0" smtClean="0">
                <a:sym typeface="Wingdings" panose="05000000000000000000" pitchFamily="2" charset="2"/>
              </a:rPr>
              <a:t>Periods</a:t>
            </a:r>
            <a:endParaRPr lang="en-US" u="sng" dirty="0"/>
          </a:p>
        </p:txBody>
      </p:sp>
      <p:sp>
        <p:nvSpPr>
          <p:cNvPr id="3" name="Content Placeholder 2"/>
          <p:cNvSpPr>
            <a:spLocks noGrp="1"/>
          </p:cNvSpPr>
          <p:nvPr>
            <p:ph idx="1"/>
          </p:nvPr>
        </p:nvSpPr>
        <p:spPr>
          <a:xfrm>
            <a:off x="304800" y="1219200"/>
            <a:ext cx="2895600" cy="5356405"/>
          </a:xfrm>
        </p:spPr>
        <p:txBody>
          <a:bodyPr>
            <a:normAutofit lnSpcReduction="10000"/>
          </a:bodyPr>
          <a:lstStyle/>
          <a:p>
            <a:r>
              <a:rPr lang="en-US" i="1" dirty="0" smtClean="0">
                <a:solidFill>
                  <a:srgbClr val="FF0000"/>
                </a:solidFill>
              </a:rPr>
              <a:t>Periods are Based </a:t>
            </a:r>
            <a:r>
              <a:rPr lang="en-US" i="1" dirty="0">
                <a:solidFill>
                  <a:srgbClr val="FF0000"/>
                </a:solidFill>
              </a:rPr>
              <a:t>on types of fossil remains found in rock strata world wide</a:t>
            </a:r>
            <a:r>
              <a:rPr lang="en-US" i="1" dirty="0" smtClean="0">
                <a:solidFill>
                  <a:srgbClr val="FF0000"/>
                </a:solidFill>
              </a:rPr>
              <a:t>.</a:t>
            </a:r>
            <a:endParaRPr lang="en-US" i="1" dirty="0"/>
          </a:p>
          <a:p>
            <a:pPr lvl="1"/>
            <a:r>
              <a:rPr lang="en-US" b="1" i="1" dirty="0" smtClean="0">
                <a:solidFill>
                  <a:srgbClr val="FF0000"/>
                </a:solidFill>
              </a:rPr>
              <a:t>These fossils that define periods of GT are called index fossils. </a:t>
            </a:r>
            <a:endParaRPr lang="en-US" b="1" i="1" dirty="0">
              <a:solidFill>
                <a:srgbClr val="FF0000"/>
              </a:solidFill>
            </a:endParaRPr>
          </a:p>
        </p:txBody>
      </p:sp>
      <p:pic>
        <p:nvPicPr>
          <p:cNvPr id="8194" name="Picture 2" descr="http://upload.wikimedia.org/wikipedia/commons/1/1f/Index_fossi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295400"/>
            <a:ext cx="5743575"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308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GTS: Eons </a:t>
            </a:r>
            <a:r>
              <a:rPr lang="en-US" dirty="0">
                <a:sym typeface="Wingdings" panose="05000000000000000000" pitchFamily="2" charset="2"/>
              </a:rPr>
              <a:t> Eras  </a:t>
            </a:r>
            <a:r>
              <a:rPr lang="en-US" u="sng" dirty="0">
                <a:sym typeface="Wingdings" panose="05000000000000000000" pitchFamily="2" charset="2"/>
              </a:rPr>
              <a:t>Periods</a:t>
            </a:r>
            <a:endParaRPr lang="en-US" u="sng" dirty="0"/>
          </a:p>
        </p:txBody>
      </p:sp>
      <p:sp>
        <p:nvSpPr>
          <p:cNvPr id="3" name="Content Placeholder 2"/>
          <p:cNvSpPr>
            <a:spLocks noGrp="1"/>
          </p:cNvSpPr>
          <p:nvPr>
            <p:ph idx="1"/>
          </p:nvPr>
        </p:nvSpPr>
        <p:spPr/>
        <p:txBody>
          <a:bodyPr/>
          <a:lstStyle/>
          <a:p>
            <a:r>
              <a:rPr lang="en-US" b="1" i="1" dirty="0" smtClean="0">
                <a:solidFill>
                  <a:srgbClr val="FF0000"/>
                </a:solidFill>
              </a:rPr>
              <a:t>Index fossils are used to draw correlations.</a:t>
            </a:r>
          </a:p>
          <a:p>
            <a:pPr lvl="1"/>
            <a:r>
              <a:rPr lang="en-US" b="1" i="1" dirty="0">
                <a:solidFill>
                  <a:srgbClr val="FF0000"/>
                </a:solidFill>
              </a:rPr>
              <a:t>Correlation is the matching of rock layers from one </a:t>
            </a:r>
            <a:r>
              <a:rPr lang="en-US" b="1" i="1" dirty="0" smtClean="0">
                <a:solidFill>
                  <a:srgbClr val="FF0000"/>
                </a:solidFill>
              </a:rPr>
              <a:t>area </a:t>
            </a:r>
            <a:r>
              <a:rPr lang="en-US" b="1" i="1" dirty="0">
                <a:solidFill>
                  <a:srgbClr val="FF0000"/>
                </a:solidFill>
              </a:rPr>
              <a:t>to another. </a:t>
            </a:r>
            <a:endParaRPr lang="en-US" b="1" i="1" dirty="0" smtClean="0">
              <a:solidFill>
                <a:srgbClr val="FF0000"/>
              </a:solidFill>
            </a:endParaRPr>
          </a:p>
          <a:p>
            <a:pPr lvl="2"/>
            <a:r>
              <a:rPr lang="en-US" b="1" i="1" dirty="0" smtClean="0">
                <a:solidFill>
                  <a:srgbClr val="FF0000"/>
                </a:solidFill>
              </a:rPr>
              <a:t>Because fossil types change over time in the rock strata we can use them to date rock formations in different areas of the world. </a:t>
            </a:r>
          </a:p>
          <a:p>
            <a:pPr marL="457200" lvl="1" indent="0">
              <a:buNone/>
            </a:pPr>
            <a:endParaRPr lang="en-US" dirty="0"/>
          </a:p>
        </p:txBody>
      </p:sp>
      <p:sp>
        <p:nvSpPr>
          <p:cNvPr id="4" name="Rectangle 1"/>
          <p:cNvSpPr>
            <a:spLocks noChangeArrowheads="1"/>
          </p:cNvSpPr>
          <p:nvPr/>
        </p:nvSpPr>
        <p:spPr bwMode="auto">
          <a:xfrm>
            <a:off x="0" y="0"/>
            <a:ext cx="9144000" cy="0"/>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152400" y="152400"/>
            <a:ext cx="9144000" cy="0"/>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220" name="Picture 4" descr="http://www.geol.umd.edu/~jmerck/geol100/images/24/biostr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67200"/>
            <a:ext cx="8458200" cy="245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82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GTS: Eons </a:t>
            </a:r>
            <a:r>
              <a:rPr lang="en-US" dirty="0">
                <a:sym typeface="Wingdings" panose="05000000000000000000" pitchFamily="2" charset="2"/>
              </a:rPr>
              <a:t> Eras  </a:t>
            </a:r>
            <a:r>
              <a:rPr lang="en-US" u="sng" dirty="0">
                <a:sym typeface="Wingdings" panose="05000000000000000000" pitchFamily="2" charset="2"/>
              </a:rPr>
              <a:t>Periods</a:t>
            </a:r>
            <a:endParaRPr lang="en-US" u="sng" dirty="0"/>
          </a:p>
        </p:txBody>
      </p:sp>
      <p:sp>
        <p:nvSpPr>
          <p:cNvPr id="3" name="Content Placeholder 2"/>
          <p:cNvSpPr>
            <a:spLocks noGrp="1"/>
          </p:cNvSpPr>
          <p:nvPr>
            <p:ph idx="1"/>
          </p:nvPr>
        </p:nvSpPr>
        <p:spPr>
          <a:xfrm>
            <a:off x="457200" y="1295400"/>
            <a:ext cx="8229600" cy="1828799"/>
          </a:xfrm>
        </p:spPr>
        <p:txBody>
          <a:bodyPr>
            <a:normAutofit fontScale="85000" lnSpcReduction="20000"/>
          </a:bodyPr>
          <a:lstStyle/>
          <a:p>
            <a:r>
              <a:rPr lang="en-US" b="1" dirty="0"/>
              <a:t>We can use index fossils </a:t>
            </a:r>
            <a:r>
              <a:rPr lang="en-US" b="1" dirty="0" smtClean="0"/>
              <a:t>to correlate rock </a:t>
            </a:r>
            <a:r>
              <a:rPr lang="en-US" b="1" dirty="0"/>
              <a:t>layers that are the same age.  </a:t>
            </a:r>
            <a:endParaRPr lang="en-US" b="1" dirty="0" smtClean="0"/>
          </a:p>
          <a:p>
            <a:r>
              <a:rPr lang="en-US" b="1" i="1" dirty="0" smtClean="0">
                <a:solidFill>
                  <a:srgbClr val="FF0000"/>
                </a:solidFill>
              </a:rPr>
              <a:t>By </a:t>
            </a:r>
            <a:r>
              <a:rPr lang="en-US" b="1" i="1" dirty="0">
                <a:solidFill>
                  <a:srgbClr val="FF0000"/>
                </a:solidFill>
              </a:rPr>
              <a:t>doing this we can then place other layers of rocks in order of their relative ages to find the oldest and youngest rocks in a series of </a:t>
            </a:r>
            <a:r>
              <a:rPr lang="en-US" b="1" i="1" dirty="0" smtClean="0">
                <a:solidFill>
                  <a:srgbClr val="FF0000"/>
                </a:solidFill>
              </a:rPr>
              <a:t>outcrops.</a:t>
            </a:r>
            <a:endParaRPr lang="en-US" i="1" dirty="0">
              <a:solidFill>
                <a:srgbClr val="FF0000"/>
              </a:solidFill>
            </a:endParaRPr>
          </a:p>
        </p:txBody>
      </p:sp>
      <p:sp>
        <p:nvSpPr>
          <p:cNvPr id="4" name="Rectangle 1"/>
          <p:cNvSpPr>
            <a:spLocks noChangeArrowheads="1"/>
          </p:cNvSpPr>
          <p:nvPr/>
        </p:nvSpPr>
        <p:spPr bwMode="auto">
          <a:xfrm>
            <a:off x="0" y="0"/>
            <a:ext cx="9144000" cy="0"/>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3" name="Picture 3" descr="http://static.squarespace.com/static/51bbeba5e4b0510af19f26f7/t/52b8f156e4b0a0814e2be922/1387852119973/Correlat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86112"/>
            <a:ext cx="5486400" cy="338137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990600" y="3900052"/>
            <a:ext cx="1371600" cy="914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63091" y="5791199"/>
            <a:ext cx="1371600" cy="831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5" name="Picture 5" descr="http://static.squarespace.com/static/51bbeba5e4b0510af19f26f7/t/52b8f43fe4b0d7a37659200b/1387852863795/Correlated%20Lay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186111"/>
            <a:ext cx="2895740" cy="3381375"/>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4287982" y="5826267"/>
            <a:ext cx="1371600" cy="852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7400" y="4724400"/>
            <a:ext cx="3200400" cy="533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48600" y="5546865"/>
            <a:ext cx="12192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Cambrian Period</a:t>
            </a:r>
            <a:endParaRPr lang="en-US" dirty="0"/>
          </a:p>
        </p:txBody>
      </p:sp>
      <p:cxnSp>
        <p:nvCxnSpPr>
          <p:cNvPr id="11" name="Straight Arrow Connector 10"/>
          <p:cNvCxnSpPr/>
          <p:nvPr/>
        </p:nvCxnSpPr>
        <p:spPr>
          <a:xfrm flipH="1" flipV="1">
            <a:off x="7315200" y="5257801"/>
            <a:ext cx="533400" cy="568466"/>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234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lstStyle/>
          <a:p>
            <a:r>
              <a:rPr lang="en-US" dirty="0" smtClean="0"/>
              <a:t>Periods</a:t>
            </a:r>
            <a:endParaRPr lang="en-US" dirty="0"/>
          </a:p>
        </p:txBody>
      </p:sp>
      <p:pic>
        <p:nvPicPr>
          <p:cNvPr id="2050" name="Picture 2" descr="http://www.atlas.sa.gov.au/images/2Env_Res1Geology2.jpg"/>
          <p:cNvPicPr>
            <a:picLocks noChangeAspect="1" noChangeArrowheads="1"/>
          </p:cNvPicPr>
          <p:nvPr/>
        </p:nvPicPr>
        <p:blipFill>
          <a:blip r:embed="rId2"/>
          <a:srcRect/>
          <a:stretch>
            <a:fillRect/>
          </a:stretch>
        </p:blipFill>
        <p:spPr bwMode="auto">
          <a:xfrm>
            <a:off x="228601" y="152400"/>
            <a:ext cx="8705120" cy="6400800"/>
          </a:xfrm>
          <a:prstGeom prst="rect">
            <a:avLst/>
          </a:prstGeom>
          <a:noFill/>
        </p:spPr>
      </p:pic>
    </p:spTree>
    <p:extLst>
      <p:ext uri="{BB962C8B-B14F-4D97-AF65-F5344CB8AC3E}">
        <p14:creationId xmlns:p14="http://schemas.microsoft.com/office/powerpoint/2010/main" val="1058479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89569" cy="1143000"/>
          </a:xfrm>
        </p:spPr>
        <p:txBody>
          <a:bodyPr>
            <a:normAutofit fontScale="90000"/>
          </a:bodyPr>
          <a:lstStyle/>
          <a:p>
            <a:pPr algn="l"/>
            <a:r>
              <a:rPr lang="en-US" dirty="0"/>
              <a:t>GTS: Eons </a:t>
            </a:r>
            <a:r>
              <a:rPr lang="en-US" dirty="0">
                <a:sym typeface="Wingdings" panose="05000000000000000000" pitchFamily="2" charset="2"/>
              </a:rPr>
              <a:t> Eras  </a:t>
            </a:r>
            <a:r>
              <a:rPr lang="en-US" dirty="0" smtClean="0">
                <a:sym typeface="Wingdings" panose="05000000000000000000" pitchFamily="2" charset="2"/>
              </a:rPr>
              <a:t>Periods  </a:t>
            </a:r>
            <a:r>
              <a:rPr lang="en-US" u="sng" dirty="0" smtClean="0"/>
              <a:t>Epochs</a:t>
            </a:r>
            <a:endParaRPr lang="en-US" u="sng" dirty="0"/>
          </a:p>
        </p:txBody>
      </p:sp>
      <p:sp>
        <p:nvSpPr>
          <p:cNvPr id="3" name="Content Placeholder 2"/>
          <p:cNvSpPr>
            <a:spLocks noGrp="1"/>
          </p:cNvSpPr>
          <p:nvPr>
            <p:ph idx="1"/>
          </p:nvPr>
        </p:nvSpPr>
        <p:spPr>
          <a:xfrm>
            <a:off x="457200" y="1600200"/>
            <a:ext cx="8077200" cy="4525963"/>
          </a:xfrm>
        </p:spPr>
        <p:txBody>
          <a:bodyPr/>
          <a:lstStyle/>
          <a:p>
            <a:r>
              <a:rPr lang="en-US" b="1" i="1" dirty="0" smtClean="0">
                <a:solidFill>
                  <a:srgbClr val="FF0000"/>
                </a:solidFill>
              </a:rPr>
              <a:t>Epochs</a:t>
            </a:r>
            <a:r>
              <a:rPr lang="en-US" i="1" dirty="0" smtClean="0">
                <a:solidFill>
                  <a:srgbClr val="FF0000"/>
                </a:solidFill>
              </a:rPr>
              <a:t> – subdivision of geological periods</a:t>
            </a:r>
          </a:p>
          <a:p>
            <a:pPr lvl="1"/>
            <a:r>
              <a:rPr lang="en-US" i="1" dirty="0" smtClean="0">
                <a:solidFill>
                  <a:srgbClr val="FF0000"/>
                </a:solidFill>
              </a:rPr>
              <a:t>Marked by notable events </a:t>
            </a:r>
          </a:p>
          <a:p>
            <a:pPr lvl="2"/>
            <a:r>
              <a:rPr lang="en-US" dirty="0" smtClean="0"/>
              <a:t>Ex:  Paleocene </a:t>
            </a:r>
            <a:r>
              <a:rPr lang="en-US" dirty="0" smtClean="0">
                <a:sym typeface="Wingdings" panose="05000000000000000000" pitchFamily="2" charset="2"/>
              </a:rPr>
              <a:t> </a:t>
            </a:r>
            <a:r>
              <a:rPr lang="en-US" dirty="0" smtClean="0"/>
              <a:t>extinction and high levels of iridium (meteorite?)</a:t>
            </a:r>
          </a:p>
          <a:p>
            <a:pPr lvl="2"/>
            <a:r>
              <a:rPr lang="en-US" dirty="0" smtClean="0"/>
              <a:t>Ex:  Eocene </a:t>
            </a:r>
            <a:r>
              <a:rPr lang="en-US" dirty="0" smtClean="0">
                <a:sym typeface="Wingdings" panose="05000000000000000000" pitchFamily="2" charset="2"/>
              </a:rPr>
              <a:t> large scale marine extinction due to possible climate change.</a:t>
            </a:r>
          </a:p>
          <a:p>
            <a:pPr lvl="2"/>
            <a:r>
              <a:rPr lang="en-US" dirty="0" smtClean="0">
                <a:sym typeface="Wingdings" panose="05000000000000000000" pitchFamily="2" charset="2"/>
              </a:rPr>
              <a:t>EX:  Miocene  marked by a gradual cooling from the warmer Oligocene to a cooler Pliocene.</a:t>
            </a:r>
          </a:p>
          <a:p>
            <a:pPr lvl="2"/>
            <a:r>
              <a:rPr lang="en-US" dirty="0" smtClean="0"/>
              <a:t>Ex:  Pleistocene </a:t>
            </a:r>
            <a:r>
              <a:rPr lang="en-US" dirty="0" smtClean="0">
                <a:sym typeface="Wingdings" panose="05000000000000000000" pitchFamily="2" charset="2"/>
              </a:rPr>
              <a:t> repeated glacial events</a:t>
            </a:r>
          </a:p>
          <a:p>
            <a:pPr lvl="2"/>
            <a:r>
              <a:rPr lang="en-US" dirty="0" smtClean="0">
                <a:sym typeface="Wingdings" panose="05000000000000000000" pitchFamily="2" charset="2"/>
              </a:rPr>
              <a:t>EX:  Holocene  began at the end of the last ice age.  </a:t>
            </a:r>
            <a:endParaRPr lang="en-US" dirty="0" smtClean="0"/>
          </a:p>
          <a:p>
            <a:endParaRPr lang="en-US" dirty="0"/>
          </a:p>
        </p:txBody>
      </p:sp>
    </p:spTree>
    <p:extLst>
      <p:ext uri="{BB962C8B-B14F-4D97-AF65-F5344CB8AC3E}">
        <p14:creationId xmlns:p14="http://schemas.microsoft.com/office/powerpoint/2010/main" val="3673734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pPr algn="l"/>
            <a:r>
              <a:rPr lang="en-US" dirty="0"/>
              <a:t>GTS: Eons </a:t>
            </a:r>
            <a:r>
              <a:rPr lang="en-US" dirty="0">
                <a:sym typeface="Wingdings" panose="05000000000000000000" pitchFamily="2" charset="2"/>
              </a:rPr>
              <a:t> Eras  Periods  </a:t>
            </a:r>
            <a:r>
              <a:rPr lang="en-US" u="sng" dirty="0"/>
              <a:t>Epochs</a:t>
            </a:r>
            <a:endParaRPr lang="en-US" dirty="0"/>
          </a:p>
        </p:txBody>
      </p:sp>
      <p:sp>
        <p:nvSpPr>
          <p:cNvPr id="3" name="Content Placeholder 2"/>
          <p:cNvSpPr>
            <a:spLocks noGrp="1"/>
          </p:cNvSpPr>
          <p:nvPr>
            <p:ph idx="1"/>
          </p:nvPr>
        </p:nvSpPr>
        <p:spPr>
          <a:xfrm>
            <a:off x="3848100" y="1600200"/>
            <a:ext cx="4838700" cy="4525963"/>
          </a:xfrm>
        </p:spPr>
        <p:txBody>
          <a:bodyPr/>
          <a:lstStyle/>
          <a:p>
            <a:r>
              <a:rPr lang="en-US" dirty="0" smtClean="0"/>
              <a:t>Rock layers corresponding to epochs in the Cenozoic era are most reliable due to the fact weathering and erosion has not affected them as much as older rocks. </a:t>
            </a:r>
            <a:endParaRPr lang="en-US" dirty="0"/>
          </a:p>
        </p:txBody>
      </p:sp>
      <p:pic>
        <p:nvPicPr>
          <p:cNvPr id="13314" name="Picture 2" descr="http://www.dep.state.fl.us/geology/gisdatamaps/images/time_scale_fina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36195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66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Geological Time Scale</a:t>
            </a:r>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19200"/>
            <a:ext cx="8610600" cy="5425028"/>
          </a:xfrm>
          <a:prstGeom prst="rect">
            <a:avLst/>
          </a:prstGeom>
        </p:spPr>
      </p:pic>
    </p:spTree>
    <p:extLst>
      <p:ext uri="{BB962C8B-B14F-4D97-AF65-F5344CB8AC3E}">
        <p14:creationId xmlns:p14="http://schemas.microsoft.com/office/powerpoint/2010/main" val="355710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Clarification</a:t>
            </a:r>
            <a:endParaRPr lang="en-US" dirty="0"/>
          </a:p>
        </p:txBody>
      </p:sp>
      <p:sp>
        <p:nvSpPr>
          <p:cNvPr id="3" name="Content Placeholder 2"/>
          <p:cNvSpPr>
            <a:spLocks noGrp="1"/>
          </p:cNvSpPr>
          <p:nvPr>
            <p:ph idx="1"/>
          </p:nvPr>
        </p:nvSpPr>
        <p:spPr>
          <a:xfrm>
            <a:off x="228600" y="1600200"/>
            <a:ext cx="8610600" cy="4525963"/>
          </a:xfrm>
        </p:spPr>
        <p:txBody>
          <a:bodyPr>
            <a:normAutofit fontScale="92500" lnSpcReduction="20000"/>
          </a:bodyPr>
          <a:lstStyle/>
          <a:p>
            <a:r>
              <a:rPr lang="en-US" dirty="0" smtClean="0"/>
              <a:t>There is a lot of information so I put the most important things in </a:t>
            </a:r>
            <a:r>
              <a:rPr lang="en-US" b="1" i="1" dirty="0" smtClean="0">
                <a:solidFill>
                  <a:srgbClr val="FF0000"/>
                </a:solidFill>
              </a:rPr>
              <a:t>red</a:t>
            </a:r>
            <a:r>
              <a:rPr lang="en-US" dirty="0" smtClean="0"/>
              <a:t> (make sure you know it).</a:t>
            </a:r>
          </a:p>
          <a:p>
            <a:r>
              <a:rPr lang="en-US" dirty="0" smtClean="0"/>
              <a:t>I do not expect you to know the number of years with each division of time.</a:t>
            </a:r>
          </a:p>
          <a:p>
            <a:r>
              <a:rPr lang="en-US" dirty="0" smtClean="0"/>
              <a:t>Only the names of the Eons and Eras are you required to know. </a:t>
            </a:r>
          </a:p>
          <a:p>
            <a:r>
              <a:rPr lang="en-US" dirty="0" smtClean="0"/>
              <a:t>The objective of learning about GT is that you understand the structure of it, that you know where it comes from; what its based on.</a:t>
            </a:r>
          </a:p>
          <a:p>
            <a:pPr marL="0" indent="0">
              <a:buNone/>
            </a:pPr>
            <a:r>
              <a:rPr lang="en-US" dirty="0" smtClean="0"/>
              <a:t>  </a:t>
            </a:r>
            <a:endParaRPr lang="en-US" dirty="0"/>
          </a:p>
        </p:txBody>
      </p:sp>
    </p:spTree>
    <p:extLst>
      <p:ext uri="{BB962C8B-B14F-4D97-AF65-F5344CB8AC3E}">
        <p14:creationId xmlns:p14="http://schemas.microsoft.com/office/powerpoint/2010/main" val="19181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5000"/>
            <a:ext cx="8229600" cy="4525963"/>
          </a:xfrm>
        </p:spPr>
        <p:txBody>
          <a:bodyPr/>
          <a:lstStyle/>
          <a:p>
            <a:endParaRPr lang="en-US" dirty="0"/>
          </a:p>
        </p:txBody>
      </p:sp>
      <p:pic>
        <p:nvPicPr>
          <p:cNvPr id="4" name="Picture 10" descr="http://www.fas.org/irp/imint/docs/rst/Sect2/GCanyon.jpg"/>
          <p:cNvPicPr>
            <a:picLocks noChangeAspect="1" noChangeArrowheads="1"/>
          </p:cNvPicPr>
          <p:nvPr/>
        </p:nvPicPr>
        <p:blipFill>
          <a:blip r:embed="rId2"/>
          <a:srcRect/>
          <a:stretch>
            <a:fillRect/>
          </a:stretch>
        </p:blipFill>
        <p:spPr bwMode="auto">
          <a:xfrm>
            <a:off x="0" y="0"/>
            <a:ext cx="9143999" cy="6781800"/>
          </a:xfrm>
          <a:prstGeom prst="rect">
            <a:avLst/>
          </a:prstGeom>
          <a:noFill/>
        </p:spPr>
      </p:pic>
    </p:spTree>
    <p:extLst>
      <p:ext uri="{BB962C8B-B14F-4D97-AF65-F5344CB8AC3E}">
        <p14:creationId xmlns:p14="http://schemas.microsoft.com/office/powerpoint/2010/main" val="1146714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Things to Remember About Geological Time.</a:t>
            </a:r>
            <a:endParaRPr lang="en-US" dirty="0"/>
          </a:p>
        </p:txBody>
      </p:sp>
      <p:sp>
        <p:nvSpPr>
          <p:cNvPr id="3" name="Content Placeholder 2"/>
          <p:cNvSpPr>
            <a:spLocks noGrp="1"/>
          </p:cNvSpPr>
          <p:nvPr>
            <p:ph idx="1"/>
          </p:nvPr>
        </p:nvSpPr>
        <p:spPr/>
        <p:txBody>
          <a:bodyPr>
            <a:normAutofit lnSpcReduction="10000"/>
          </a:bodyPr>
          <a:lstStyle/>
          <a:p>
            <a:r>
              <a:rPr lang="en-US" b="1" i="1" dirty="0" smtClean="0">
                <a:solidFill>
                  <a:srgbClr val="FF0000"/>
                </a:solidFill>
              </a:rPr>
              <a:t>It is based on layers of rock.</a:t>
            </a:r>
          </a:p>
          <a:p>
            <a:pPr lvl="1"/>
            <a:r>
              <a:rPr lang="en-US" b="1" i="1" dirty="0" smtClean="0">
                <a:solidFill>
                  <a:srgbClr val="FF0000"/>
                </a:solidFill>
              </a:rPr>
              <a:t>Divisions of time relate to the life forms (or other clues) found in specific layers.</a:t>
            </a:r>
          </a:p>
          <a:p>
            <a:r>
              <a:rPr lang="en-US" dirty="0" smtClean="0"/>
              <a:t>Relative dating and absolute dating methods are used to order and date rock layers</a:t>
            </a:r>
          </a:p>
          <a:p>
            <a:pPr lvl="1"/>
            <a:r>
              <a:rPr lang="en-US" dirty="0" smtClean="0"/>
              <a:t>We will study radiometric dating and Laws of Relative Dating of Rocks</a:t>
            </a:r>
          </a:p>
          <a:p>
            <a:r>
              <a:rPr lang="en-US" dirty="0" smtClean="0"/>
              <a:t>There are gaps in the rock record</a:t>
            </a:r>
          </a:p>
          <a:p>
            <a:pPr lvl="1"/>
            <a:r>
              <a:rPr lang="en-US" dirty="0" smtClean="0"/>
              <a:t>Well talk about unconformities soon.</a:t>
            </a:r>
          </a:p>
          <a:p>
            <a:endParaRPr lang="en-US" dirty="0" smtClean="0"/>
          </a:p>
          <a:p>
            <a:pPr lvl="1"/>
            <a:endParaRPr lang="en-US" dirty="0"/>
          </a:p>
        </p:txBody>
      </p:sp>
    </p:spTree>
    <p:extLst>
      <p:ext uri="{BB962C8B-B14F-4D97-AF65-F5344CB8AC3E}">
        <p14:creationId xmlns:p14="http://schemas.microsoft.com/office/powerpoint/2010/main" val="218650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Things to Remember About Geological Time.</a:t>
            </a:r>
          </a:p>
        </p:txBody>
      </p:sp>
      <p:sp>
        <p:nvSpPr>
          <p:cNvPr id="3" name="Content Placeholder 2"/>
          <p:cNvSpPr>
            <a:spLocks noGrp="1"/>
          </p:cNvSpPr>
          <p:nvPr>
            <p:ph idx="1"/>
          </p:nvPr>
        </p:nvSpPr>
        <p:spPr>
          <a:xfrm>
            <a:off x="457200" y="1600200"/>
            <a:ext cx="4648200" cy="4525963"/>
          </a:xfrm>
        </p:spPr>
        <p:txBody>
          <a:bodyPr/>
          <a:lstStyle/>
          <a:p>
            <a:r>
              <a:rPr lang="en-US" b="1" dirty="0" smtClean="0">
                <a:solidFill>
                  <a:srgbClr val="FF0000"/>
                </a:solidFill>
              </a:rPr>
              <a:t>For the majority of time, not much happens (the Precambrian).</a:t>
            </a:r>
          </a:p>
          <a:p>
            <a:r>
              <a:rPr lang="en-US" b="1" dirty="0" smtClean="0">
                <a:solidFill>
                  <a:srgbClr val="FF0000"/>
                </a:solidFill>
              </a:rPr>
              <a:t>Most events happen relatively recently </a:t>
            </a:r>
            <a:r>
              <a:rPr lang="en-US" b="1" dirty="0" smtClean="0">
                <a:solidFill>
                  <a:srgbClr val="FF0000"/>
                </a:solidFill>
                <a:sym typeface="Wingdings" panose="05000000000000000000" pitchFamily="2" charset="2"/>
              </a:rPr>
              <a:t> </a:t>
            </a:r>
          </a:p>
          <a:p>
            <a:endParaRPr lang="en-US" dirty="0"/>
          </a:p>
        </p:txBody>
      </p:sp>
      <p:pic>
        <p:nvPicPr>
          <p:cNvPr id="10244" name="Picture 4" descr="http://www.cotf.edu/ete/images/modules/msese/earthsysflr/EFGeologicP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95400"/>
            <a:ext cx="3457575"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commonfossilsofoklahoma.snomnh.ou.edu/Websites/paleogrant/images/Geological%20time%20scal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66" y="4267200"/>
            <a:ext cx="522922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5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Assessment </a:t>
            </a:r>
            <a:endParaRPr lang="en-US" dirty="0"/>
          </a:p>
        </p:txBody>
      </p:sp>
      <p:sp>
        <p:nvSpPr>
          <p:cNvPr id="3" name="Content Placeholder 2"/>
          <p:cNvSpPr>
            <a:spLocks noGrp="1"/>
          </p:cNvSpPr>
          <p:nvPr>
            <p:ph idx="1"/>
          </p:nvPr>
        </p:nvSpPr>
        <p:spPr/>
        <p:txBody>
          <a:bodyPr/>
          <a:lstStyle/>
          <a:p>
            <a:pPr marL="0" indent="0">
              <a:buNone/>
            </a:pPr>
            <a:r>
              <a:rPr lang="en-US" dirty="0" smtClean="0"/>
              <a:t>Can I… </a:t>
            </a:r>
          </a:p>
          <a:p>
            <a:r>
              <a:rPr lang="en-US" dirty="0" smtClean="0"/>
              <a:t>Explain </a:t>
            </a:r>
            <a:r>
              <a:rPr lang="en-US" dirty="0"/>
              <a:t>how the geological time scale is structured.</a:t>
            </a:r>
          </a:p>
          <a:p>
            <a:pPr lvl="1"/>
            <a:r>
              <a:rPr lang="en-US" dirty="0"/>
              <a:t>Describe what each division is based on.</a:t>
            </a:r>
          </a:p>
          <a:p>
            <a:r>
              <a:rPr lang="en-US" dirty="0"/>
              <a:t>Explain the relationship between divisions of geological time.</a:t>
            </a:r>
          </a:p>
          <a:p>
            <a:r>
              <a:rPr lang="en-US" dirty="0"/>
              <a:t>Recall some major details of geological time.</a:t>
            </a:r>
          </a:p>
          <a:p>
            <a:pPr marL="0" indent="0">
              <a:buNone/>
            </a:pPr>
            <a:endParaRPr lang="en-US" dirty="0"/>
          </a:p>
        </p:txBody>
      </p:sp>
    </p:spTree>
    <p:extLst>
      <p:ext uri="{BB962C8B-B14F-4D97-AF65-F5344CB8AC3E}">
        <p14:creationId xmlns:p14="http://schemas.microsoft.com/office/powerpoint/2010/main" val="364448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Geological Time Scale</a:t>
            </a:r>
            <a:endParaRPr lang="en-US" dirty="0"/>
          </a:p>
        </p:txBody>
      </p:sp>
      <p:sp>
        <p:nvSpPr>
          <p:cNvPr id="3" name="Content Placeholder 2"/>
          <p:cNvSpPr>
            <a:spLocks noGrp="1"/>
          </p:cNvSpPr>
          <p:nvPr>
            <p:ph idx="1"/>
          </p:nvPr>
        </p:nvSpPr>
        <p:spPr>
          <a:xfrm>
            <a:off x="457200" y="1600200"/>
            <a:ext cx="3733800" cy="4525963"/>
          </a:xfrm>
        </p:spPr>
        <p:txBody>
          <a:bodyPr>
            <a:normAutofit lnSpcReduction="10000"/>
          </a:bodyPr>
          <a:lstStyle/>
          <a:p>
            <a:r>
              <a:rPr lang="en-US" dirty="0" smtClean="0"/>
              <a:t>The </a:t>
            </a:r>
            <a:r>
              <a:rPr lang="en-US" b="1" i="1" dirty="0" smtClean="0">
                <a:solidFill>
                  <a:srgbClr val="FF0000"/>
                </a:solidFill>
              </a:rPr>
              <a:t>GTS is based on the biotic composition of rock strata</a:t>
            </a:r>
            <a:r>
              <a:rPr lang="en-US" dirty="0" smtClean="0"/>
              <a:t>.</a:t>
            </a:r>
          </a:p>
          <a:p>
            <a:pPr lvl="1"/>
            <a:r>
              <a:rPr lang="en-US" dirty="0" smtClean="0"/>
              <a:t>This means the life forms that are fossilized in layers of rock characterize each division if the GTS.</a:t>
            </a:r>
            <a:endParaRPr lang="en-US" dirty="0"/>
          </a:p>
        </p:txBody>
      </p:sp>
      <p:pic>
        <p:nvPicPr>
          <p:cNvPr id="2050" name="Picture 2" descr="http://www.globalchange.umich.edu/foss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99" y="1371600"/>
            <a:ext cx="4676775" cy="479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50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Geological Time Scale</a:t>
            </a:r>
            <a:endParaRPr lang="en-US" dirty="0"/>
          </a:p>
        </p:txBody>
      </p:sp>
      <p:sp>
        <p:nvSpPr>
          <p:cNvPr id="3" name="Content Placeholder 2"/>
          <p:cNvSpPr>
            <a:spLocks noGrp="1"/>
          </p:cNvSpPr>
          <p:nvPr>
            <p:ph idx="1"/>
          </p:nvPr>
        </p:nvSpPr>
        <p:spPr/>
        <p:txBody>
          <a:bodyPr>
            <a:normAutofit/>
          </a:bodyPr>
          <a:lstStyle/>
          <a:p>
            <a:r>
              <a:rPr lang="en-US" b="1" i="1" dirty="0">
                <a:solidFill>
                  <a:srgbClr val="FF0000"/>
                </a:solidFill>
              </a:rPr>
              <a:t>Using a variety of techniques and dating </a:t>
            </a:r>
            <a:r>
              <a:rPr lang="en-US" b="1" i="1" dirty="0" smtClean="0">
                <a:solidFill>
                  <a:srgbClr val="FF0000"/>
                </a:solidFill>
              </a:rPr>
              <a:t>methods </a:t>
            </a:r>
            <a:r>
              <a:rPr lang="en-US" sz="2000" b="1" i="1" dirty="0" smtClean="0">
                <a:solidFill>
                  <a:srgbClr val="FF0000"/>
                </a:solidFill>
              </a:rPr>
              <a:t>(relative and absolute dating), </a:t>
            </a:r>
            <a:r>
              <a:rPr lang="en-US" b="1" i="1" dirty="0">
                <a:solidFill>
                  <a:srgbClr val="FF0000"/>
                </a:solidFill>
              </a:rPr>
              <a:t>geologists have been able to </a:t>
            </a:r>
            <a:r>
              <a:rPr lang="en-US" b="1" i="1" dirty="0" smtClean="0">
                <a:solidFill>
                  <a:srgbClr val="FF0000"/>
                </a:solidFill>
              </a:rPr>
              <a:t>ascertain (or infer) </a:t>
            </a:r>
            <a:r>
              <a:rPr lang="en-US" b="1" i="1" dirty="0">
                <a:solidFill>
                  <a:srgbClr val="FF0000"/>
                </a:solidFill>
              </a:rPr>
              <a:t>the age of the Earth, as well as major eras, periods, and epochs within Earth's history</a:t>
            </a:r>
            <a:r>
              <a:rPr lang="en-US" dirty="0"/>
              <a:t>. </a:t>
            </a:r>
            <a:endParaRPr lang="en-US" dirty="0" smtClean="0"/>
          </a:p>
          <a:p>
            <a:r>
              <a:rPr lang="en-US" dirty="0" smtClean="0"/>
              <a:t>These </a:t>
            </a:r>
            <a:r>
              <a:rPr lang="en-US" dirty="0"/>
              <a:t>dates are used to study, among other things, the tempo or rates of environmental and biologic change occurring on Earth.</a:t>
            </a:r>
          </a:p>
        </p:txBody>
      </p:sp>
    </p:spTree>
    <p:extLst>
      <p:ext uri="{BB962C8B-B14F-4D97-AF65-F5344CB8AC3E}">
        <p14:creationId xmlns:p14="http://schemas.microsoft.com/office/powerpoint/2010/main" val="1375201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Geological Time Scale</a:t>
            </a:r>
            <a:endParaRPr lang="en-US" dirty="0"/>
          </a:p>
        </p:txBody>
      </p:sp>
      <p:sp>
        <p:nvSpPr>
          <p:cNvPr id="3" name="Content Placeholder 2"/>
          <p:cNvSpPr>
            <a:spLocks noGrp="1"/>
          </p:cNvSpPr>
          <p:nvPr>
            <p:ph idx="1"/>
          </p:nvPr>
        </p:nvSpPr>
        <p:spPr>
          <a:xfrm>
            <a:off x="4038600" y="1600200"/>
            <a:ext cx="4648200" cy="4525963"/>
          </a:xfrm>
        </p:spPr>
        <p:txBody>
          <a:bodyPr>
            <a:normAutofit fontScale="92500" lnSpcReduction="10000"/>
          </a:bodyPr>
          <a:lstStyle/>
          <a:p>
            <a:r>
              <a:rPr lang="en-US" b="1" dirty="0">
                <a:solidFill>
                  <a:srgbClr val="FF0000"/>
                </a:solidFill>
              </a:rPr>
              <a:t>B</a:t>
            </a:r>
            <a:r>
              <a:rPr lang="en-US" b="1" dirty="0" smtClean="0">
                <a:solidFill>
                  <a:srgbClr val="FF0000"/>
                </a:solidFill>
              </a:rPr>
              <a:t>eginning </a:t>
            </a:r>
            <a:r>
              <a:rPr lang="en-US" b="1" dirty="0">
                <a:solidFill>
                  <a:srgbClr val="FF0000"/>
                </a:solidFill>
              </a:rPr>
              <a:t>in the late </a:t>
            </a:r>
            <a:r>
              <a:rPr lang="en-US" b="1" dirty="0" smtClean="0">
                <a:solidFill>
                  <a:srgbClr val="FF0000"/>
                </a:solidFill>
              </a:rPr>
              <a:t>1700's, scientists recognized </a:t>
            </a:r>
            <a:r>
              <a:rPr lang="en-US" b="1" dirty="0">
                <a:solidFill>
                  <a:srgbClr val="FF0000"/>
                </a:solidFill>
              </a:rPr>
              <a:t>that fossils appeared in an orderly fashion in </a:t>
            </a:r>
            <a:r>
              <a:rPr lang="en-US" b="1" dirty="0" smtClean="0">
                <a:solidFill>
                  <a:srgbClr val="FF0000"/>
                </a:solidFill>
              </a:rPr>
              <a:t>rock layers</a:t>
            </a:r>
            <a:r>
              <a:rPr lang="en-US" dirty="0" smtClean="0"/>
              <a:t>.</a:t>
            </a:r>
          </a:p>
          <a:p>
            <a:r>
              <a:rPr lang="en-US" dirty="0" smtClean="0"/>
              <a:t>The types of fossils found depended on how old the rock was.</a:t>
            </a:r>
          </a:p>
          <a:p>
            <a:r>
              <a:rPr lang="en-US" dirty="0" smtClean="0"/>
              <a:t>Older layers had “simpler” life forms. </a:t>
            </a:r>
          </a:p>
        </p:txBody>
      </p:sp>
      <p:pic>
        <p:nvPicPr>
          <p:cNvPr id="4098" name="Picture 2" descr="http://2.bp.blogspot.com/-x0SZ8LNLQPU/UePiCek4lNI/AAAAAAAAAF0/rcfStsGBQKs/s320/faunal_succession_11329073993848.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85913"/>
            <a:ext cx="3733800" cy="479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144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Geological Time Scale</a:t>
            </a:r>
            <a:endParaRPr lang="en-US" dirty="0"/>
          </a:p>
        </p:txBody>
      </p:sp>
      <p:sp>
        <p:nvSpPr>
          <p:cNvPr id="3" name="Content Placeholder 2"/>
          <p:cNvSpPr>
            <a:spLocks noGrp="1"/>
          </p:cNvSpPr>
          <p:nvPr>
            <p:ph idx="1"/>
          </p:nvPr>
        </p:nvSpPr>
        <p:spPr>
          <a:xfrm>
            <a:off x="228600" y="1600200"/>
            <a:ext cx="3733800" cy="5105400"/>
          </a:xfrm>
        </p:spPr>
        <p:txBody>
          <a:bodyPr>
            <a:normAutofit fontScale="77500" lnSpcReduction="20000"/>
          </a:bodyPr>
          <a:lstStyle/>
          <a:p>
            <a:r>
              <a:rPr lang="en-US" dirty="0" smtClean="0"/>
              <a:t>Geologist observed fossils in deeper layers as being quite different than in rock layers near the surface.</a:t>
            </a:r>
          </a:p>
          <a:p>
            <a:pPr lvl="1"/>
            <a:r>
              <a:rPr lang="en-US" dirty="0" smtClean="0"/>
              <a:t>Some fossils were of extinct organisms.</a:t>
            </a:r>
          </a:p>
          <a:p>
            <a:pPr lvl="1"/>
            <a:r>
              <a:rPr lang="en-US" dirty="0" smtClean="0"/>
              <a:t>Some fossils were only seen in the rock strata for a short period of time.</a:t>
            </a:r>
          </a:p>
          <a:p>
            <a:pPr lvl="1"/>
            <a:r>
              <a:rPr lang="en-US" b="1" i="1" dirty="0" smtClean="0">
                <a:solidFill>
                  <a:srgbClr val="FF0000"/>
                </a:solidFill>
              </a:rPr>
              <a:t>Fossils in later (generally higher) rock strata seemed to be more “advanced” than fossils in earlier rock strata</a:t>
            </a:r>
            <a:r>
              <a:rPr lang="en-US" dirty="0" smtClean="0"/>
              <a:t>. </a:t>
            </a:r>
          </a:p>
          <a:p>
            <a:endParaRPr lang="en-US" dirty="0"/>
          </a:p>
        </p:txBody>
      </p:sp>
      <p:pic>
        <p:nvPicPr>
          <p:cNvPr id="3074" name="Picture 2" descr="http://www.bbc.co.uk/schools/gcsebitesize/science/images/bifossi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199" y="1219201"/>
            <a:ext cx="4432042" cy="19811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pubs.usgs.gov/gip/fossils/fig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3581400"/>
            <a:ext cx="443204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76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normAutofit fontScale="90000"/>
          </a:bodyPr>
          <a:lstStyle/>
          <a:p>
            <a:r>
              <a:rPr lang="en-US" dirty="0" smtClean="0"/>
              <a:t>The Geological Time Scale</a:t>
            </a:r>
            <a:endParaRPr lang="en-US" dirty="0"/>
          </a:p>
        </p:txBody>
      </p:sp>
      <p:sp>
        <p:nvSpPr>
          <p:cNvPr id="3" name="Content Placeholder 2"/>
          <p:cNvSpPr>
            <a:spLocks noGrp="1"/>
          </p:cNvSpPr>
          <p:nvPr>
            <p:ph idx="1"/>
          </p:nvPr>
        </p:nvSpPr>
        <p:spPr>
          <a:xfrm>
            <a:off x="-533400" y="1905000"/>
            <a:ext cx="4876800" cy="4525963"/>
          </a:xfrm>
        </p:spPr>
        <p:txBody>
          <a:bodyPr>
            <a:normAutofit/>
          </a:bodyPr>
          <a:lstStyle/>
          <a:p>
            <a:pPr marL="1200150" lvl="3" indent="-342900"/>
            <a:r>
              <a:rPr lang="en-US" sz="2600" dirty="0" smtClean="0"/>
              <a:t>The majority of fossils did not match modern groups of organisms; this led to the classification of three major eras in the most recent division of geological time (Phanerozoic Eon). </a:t>
            </a:r>
          </a:p>
          <a:p>
            <a:endParaRPr lang="en-US" dirty="0"/>
          </a:p>
        </p:txBody>
      </p:sp>
      <p:pic>
        <p:nvPicPr>
          <p:cNvPr id="4" name="Picture 2" descr="http://image.wistatutor.com/content/feed/u303/geologictime1.jpg"/>
          <p:cNvPicPr>
            <a:picLocks noChangeAspect="1" noChangeArrowheads="1"/>
          </p:cNvPicPr>
          <p:nvPr/>
        </p:nvPicPr>
        <p:blipFill>
          <a:blip r:embed="rId3"/>
          <a:srcRect/>
          <a:stretch>
            <a:fillRect/>
          </a:stretch>
        </p:blipFill>
        <p:spPr bwMode="auto">
          <a:xfrm>
            <a:off x="4343400" y="214746"/>
            <a:ext cx="4572000" cy="6400800"/>
          </a:xfrm>
          <a:prstGeom prst="rect">
            <a:avLst/>
          </a:prstGeom>
          <a:noFill/>
        </p:spPr>
      </p:pic>
      <p:sp>
        <p:nvSpPr>
          <p:cNvPr id="5" name="TextBox 4"/>
          <p:cNvSpPr txBox="1"/>
          <p:nvPr/>
        </p:nvSpPr>
        <p:spPr>
          <a:xfrm>
            <a:off x="533400" y="5334000"/>
            <a:ext cx="35052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rgbClr val="FF0000"/>
                </a:solidFill>
              </a:rPr>
              <a:t>The point here is that the divisions of GT are linked to layers in the rock strata. </a:t>
            </a:r>
            <a:endParaRPr lang="en-US" b="1" dirty="0">
              <a:solidFill>
                <a:srgbClr val="FF0000"/>
              </a:solidFill>
            </a:endParaRPr>
          </a:p>
        </p:txBody>
      </p:sp>
    </p:spTree>
    <p:extLst>
      <p:ext uri="{BB962C8B-B14F-4D97-AF65-F5344CB8AC3E}">
        <p14:creationId xmlns:p14="http://schemas.microsoft.com/office/powerpoint/2010/main" val="27529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southwest.library.arizona.edu/azso/fig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8305799" cy="6705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txBox="1">
            <a:spLocks noGrp="1"/>
          </p:cNvSpPr>
          <p:nvPr>
            <p:ph idx="1"/>
          </p:nvPr>
        </p:nvSpPr>
        <p:spPr>
          <a:xfrm>
            <a:off x="6400799" y="1828800"/>
            <a:ext cx="2743201"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indent="0">
              <a:buNone/>
            </a:pPr>
            <a:r>
              <a:rPr lang="en-US" sz="1800" b="1" dirty="0" smtClean="0">
                <a:solidFill>
                  <a:srgbClr val="FF0000"/>
                </a:solidFill>
              </a:rPr>
              <a:t>The point here is that the divisions of GT are linked to layers in the rock strata. </a:t>
            </a:r>
            <a:endParaRPr lang="en-US" b="1" dirty="0">
              <a:solidFill>
                <a:srgbClr val="FF0000"/>
              </a:solidFill>
            </a:endParaRPr>
          </a:p>
        </p:txBody>
      </p:sp>
    </p:spTree>
    <p:extLst>
      <p:ext uri="{BB962C8B-B14F-4D97-AF65-F5344CB8AC3E}">
        <p14:creationId xmlns:p14="http://schemas.microsoft.com/office/powerpoint/2010/main" val="356065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1281</Words>
  <Application>Microsoft Office PowerPoint</Application>
  <PresentationFormat>On-screen Show (4:3)</PresentationFormat>
  <Paragraphs>151</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Office Theme</vt:lpstr>
      <vt:lpstr>Earth Science Notes</vt:lpstr>
      <vt:lpstr>Objectives</vt:lpstr>
      <vt:lpstr>Clarification</vt:lpstr>
      <vt:lpstr>The Geological Time Scale</vt:lpstr>
      <vt:lpstr>The Geological Time Scale</vt:lpstr>
      <vt:lpstr>The Geological Time Scale</vt:lpstr>
      <vt:lpstr>The Geological Time Scale</vt:lpstr>
      <vt:lpstr>The Geological Time Scale</vt:lpstr>
      <vt:lpstr>PowerPoint Presentation</vt:lpstr>
      <vt:lpstr>Geological Time</vt:lpstr>
      <vt:lpstr>PowerPoint Presentation</vt:lpstr>
      <vt:lpstr>GTS: Eons</vt:lpstr>
      <vt:lpstr>Eons: The Precambrian Events </vt:lpstr>
      <vt:lpstr>GTS: Eons</vt:lpstr>
      <vt:lpstr>GTS: Eons</vt:lpstr>
      <vt:lpstr>GTS: Eons  Eras</vt:lpstr>
      <vt:lpstr>GTS: Eons  Eras</vt:lpstr>
      <vt:lpstr>GTS: Eons  Eras</vt:lpstr>
      <vt:lpstr>Mesozoic Life </vt:lpstr>
      <vt:lpstr>GTS: Eons  Eras</vt:lpstr>
      <vt:lpstr>Cenozoic Life </vt:lpstr>
      <vt:lpstr>GTS: Eons  Eras  Periods</vt:lpstr>
      <vt:lpstr>GTS: Eons  Eras  Periods</vt:lpstr>
      <vt:lpstr>GTS: Eons  Eras  Periods</vt:lpstr>
      <vt:lpstr>GTS: Eons  Eras  Periods</vt:lpstr>
      <vt:lpstr>Periods</vt:lpstr>
      <vt:lpstr>GTS: Eons  Eras  Periods  Epochs</vt:lpstr>
      <vt:lpstr>GTS: Eons  Eras  Periods  Epochs</vt:lpstr>
      <vt:lpstr>The Geological Time Scale</vt:lpstr>
      <vt:lpstr>PowerPoint Presentation</vt:lpstr>
      <vt:lpstr>Things to Remember About Geological Time.</vt:lpstr>
      <vt:lpstr>Things to Remember About Geological Time.</vt:lpstr>
      <vt:lpstr>Assessment </vt:lpstr>
    </vt:vector>
  </TitlesOfParts>
  <Company>Bridgman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Notes</dc:title>
  <dc:creator>Bridgman</dc:creator>
  <cp:lastModifiedBy>Aaron Locke</cp:lastModifiedBy>
  <cp:revision>40</cp:revision>
  <dcterms:created xsi:type="dcterms:W3CDTF">2014-04-11T14:18:16Z</dcterms:created>
  <dcterms:modified xsi:type="dcterms:W3CDTF">2015-02-12T03:03:59Z</dcterms:modified>
</cp:coreProperties>
</file>