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82" r:id="rId8"/>
    <p:sldId id="263" r:id="rId9"/>
    <p:sldId id="264" r:id="rId10"/>
    <p:sldId id="261" r:id="rId11"/>
    <p:sldId id="267" r:id="rId12"/>
    <p:sldId id="266" r:id="rId13"/>
    <p:sldId id="268" r:id="rId14"/>
    <p:sldId id="279" r:id="rId15"/>
    <p:sldId id="265" r:id="rId16"/>
    <p:sldId id="269" r:id="rId17"/>
    <p:sldId id="271" r:id="rId18"/>
    <p:sldId id="270" r:id="rId19"/>
    <p:sldId id="273" r:id="rId20"/>
    <p:sldId id="272" r:id="rId21"/>
    <p:sldId id="281" r:id="rId22"/>
    <p:sldId id="280" r:id="rId23"/>
    <p:sldId id="274" r:id="rId24"/>
    <p:sldId id="275"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350"/>
    <a:srgbClr val="0A1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4660"/>
  </p:normalViewPr>
  <p:slideViewPr>
    <p:cSldViewPr snapToGrid="0">
      <p:cViewPr>
        <p:scale>
          <a:sx n="75" d="100"/>
          <a:sy n="75" d="100"/>
        </p:scale>
        <p:origin x="1098"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37EC33-763A-44FD-8AF8-6233E863604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411708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7EC33-763A-44FD-8AF8-6233E863604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17472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7EC33-763A-44FD-8AF8-6233E863604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352419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7EC33-763A-44FD-8AF8-6233E863604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184860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37EC33-763A-44FD-8AF8-6233E863604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42457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37EC33-763A-44FD-8AF8-6233E863604B}"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226973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7EC33-763A-44FD-8AF8-6233E863604B}" type="datetimeFigureOut">
              <a:rPr lang="en-US" smtClean="0"/>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119231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37EC33-763A-44FD-8AF8-6233E863604B}" type="datetimeFigureOut">
              <a:rPr lang="en-US" smtClean="0"/>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362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7EC33-763A-44FD-8AF8-6233E863604B}" type="datetimeFigureOut">
              <a:rPr lang="en-US" smtClean="0"/>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378894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7EC33-763A-44FD-8AF8-6233E863604B}"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164757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7EC33-763A-44FD-8AF8-6233E863604B}"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EA316-6332-41F7-9697-8B979DD0C1C5}" type="slidenum">
              <a:rPr lang="en-US" smtClean="0"/>
              <a:t>‹#›</a:t>
            </a:fld>
            <a:endParaRPr lang="en-US"/>
          </a:p>
        </p:txBody>
      </p:sp>
    </p:spTree>
    <p:extLst>
      <p:ext uri="{BB962C8B-B14F-4D97-AF65-F5344CB8AC3E}">
        <p14:creationId xmlns:p14="http://schemas.microsoft.com/office/powerpoint/2010/main" val="40181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81000">
              <a:srgbClr val="0A1A28"/>
            </a:gs>
            <a:gs pos="93000">
              <a:srgbClr val="14335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7EC33-763A-44FD-8AF8-6233E863604B}" type="datetimeFigureOut">
              <a:rPr lang="en-US" smtClean="0"/>
              <a:t>5/7/2015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EA316-6332-41F7-9697-8B979DD0C1C5}" type="slidenum">
              <a:rPr lang="en-US" smtClean="0"/>
              <a:t>‹#›</a:t>
            </a:fld>
            <a:endParaRPr lang="en-US"/>
          </a:p>
        </p:txBody>
      </p:sp>
    </p:spTree>
    <p:extLst>
      <p:ext uri="{BB962C8B-B14F-4D97-AF65-F5344CB8AC3E}">
        <p14:creationId xmlns:p14="http://schemas.microsoft.com/office/powerpoint/2010/main" val="25760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bg1"/>
                </a:solidFill>
              </a:rPr>
              <a:t>Earth Science Notes </a:t>
            </a:r>
            <a:endParaRPr lang="en-US" b="1"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Earth from the Perspective of Space </a:t>
            </a:r>
          </a:p>
          <a:p>
            <a:endParaRPr lang="en-US" dirty="0">
              <a:solidFill>
                <a:schemeClr val="bg1"/>
              </a:solidFill>
            </a:endParaRPr>
          </a:p>
        </p:txBody>
      </p:sp>
    </p:spTree>
    <p:extLst>
      <p:ext uri="{BB962C8B-B14F-4D97-AF65-F5344CB8AC3E}">
        <p14:creationId xmlns:p14="http://schemas.microsoft.com/office/powerpoint/2010/main" val="4119290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8189"/>
            <a:ext cx="2694709" cy="2513157"/>
          </a:xfrm>
        </p:spPr>
        <p:txBody>
          <a:bodyPr/>
          <a:lstStyle/>
          <a:p>
            <a:r>
              <a:rPr lang="en-US" dirty="0" smtClean="0">
                <a:solidFill>
                  <a:schemeClr val="bg1"/>
                </a:solidFill>
              </a:rPr>
              <a:t>Where Earth is in the Universe </a:t>
            </a:r>
            <a:endParaRPr lang="en-US" dirty="0">
              <a:solidFill>
                <a:schemeClr val="bg1"/>
              </a:solidFill>
            </a:endParaRPr>
          </a:p>
        </p:txBody>
      </p:sp>
      <p:pic>
        <p:nvPicPr>
          <p:cNvPr id="1026" name="Picture 2" descr="https://fishofgold.files.wordpress.com/2012/05/neighborh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263" y="270163"/>
            <a:ext cx="7488382" cy="627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448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biocab.org/Cosmic_Cloud-Solar_System-Milky_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6" y="862806"/>
            <a:ext cx="10645774" cy="57554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2300" y="200025"/>
            <a:ext cx="10706100" cy="1325563"/>
          </a:xfrm>
          <a:solidFill>
            <a:schemeClr val="tx1">
              <a:lumMod val="95000"/>
              <a:lumOff val="5000"/>
            </a:schemeClr>
          </a:solidFill>
        </p:spPr>
        <p:txBody>
          <a:bodyPr/>
          <a:lstStyle/>
          <a:p>
            <a:r>
              <a:rPr lang="en-US" dirty="0">
                <a:solidFill>
                  <a:schemeClr val="bg1"/>
                </a:solidFill>
              </a:rPr>
              <a:t>What Earth is doing as it moves through Space</a:t>
            </a:r>
            <a:endParaRPr lang="en-US" dirty="0">
              <a:solidFill>
                <a:schemeClr val="bg1"/>
              </a:solidFill>
            </a:endParaRPr>
          </a:p>
        </p:txBody>
      </p:sp>
      <p:sp>
        <p:nvSpPr>
          <p:cNvPr id="5" name="TextBox 4"/>
          <p:cNvSpPr txBox="1"/>
          <p:nvPr/>
        </p:nvSpPr>
        <p:spPr>
          <a:xfrm>
            <a:off x="520700" y="5417959"/>
            <a:ext cx="4368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Our Sun (and solar system) revolves around the black hole that is in the center of our galaxy </a:t>
            </a:r>
          </a:p>
        </p:txBody>
      </p:sp>
    </p:spTree>
    <p:extLst>
      <p:ext uri="{BB962C8B-B14F-4D97-AF65-F5344CB8AC3E}">
        <p14:creationId xmlns:p14="http://schemas.microsoft.com/office/powerpoint/2010/main" val="9671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668000" cy="1325563"/>
          </a:xfrm>
        </p:spPr>
        <p:txBody>
          <a:bodyPr/>
          <a:lstStyle/>
          <a:p>
            <a:r>
              <a:rPr lang="en-US" dirty="0">
                <a:solidFill>
                  <a:schemeClr val="bg1"/>
                </a:solidFill>
              </a:rPr>
              <a:t>What Earth is doing as it moves through Space</a:t>
            </a:r>
            <a:endParaRPr lang="en-US" dirty="0">
              <a:solidFill>
                <a:schemeClr val="bg1"/>
              </a:solidFill>
            </a:endParaRPr>
          </a:p>
        </p:txBody>
      </p:sp>
      <p:sp>
        <p:nvSpPr>
          <p:cNvPr id="3" name="Content Placeholder 2"/>
          <p:cNvSpPr>
            <a:spLocks noGrp="1"/>
          </p:cNvSpPr>
          <p:nvPr>
            <p:ph idx="1"/>
          </p:nvPr>
        </p:nvSpPr>
        <p:spPr>
          <a:xfrm>
            <a:off x="838200" y="1825625"/>
            <a:ext cx="1625600" cy="4351338"/>
          </a:xfrm>
        </p:spPr>
        <p:txBody>
          <a:bodyPr>
            <a:normAutofit lnSpcReduction="10000"/>
          </a:bodyPr>
          <a:lstStyle/>
          <a:p>
            <a:pPr marL="0" indent="0">
              <a:buNone/>
            </a:pPr>
            <a:r>
              <a:rPr lang="en-US" dirty="0" smtClean="0">
                <a:solidFill>
                  <a:schemeClr val="bg1"/>
                </a:solidFill>
              </a:rPr>
              <a:t>As our sun revolves around the center of our galaxy, the Earth revolves around our sun.</a:t>
            </a:r>
            <a:endParaRPr lang="en-US" dirty="0" smtClean="0">
              <a:solidFill>
                <a:schemeClr val="bg1"/>
              </a:solidFill>
            </a:endParaRPr>
          </a:p>
          <a:p>
            <a:endParaRPr lang="en-US" dirty="0">
              <a:solidFill>
                <a:schemeClr val="bg1"/>
              </a:solidFill>
            </a:endParaRPr>
          </a:p>
        </p:txBody>
      </p:sp>
      <p:pic>
        <p:nvPicPr>
          <p:cNvPr id="6148" name="Picture 4" descr="http://image.slidesharecdn.com/thesuntheearththemoon-13301964495993-phpapp01-120225131034-phpapp01/95/the-sun-the-earth-the-moon-20-728.jpg?cb=13301759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672" y="1273968"/>
            <a:ext cx="8462528"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2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744200" cy="1325563"/>
          </a:xfrm>
        </p:spPr>
        <p:txBody>
          <a:bodyPr/>
          <a:lstStyle/>
          <a:p>
            <a:r>
              <a:rPr lang="en-US" dirty="0">
                <a:solidFill>
                  <a:schemeClr val="bg1"/>
                </a:solidFill>
              </a:rPr>
              <a:t>What Earth is doing as it moves through Space</a:t>
            </a:r>
            <a:endParaRPr lang="en-US" b="1" dirty="0">
              <a:solidFill>
                <a:schemeClr val="bg1"/>
              </a:solidFill>
            </a:endParaRPr>
          </a:p>
        </p:txBody>
      </p:sp>
      <p:sp>
        <p:nvSpPr>
          <p:cNvPr id="3" name="Content Placeholder 2"/>
          <p:cNvSpPr>
            <a:spLocks noGrp="1"/>
          </p:cNvSpPr>
          <p:nvPr>
            <p:ph idx="1"/>
          </p:nvPr>
        </p:nvSpPr>
        <p:spPr>
          <a:xfrm>
            <a:off x="838200" y="1825625"/>
            <a:ext cx="5156200" cy="4351338"/>
          </a:xfrm>
        </p:spPr>
        <p:txBody>
          <a:bodyPr/>
          <a:lstStyle/>
          <a:p>
            <a:r>
              <a:rPr lang="en-US" dirty="0" smtClean="0">
                <a:solidFill>
                  <a:schemeClr val="bg1"/>
                </a:solidFill>
              </a:rPr>
              <a:t>The Earth travels around the sun on an oscillating ellipse. </a:t>
            </a:r>
            <a:endParaRPr lang="en-US" dirty="0">
              <a:solidFill>
                <a:schemeClr val="bg1"/>
              </a:solidFill>
            </a:endParaRPr>
          </a:p>
        </p:txBody>
      </p:sp>
      <p:pic>
        <p:nvPicPr>
          <p:cNvPr id="7170" name="Picture 2" descr="https://sureshemre.files.wordpress.com/2014/05/eccentri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275" y="1876425"/>
            <a:ext cx="5421022" cy="44983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ureshemre.files.wordpress.com/2014/05/ellipticity_exagerrat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73362"/>
            <a:ext cx="4610100" cy="360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55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65125"/>
            <a:ext cx="10655300" cy="1325563"/>
          </a:xfrm>
        </p:spPr>
        <p:txBody>
          <a:bodyPr/>
          <a:lstStyle/>
          <a:p>
            <a:r>
              <a:rPr lang="en-US" dirty="0">
                <a:solidFill>
                  <a:schemeClr val="bg1"/>
                </a:solidFill>
              </a:rPr>
              <a:t>What Earth is doing as it moves through Space</a:t>
            </a:r>
            <a:endParaRPr lang="en-US" dirty="0"/>
          </a:p>
        </p:txBody>
      </p:sp>
      <p:sp>
        <p:nvSpPr>
          <p:cNvPr id="3" name="Content Placeholder 2"/>
          <p:cNvSpPr>
            <a:spLocks noGrp="1"/>
          </p:cNvSpPr>
          <p:nvPr>
            <p:ph idx="1"/>
          </p:nvPr>
        </p:nvSpPr>
        <p:spPr>
          <a:xfrm>
            <a:off x="698500" y="1825625"/>
            <a:ext cx="10655300" cy="4351338"/>
          </a:xfrm>
        </p:spPr>
        <p:txBody>
          <a:bodyPr/>
          <a:lstStyle/>
          <a:p>
            <a:r>
              <a:rPr lang="en-US" dirty="0" smtClean="0">
                <a:solidFill>
                  <a:schemeClr val="bg1"/>
                </a:solidFill>
              </a:rPr>
              <a:t>Misconception: We experience winter when Earth gets farther from the sun and summer when Earth gets closer to the sun.  What does the model below say?</a:t>
            </a:r>
            <a:endParaRPr lang="en-US" dirty="0">
              <a:solidFill>
                <a:schemeClr val="bg1"/>
              </a:solidFill>
            </a:endParaRPr>
          </a:p>
        </p:txBody>
      </p:sp>
      <p:pic>
        <p:nvPicPr>
          <p:cNvPr id="12290" name="Picture 2" descr="http://c.tadst.com/gfx/750w/aphelion-and-perihelion.p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100" y="2857500"/>
            <a:ext cx="7188199" cy="380999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apod.nasa.gov/apod/image/0907/PerihelionAphelion_cervign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36" y="3206749"/>
            <a:ext cx="3619865" cy="346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26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301625"/>
            <a:ext cx="10688782" cy="1325563"/>
          </a:xfrm>
        </p:spPr>
        <p:txBody>
          <a:bodyPr/>
          <a:lstStyle/>
          <a:p>
            <a:r>
              <a:rPr lang="en-US" dirty="0" smtClean="0">
                <a:solidFill>
                  <a:schemeClr val="bg1"/>
                </a:solidFill>
              </a:rPr>
              <a:t>What Earth is doing as it moves through Space</a:t>
            </a:r>
            <a:endParaRPr lang="en-US" dirty="0">
              <a:solidFill>
                <a:schemeClr val="bg1"/>
              </a:solidFill>
            </a:endParaRPr>
          </a:p>
        </p:txBody>
      </p:sp>
      <p:sp>
        <p:nvSpPr>
          <p:cNvPr id="4" name="Content Placeholder 3"/>
          <p:cNvSpPr>
            <a:spLocks noGrp="1"/>
          </p:cNvSpPr>
          <p:nvPr>
            <p:ph idx="1"/>
          </p:nvPr>
        </p:nvSpPr>
        <p:spPr>
          <a:xfrm>
            <a:off x="7949044" y="1825625"/>
            <a:ext cx="3404755" cy="4351338"/>
          </a:xfrm>
        </p:spPr>
        <p:txBody>
          <a:bodyPr/>
          <a:lstStyle/>
          <a:p>
            <a:r>
              <a:rPr lang="en-US" dirty="0" smtClean="0">
                <a:solidFill>
                  <a:schemeClr val="bg1"/>
                </a:solidFill>
              </a:rPr>
              <a:t>As Earth revolves it is tilted on its axis by 23.5°.</a:t>
            </a:r>
          </a:p>
          <a:p>
            <a:r>
              <a:rPr lang="en-US" dirty="0" smtClean="0">
                <a:solidFill>
                  <a:schemeClr val="bg1"/>
                </a:solidFill>
              </a:rPr>
              <a:t>This tilt is what is responsible for the seasons. </a:t>
            </a:r>
          </a:p>
          <a:p>
            <a:r>
              <a:rPr lang="en-US" dirty="0" smtClean="0">
                <a:solidFill>
                  <a:schemeClr val="bg1"/>
                </a:solidFill>
              </a:rPr>
              <a:t>The axis of rotation points toward the north star Polaris. </a:t>
            </a:r>
            <a:endParaRPr lang="en-US" dirty="0">
              <a:solidFill>
                <a:schemeClr val="bg1"/>
              </a:solidFill>
            </a:endParaRPr>
          </a:p>
        </p:txBody>
      </p:sp>
      <p:pic>
        <p:nvPicPr>
          <p:cNvPr id="5124" name="Picture 4" descr="http://thumbs.dreamstime.com/thumblarge_4145/414592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4" y="1460499"/>
            <a:ext cx="6334126" cy="482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65125"/>
            <a:ext cx="10756900" cy="1325563"/>
          </a:xfrm>
        </p:spPr>
        <p:txBody>
          <a:bodyPr/>
          <a:lstStyle/>
          <a:p>
            <a:r>
              <a:rPr lang="en-US" dirty="0">
                <a:solidFill>
                  <a:schemeClr val="bg1"/>
                </a:solidFill>
              </a:rPr>
              <a:t>What Earth is doing as it moves through Space</a:t>
            </a:r>
            <a:endParaRPr lang="en-US" dirty="0">
              <a:solidFill>
                <a:schemeClr val="bg1"/>
              </a:solidFill>
            </a:endParaRPr>
          </a:p>
        </p:txBody>
      </p:sp>
      <p:sp>
        <p:nvSpPr>
          <p:cNvPr id="3" name="Content Placeholder 2"/>
          <p:cNvSpPr>
            <a:spLocks noGrp="1"/>
          </p:cNvSpPr>
          <p:nvPr>
            <p:ph idx="1"/>
          </p:nvPr>
        </p:nvSpPr>
        <p:spPr>
          <a:xfrm>
            <a:off x="838200" y="1825625"/>
            <a:ext cx="2247900" cy="4351338"/>
          </a:xfrm>
        </p:spPr>
        <p:txBody>
          <a:bodyPr/>
          <a:lstStyle/>
          <a:p>
            <a:pPr marL="0" indent="0">
              <a:buNone/>
            </a:pPr>
            <a:r>
              <a:rPr lang="en-US" dirty="0" smtClean="0">
                <a:solidFill>
                  <a:schemeClr val="bg1"/>
                </a:solidFill>
              </a:rPr>
              <a:t>We can see how Earth is spinning on its axis by examining how the stars in the sky revolve around the north star (Polaris). </a:t>
            </a:r>
            <a:endParaRPr lang="en-US" dirty="0" smtClean="0">
              <a:solidFill>
                <a:schemeClr val="bg1"/>
              </a:solidFill>
            </a:endParaRPr>
          </a:p>
          <a:p>
            <a:pPr marL="0" indent="0">
              <a:buNone/>
            </a:pPr>
            <a:endParaRPr lang="en-US" dirty="0">
              <a:solidFill>
                <a:schemeClr val="bg1"/>
              </a:solidFill>
            </a:endParaRPr>
          </a:p>
        </p:txBody>
      </p:sp>
      <p:pic>
        <p:nvPicPr>
          <p:cNvPr id="9218" name="Picture 2" descr="http://astroarte.astrosurf.com/VilaBoimLandScaPolartrails-Label-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1" y="1346200"/>
            <a:ext cx="8112124" cy="532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12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365125"/>
            <a:ext cx="10731500" cy="1325563"/>
          </a:xfrm>
        </p:spPr>
        <p:txBody>
          <a:bodyPr/>
          <a:lstStyle/>
          <a:p>
            <a:r>
              <a:rPr lang="en-US" dirty="0" smtClean="0">
                <a:solidFill>
                  <a:schemeClr val="bg1"/>
                </a:solidFill>
              </a:rPr>
              <a:t>What </a:t>
            </a:r>
            <a:r>
              <a:rPr lang="en-US" dirty="0">
                <a:solidFill>
                  <a:schemeClr val="bg1"/>
                </a:solidFill>
              </a:rPr>
              <a:t>Earth is doing as it moves through </a:t>
            </a:r>
            <a:r>
              <a:rPr lang="en-US" dirty="0" smtClean="0">
                <a:solidFill>
                  <a:schemeClr val="bg1"/>
                </a:solidFill>
              </a:rPr>
              <a:t>Space</a:t>
            </a:r>
            <a:endParaRPr lang="en-US" dirty="0">
              <a:solidFill>
                <a:schemeClr val="bg1"/>
              </a:solidFill>
            </a:endParaRPr>
          </a:p>
        </p:txBody>
      </p:sp>
      <p:sp>
        <p:nvSpPr>
          <p:cNvPr id="3" name="Content Placeholder 2"/>
          <p:cNvSpPr>
            <a:spLocks noGrp="1"/>
          </p:cNvSpPr>
          <p:nvPr>
            <p:ph idx="1"/>
          </p:nvPr>
        </p:nvSpPr>
        <p:spPr>
          <a:xfrm>
            <a:off x="622300" y="1825624"/>
            <a:ext cx="3060700" cy="4778375"/>
          </a:xfrm>
        </p:spPr>
        <p:txBody>
          <a:bodyPr/>
          <a:lstStyle/>
          <a:p>
            <a:pPr marL="0" indent="0">
              <a:buNone/>
            </a:pPr>
            <a:r>
              <a:rPr lang="en-US" dirty="0" smtClean="0">
                <a:solidFill>
                  <a:schemeClr val="bg1"/>
                </a:solidFill>
              </a:rPr>
              <a:t>At different points in its </a:t>
            </a:r>
            <a:r>
              <a:rPr lang="en-US" smtClean="0">
                <a:solidFill>
                  <a:schemeClr val="bg1"/>
                </a:solidFill>
              </a:rPr>
              <a:t>revolution, Earth’s </a:t>
            </a:r>
            <a:r>
              <a:rPr lang="en-US" dirty="0" smtClean="0">
                <a:solidFill>
                  <a:schemeClr val="bg1"/>
                </a:solidFill>
              </a:rPr>
              <a:t>hemispheres point toward or away from the sun.</a:t>
            </a:r>
          </a:p>
          <a:p>
            <a:pPr marL="0" indent="0">
              <a:buNone/>
            </a:pPr>
            <a:endParaRPr lang="en-US" dirty="0">
              <a:solidFill>
                <a:schemeClr val="bg1"/>
              </a:solidFill>
            </a:endParaRPr>
          </a:p>
          <a:p>
            <a:pPr marL="0" indent="0">
              <a:buNone/>
            </a:pPr>
            <a:r>
              <a:rPr lang="en-US" dirty="0" smtClean="0">
                <a:solidFill>
                  <a:schemeClr val="bg1"/>
                </a:solidFill>
              </a:rPr>
              <a:t>Toward = summer </a:t>
            </a:r>
          </a:p>
          <a:p>
            <a:pPr marL="0" indent="0">
              <a:buNone/>
            </a:pPr>
            <a:r>
              <a:rPr lang="en-US" dirty="0" smtClean="0">
                <a:solidFill>
                  <a:schemeClr val="bg1"/>
                </a:solidFill>
              </a:rPr>
              <a:t>Away = Winter</a:t>
            </a:r>
            <a:r>
              <a:rPr lang="en-US" dirty="0" smtClean="0">
                <a:solidFill>
                  <a:schemeClr val="bg1"/>
                </a:solidFill>
              </a:rPr>
              <a:t>  </a:t>
            </a:r>
            <a:endParaRPr lang="en-US" dirty="0">
              <a:solidFill>
                <a:schemeClr val="bg1"/>
              </a:solidFill>
            </a:endParaRPr>
          </a:p>
        </p:txBody>
      </p:sp>
      <p:pic>
        <p:nvPicPr>
          <p:cNvPr id="5" name="Picture 4" descr="sea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360" y="1690688"/>
            <a:ext cx="8134432"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17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65125"/>
            <a:ext cx="10680700" cy="1325563"/>
          </a:xfrm>
        </p:spPr>
        <p:txBody>
          <a:bodyPr/>
          <a:lstStyle/>
          <a:p>
            <a:r>
              <a:rPr lang="en-US" dirty="0">
                <a:solidFill>
                  <a:schemeClr val="bg1"/>
                </a:solidFill>
              </a:rPr>
              <a:t>What Earth is doing as it moves through Space</a:t>
            </a:r>
            <a:endParaRPr lang="en-US" dirty="0">
              <a:solidFill>
                <a:schemeClr val="bg1"/>
              </a:solidFill>
            </a:endParaRPr>
          </a:p>
        </p:txBody>
      </p:sp>
      <p:sp>
        <p:nvSpPr>
          <p:cNvPr id="3" name="Content Placeholder 2"/>
          <p:cNvSpPr>
            <a:spLocks noGrp="1"/>
          </p:cNvSpPr>
          <p:nvPr>
            <p:ph idx="1"/>
          </p:nvPr>
        </p:nvSpPr>
        <p:spPr>
          <a:xfrm>
            <a:off x="787400" y="1690688"/>
            <a:ext cx="10566400" cy="4486275"/>
          </a:xfrm>
        </p:spPr>
        <p:txBody>
          <a:bodyPr/>
          <a:lstStyle/>
          <a:p>
            <a:pPr marL="0" indent="0">
              <a:buNone/>
            </a:pPr>
            <a:r>
              <a:rPr lang="en-US" dirty="0" smtClean="0">
                <a:solidFill>
                  <a:schemeClr val="bg1"/>
                </a:solidFill>
              </a:rPr>
              <a:t>When the NH is tilted toward the sun it receives more direct sunlight, therefore, we experience summer. When the NH is tilted away the sunlight we receive is less intense because the same amount of light is spread over a larger area of the Earth.  This doesn’t heat as well. </a:t>
            </a:r>
            <a:r>
              <a:rPr lang="en-US" dirty="0" smtClean="0">
                <a:solidFill>
                  <a:schemeClr val="bg1"/>
                </a:solidFill>
              </a:rPr>
              <a:t> </a:t>
            </a:r>
            <a:endParaRPr lang="en-US" dirty="0" smtClean="0">
              <a:solidFill>
                <a:schemeClr val="bg1"/>
              </a:solidFill>
            </a:endParaRPr>
          </a:p>
          <a:p>
            <a:endParaRPr lang="en-US" dirty="0">
              <a:solidFill>
                <a:schemeClr val="bg1"/>
              </a:solidFill>
            </a:endParaRPr>
          </a:p>
        </p:txBody>
      </p:sp>
      <p:pic>
        <p:nvPicPr>
          <p:cNvPr id="10242" name="Picture 2" descr="http://physics.weber.edu/schroeder/ua/SunRayAng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400424"/>
            <a:ext cx="5969000" cy="311705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nsidc.org/sites/nsidc.org/files/images/latitude_and_sunlight_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762" y="3400424"/>
            <a:ext cx="5153238" cy="302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359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65125"/>
            <a:ext cx="10756900" cy="1325563"/>
          </a:xfrm>
        </p:spPr>
        <p:txBody>
          <a:bodyPr/>
          <a:lstStyle/>
          <a:p>
            <a:r>
              <a:rPr lang="en-US" dirty="0">
                <a:solidFill>
                  <a:schemeClr val="bg1"/>
                </a:solidFill>
              </a:rPr>
              <a:t>What Earth is doing as it moves through Space</a:t>
            </a:r>
            <a:endParaRPr lang="en-US" dirty="0">
              <a:solidFill>
                <a:schemeClr val="bg1"/>
              </a:solidFill>
            </a:endParaRPr>
          </a:p>
        </p:txBody>
      </p:sp>
      <p:sp>
        <p:nvSpPr>
          <p:cNvPr id="3" name="Content Placeholder 2"/>
          <p:cNvSpPr>
            <a:spLocks noGrp="1"/>
          </p:cNvSpPr>
          <p:nvPr>
            <p:ph idx="1"/>
          </p:nvPr>
        </p:nvSpPr>
        <p:spPr>
          <a:xfrm>
            <a:off x="838200" y="1825625"/>
            <a:ext cx="3860800" cy="4351338"/>
          </a:xfrm>
        </p:spPr>
        <p:txBody>
          <a:bodyPr/>
          <a:lstStyle/>
          <a:p>
            <a:pPr marL="0" indent="0">
              <a:buNone/>
            </a:pPr>
            <a:r>
              <a:rPr lang="en-US" dirty="0" smtClean="0">
                <a:solidFill>
                  <a:schemeClr val="bg1"/>
                </a:solidFill>
              </a:rPr>
              <a:t>Notice:</a:t>
            </a:r>
          </a:p>
          <a:p>
            <a:r>
              <a:rPr lang="en-US" dirty="0" smtClean="0">
                <a:solidFill>
                  <a:schemeClr val="bg1"/>
                </a:solidFill>
              </a:rPr>
              <a:t>The middle latitudes only get intense sunlight for their summer months.</a:t>
            </a:r>
          </a:p>
          <a:p>
            <a:r>
              <a:rPr lang="en-US" dirty="0" smtClean="0">
                <a:solidFill>
                  <a:schemeClr val="bg1"/>
                </a:solidFill>
              </a:rPr>
              <a:t>The latitudes near the equator always have some intense sunlight.</a:t>
            </a:r>
          </a:p>
          <a:p>
            <a:r>
              <a:rPr lang="en-US" dirty="0" smtClean="0">
                <a:solidFill>
                  <a:schemeClr val="bg1"/>
                </a:solidFill>
              </a:rPr>
              <a:t>What about the Artic and Antarctic? </a:t>
            </a:r>
            <a:endParaRPr lang="en-US" dirty="0">
              <a:solidFill>
                <a:schemeClr val="bg1"/>
              </a:solidFill>
            </a:endParaRPr>
          </a:p>
        </p:txBody>
      </p:sp>
      <p:pic>
        <p:nvPicPr>
          <p:cNvPr id="13314" name="Picture 2" descr="http://physics.weber.edu/schroeder/ua/EarthCirclesAndSunRay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584324"/>
            <a:ext cx="7206500" cy="507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21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Objectives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I can</a:t>
            </a:r>
            <a:r>
              <a:rPr lang="en-US" dirty="0" smtClean="0">
                <a:solidFill>
                  <a:schemeClr val="bg1"/>
                </a:solidFill>
              </a:rPr>
              <a:t>…</a:t>
            </a:r>
          </a:p>
          <a:p>
            <a:r>
              <a:rPr lang="en-US" dirty="0" smtClean="0">
                <a:solidFill>
                  <a:schemeClr val="bg1"/>
                </a:solidFill>
              </a:rPr>
              <a:t>Describe Earth’s place in the solar system, galaxy, and universe.</a:t>
            </a:r>
          </a:p>
          <a:p>
            <a:r>
              <a:rPr lang="en-US" dirty="0" smtClean="0">
                <a:solidFill>
                  <a:schemeClr val="bg1"/>
                </a:solidFill>
              </a:rPr>
              <a:t>Explain the effect that Earth’s tilt and orbital position have.</a:t>
            </a:r>
          </a:p>
          <a:p>
            <a:r>
              <a:rPr lang="en-US" dirty="0" smtClean="0">
                <a:solidFill>
                  <a:schemeClr val="bg1"/>
                </a:solidFill>
              </a:rPr>
              <a:t>Describes Earth’s orbital variations.</a:t>
            </a:r>
          </a:p>
          <a:p>
            <a:r>
              <a:rPr lang="en-US" dirty="0" smtClean="0">
                <a:solidFill>
                  <a:schemeClr val="bg1"/>
                </a:solidFill>
              </a:rPr>
              <a:t>Differentiate between solstices and equinoxes and explain what causes them.</a:t>
            </a:r>
          </a:p>
          <a:p>
            <a:pPr marL="0" indent="0">
              <a:buNone/>
            </a:pP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83221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65125"/>
            <a:ext cx="10706100" cy="1325563"/>
          </a:xfrm>
        </p:spPr>
        <p:txBody>
          <a:bodyPr/>
          <a:lstStyle/>
          <a:p>
            <a:r>
              <a:rPr lang="en-US" dirty="0" smtClean="0">
                <a:solidFill>
                  <a:schemeClr val="bg1"/>
                </a:solidFill>
              </a:rPr>
              <a:t>What Earth is doing as it moves through Space</a:t>
            </a:r>
            <a:endParaRPr lang="en-US" dirty="0">
              <a:solidFill>
                <a:schemeClr val="bg1"/>
              </a:solidFill>
            </a:endParaRPr>
          </a:p>
        </p:txBody>
      </p:sp>
      <p:sp>
        <p:nvSpPr>
          <p:cNvPr id="4" name="Content Placeholder 3"/>
          <p:cNvSpPr>
            <a:spLocks noGrp="1"/>
          </p:cNvSpPr>
          <p:nvPr>
            <p:ph idx="1"/>
          </p:nvPr>
        </p:nvSpPr>
        <p:spPr>
          <a:xfrm>
            <a:off x="742950" y="1597025"/>
            <a:ext cx="10515600" cy="4351338"/>
          </a:xfrm>
        </p:spPr>
        <p:txBody>
          <a:bodyPr/>
          <a:lstStyle/>
          <a:p>
            <a:r>
              <a:rPr lang="en-US" dirty="0" smtClean="0">
                <a:solidFill>
                  <a:schemeClr val="bg1"/>
                </a:solidFill>
              </a:rPr>
              <a:t>Due to the </a:t>
            </a:r>
            <a:r>
              <a:rPr lang="en-US" b="1" i="1" dirty="0" smtClean="0">
                <a:solidFill>
                  <a:schemeClr val="bg1"/>
                </a:solidFill>
              </a:rPr>
              <a:t>Earth’s tilt </a:t>
            </a:r>
            <a:r>
              <a:rPr lang="en-US" dirty="0" smtClean="0">
                <a:solidFill>
                  <a:schemeClr val="bg1"/>
                </a:solidFill>
              </a:rPr>
              <a:t>and </a:t>
            </a:r>
            <a:r>
              <a:rPr lang="en-US" b="1" i="1" dirty="0" smtClean="0">
                <a:solidFill>
                  <a:schemeClr val="bg1"/>
                </a:solidFill>
              </a:rPr>
              <a:t>the position of Earth in its orbit</a:t>
            </a:r>
            <a:r>
              <a:rPr lang="en-US" dirty="0" smtClean="0">
                <a:solidFill>
                  <a:schemeClr val="bg1"/>
                </a:solidFill>
              </a:rPr>
              <a:t>, the sun appears to take different tracks across the sky during the course of a Year.  </a:t>
            </a:r>
            <a:endParaRPr lang="en-US" dirty="0">
              <a:solidFill>
                <a:schemeClr val="bg1"/>
              </a:solidFill>
            </a:endParaRPr>
          </a:p>
        </p:txBody>
      </p:sp>
      <p:pic>
        <p:nvPicPr>
          <p:cNvPr id="14338" name="Picture 2" descr="http://physics.weber.edu/schroeder/ua/SunOnCelestialSphe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51099"/>
            <a:ext cx="5029200" cy="420766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ozarker.org/wp-content/uploads/2014/06/sun-pa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4" y="2795588"/>
            <a:ext cx="4924426" cy="365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8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65125"/>
            <a:ext cx="10706100" cy="1325563"/>
          </a:xfrm>
        </p:spPr>
        <p:txBody>
          <a:bodyPr/>
          <a:lstStyle/>
          <a:p>
            <a:r>
              <a:rPr lang="en-US" dirty="0" smtClean="0">
                <a:solidFill>
                  <a:schemeClr val="bg1"/>
                </a:solidFill>
              </a:rPr>
              <a:t>What Earth is doing as it moves through Space</a:t>
            </a:r>
            <a:endParaRPr lang="en-US" dirty="0">
              <a:solidFill>
                <a:schemeClr val="bg1"/>
              </a:solidFill>
            </a:endParaRPr>
          </a:p>
        </p:txBody>
      </p:sp>
      <p:sp>
        <p:nvSpPr>
          <p:cNvPr id="4" name="Content Placeholder 3"/>
          <p:cNvSpPr>
            <a:spLocks noGrp="1"/>
          </p:cNvSpPr>
          <p:nvPr>
            <p:ph idx="1"/>
          </p:nvPr>
        </p:nvSpPr>
        <p:spPr>
          <a:xfrm>
            <a:off x="5676900" y="1597025"/>
            <a:ext cx="5581650" cy="4351338"/>
          </a:xfrm>
        </p:spPr>
        <p:txBody>
          <a:bodyPr/>
          <a:lstStyle/>
          <a:p>
            <a:r>
              <a:rPr lang="en-US" dirty="0" smtClean="0">
                <a:solidFill>
                  <a:schemeClr val="bg1"/>
                </a:solidFill>
              </a:rPr>
              <a:t>During </a:t>
            </a:r>
            <a:r>
              <a:rPr lang="en-US" b="1" i="1" u="sng" dirty="0" smtClean="0">
                <a:solidFill>
                  <a:schemeClr val="bg1"/>
                </a:solidFill>
              </a:rPr>
              <a:t>the </a:t>
            </a:r>
            <a:r>
              <a:rPr lang="en-US" b="1" i="1" u="sng" dirty="0" smtClean="0">
                <a:solidFill>
                  <a:srgbClr val="FFC000"/>
                </a:solidFill>
              </a:rPr>
              <a:t>Summer Solstice </a:t>
            </a:r>
            <a:r>
              <a:rPr lang="en-US" dirty="0" smtClean="0">
                <a:solidFill>
                  <a:schemeClr val="bg1"/>
                </a:solidFill>
              </a:rPr>
              <a:t>(June 21</a:t>
            </a:r>
            <a:r>
              <a:rPr lang="en-US" baseline="30000" dirty="0" smtClean="0">
                <a:solidFill>
                  <a:schemeClr val="bg1"/>
                </a:solidFill>
              </a:rPr>
              <a:t>st</a:t>
            </a:r>
            <a:r>
              <a:rPr lang="en-US" dirty="0" smtClean="0">
                <a:solidFill>
                  <a:schemeClr val="bg1"/>
                </a:solidFill>
              </a:rPr>
              <a:t>) – the day in Earth’s revolution where its axial tilt is most inclined to the sun.  </a:t>
            </a:r>
          </a:p>
          <a:p>
            <a:r>
              <a:rPr lang="en-US" dirty="0" smtClean="0">
                <a:solidFill>
                  <a:schemeClr val="bg1"/>
                </a:solidFill>
              </a:rPr>
              <a:t>The sun is the furthest </a:t>
            </a:r>
            <a:r>
              <a:rPr lang="en-US" dirty="0" smtClean="0">
                <a:solidFill>
                  <a:srgbClr val="FFC000"/>
                </a:solidFill>
              </a:rPr>
              <a:t>north</a:t>
            </a:r>
            <a:r>
              <a:rPr lang="en-US" dirty="0" smtClean="0">
                <a:solidFill>
                  <a:schemeClr val="bg1"/>
                </a:solidFill>
              </a:rPr>
              <a:t> of the equator – directly over the </a:t>
            </a:r>
            <a:r>
              <a:rPr lang="en-US" b="1" i="1" dirty="0" smtClean="0">
                <a:solidFill>
                  <a:srgbClr val="FFC000"/>
                </a:solidFill>
              </a:rPr>
              <a:t>tropic of Cancer</a:t>
            </a:r>
            <a:r>
              <a:rPr lang="en-US" dirty="0" smtClean="0">
                <a:solidFill>
                  <a:schemeClr val="bg1"/>
                </a:solidFill>
              </a:rPr>
              <a:t>. </a:t>
            </a:r>
          </a:p>
          <a:p>
            <a:pPr lvl="1"/>
            <a:r>
              <a:rPr lang="en-US" dirty="0" smtClean="0">
                <a:solidFill>
                  <a:schemeClr val="bg1"/>
                </a:solidFill>
              </a:rPr>
              <a:t>On this day the sun appears the farthest </a:t>
            </a:r>
            <a:r>
              <a:rPr lang="en-US" dirty="0" smtClean="0">
                <a:solidFill>
                  <a:srgbClr val="FFC000"/>
                </a:solidFill>
              </a:rPr>
              <a:t>north</a:t>
            </a:r>
            <a:r>
              <a:rPr lang="en-US" dirty="0" smtClean="0">
                <a:solidFill>
                  <a:schemeClr val="bg1"/>
                </a:solidFill>
              </a:rPr>
              <a:t> in the sky and also appears </a:t>
            </a:r>
            <a:r>
              <a:rPr lang="en-US" dirty="0" smtClean="0">
                <a:solidFill>
                  <a:srgbClr val="FFC000"/>
                </a:solidFill>
              </a:rPr>
              <a:t>higher</a:t>
            </a:r>
            <a:r>
              <a:rPr lang="en-US" dirty="0" smtClean="0">
                <a:solidFill>
                  <a:schemeClr val="bg1"/>
                </a:solidFill>
              </a:rPr>
              <a:t> in the sky than at any other day of the year. </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647700" y="1643856"/>
            <a:ext cx="4760220" cy="4257675"/>
          </a:xfrm>
          <a:prstGeom prst="rect">
            <a:avLst/>
          </a:prstGeom>
        </p:spPr>
      </p:pic>
    </p:spTree>
    <p:extLst>
      <p:ext uri="{BB962C8B-B14F-4D97-AF65-F5344CB8AC3E}">
        <p14:creationId xmlns:p14="http://schemas.microsoft.com/office/powerpoint/2010/main" val="2442262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65125"/>
            <a:ext cx="10706100" cy="1325563"/>
          </a:xfrm>
        </p:spPr>
        <p:txBody>
          <a:bodyPr/>
          <a:lstStyle/>
          <a:p>
            <a:r>
              <a:rPr lang="en-US" dirty="0" smtClean="0">
                <a:solidFill>
                  <a:schemeClr val="bg1"/>
                </a:solidFill>
              </a:rPr>
              <a:t>What Earth is doing as it moves through Space</a:t>
            </a:r>
            <a:endParaRPr lang="en-US" dirty="0">
              <a:solidFill>
                <a:schemeClr val="bg1"/>
              </a:solidFill>
            </a:endParaRPr>
          </a:p>
        </p:txBody>
      </p:sp>
      <p:sp>
        <p:nvSpPr>
          <p:cNvPr id="4" name="Content Placeholder 3"/>
          <p:cNvSpPr>
            <a:spLocks noGrp="1"/>
          </p:cNvSpPr>
          <p:nvPr>
            <p:ph idx="1"/>
          </p:nvPr>
        </p:nvSpPr>
        <p:spPr>
          <a:xfrm>
            <a:off x="5676900" y="1597025"/>
            <a:ext cx="5581650" cy="4351338"/>
          </a:xfrm>
        </p:spPr>
        <p:txBody>
          <a:bodyPr/>
          <a:lstStyle/>
          <a:p>
            <a:r>
              <a:rPr lang="en-US" dirty="0" smtClean="0">
                <a:solidFill>
                  <a:schemeClr val="bg1"/>
                </a:solidFill>
              </a:rPr>
              <a:t>During </a:t>
            </a:r>
            <a:r>
              <a:rPr lang="en-US" b="1" i="1" u="sng" dirty="0" smtClean="0">
                <a:solidFill>
                  <a:schemeClr val="bg1"/>
                </a:solidFill>
              </a:rPr>
              <a:t>the </a:t>
            </a:r>
            <a:r>
              <a:rPr lang="en-US" b="1" i="1" u="sng" dirty="0" smtClean="0">
                <a:solidFill>
                  <a:schemeClr val="accent1">
                    <a:lumMod val="75000"/>
                  </a:schemeClr>
                </a:solidFill>
              </a:rPr>
              <a:t>Winter</a:t>
            </a:r>
            <a:r>
              <a:rPr lang="en-US" b="1" i="1" u="sng" dirty="0" smtClean="0">
                <a:solidFill>
                  <a:schemeClr val="bg1"/>
                </a:solidFill>
              </a:rPr>
              <a:t> </a:t>
            </a:r>
            <a:r>
              <a:rPr lang="en-US" b="1" i="1" u="sng" dirty="0" smtClean="0">
                <a:solidFill>
                  <a:schemeClr val="accent1">
                    <a:lumMod val="75000"/>
                  </a:schemeClr>
                </a:solidFill>
              </a:rPr>
              <a:t>Solstice</a:t>
            </a:r>
            <a:r>
              <a:rPr lang="en-US" b="1" i="1" u="sng" dirty="0" smtClean="0">
                <a:solidFill>
                  <a:schemeClr val="bg1"/>
                </a:solidFill>
              </a:rPr>
              <a:t> </a:t>
            </a:r>
            <a:r>
              <a:rPr lang="en-US" dirty="0" smtClean="0">
                <a:solidFill>
                  <a:schemeClr val="bg1"/>
                </a:solidFill>
              </a:rPr>
              <a:t>(December 21</a:t>
            </a:r>
            <a:r>
              <a:rPr lang="en-US" baseline="30000" dirty="0" smtClean="0">
                <a:solidFill>
                  <a:schemeClr val="bg1"/>
                </a:solidFill>
              </a:rPr>
              <a:t>st</a:t>
            </a:r>
            <a:r>
              <a:rPr lang="en-US" dirty="0" smtClean="0">
                <a:solidFill>
                  <a:schemeClr val="bg1"/>
                </a:solidFill>
              </a:rPr>
              <a:t>) – the day in Earth’s revolution where its axial tilt is pointed away from the sun (in NH). </a:t>
            </a:r>
          </a:p>
          <a:p>
            <a:r>
              <a:rPr lang="en-US" dirty="0" smtClean="0">
                <a:solidFill>
                  <a:schemeClr val="bg1"/>
                </a:solidFill>
              </a:rPr>
              <a:t>The sun is the furthest </a:t>
            </a:r>
            <a:r>
              <a:rPr lang="en-US" dirty="0" smtClean="0">
                <a:solidFill>
                  <a:schemeClr val="accent1">
                    <a:lumMod val="75000"/>
                  </a:schemeClr>
                </a:solidFill>
              </a:rPr>
              <a:t>South</a:t>
            </a:r>
            <a:r>
              <a:rPr lang="en-US" dirty="0" smtClean="0">
                <a:solidFill>
                  <a:schemeClr val="bg1"/>
                </a:solidFill>
              </a:rPr>
              <a:t> of the equator – directly over the </a:t>
            </a:r>
            <a:r>
              <a:rPr lang="en-US" b="1" i="1" dirty="0" smtClean="0">
                <a:solidFill>
                  <a:schemeClr val="accent1">
                    <a:lumMod val="75000"/>
                  </a:schemeClr>
                </a:solidFill>
              </a:rPr>
              <a:t>tropic of Capricorn</a:t>
            </a:r>
            <a:r>
              <a:rPr lang="en-US" dirty="0" smtClean="0">
                <a:solidFill>
                  <a:schemeClr val="accent1">
                    <a:lumMod val="75000"/>
                  </a:schemeClr>
                </a:solidFill>
              </a:rPr>
              <a:t>. </a:t>
            </a:r>
          </a:p>
          <a:p>
            <a:pPr lvl="1"/>
            <a:r>
              <a:rPr lang="en-US" dirty="0" smtClean="0">
                <a:solidFill>
                  <a:schemeClr val="bg1"/>
                </a:solidFill>
              </a:rPr>
              <a:t>On this day the sun appears the farthest </a:t>
            </a:r>
            <a:r>
              <a:rPr lang="en-US" dirty="0" smtClean="0">
                <a:solidFill>
                  <a:schemeClr val="accent1">
                    <a:lumMod val="75000"/>
                  </a:schemeClr>
                </a:solidFill>
              </a:rPr>
              <a:t>SOUTH</a:t>
            </a:r>
            <a:r>
              <a:rPr lang="en-US" dirty="0" smtClean="0">
                <a:solidFill>
                  <a:schemeClr val="bg1"/>
                </a:solidFill>
              </a:rPr>
              <a:t> in the sky and also appears </a:t>
            </a:r>
            <a:r>
              <a:rPr lang="en-US" dirty="0" smtClean="0">
                <a:solidFill>
                  <a:schemeClr val="accent1">
                    <a:lumMod val="75000"/>
                  </a:schemeClr>
                </a:solidFill>
              </a:rPr>
              <a:t>LOWER</a:t>
            </a:r>
            <a:r>
              <a:rPr lang="en-US" dirty="0" smtClean="0">
                <a:solidFill>
                  <a:schemeClr val="bg1"/>
                </a:solidFill>
              </a:rPr>
              <a:t> in the sky than at any other day of the year. </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474662" y="1470025"/>
            <a:ext cx="5202238" cy="4955352"/>
          </a:xfrm>
          <a:prstGeom prst="rect">
            <a:avLst/>
          </a:prstGeom>
        </p:spPr>
      </p:pic>
    </p:spTree>
    <p:extLst>
      <p:ext uri="{BB962C8B-B14F-4D97-AF65-F5344CB8AC3E}">
        <p14:creationId xmlns:p14="http://schemas.microsoft.com/office/powerpoint/2010/main" val="28498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65125"/>
            <a:ext cx="10680700" cy="1325563"/>
          </a:xfrm>
        </p:spPr>
        <p:txBody>
          <a:bodyPr/>
          <a:lstStyle/>
          <a:p>
            <a:r>
              <a:rPr lang="en-US" dirty="0">
                <a:solidFill>
                  <a:schemeClr val="bg1"/>
                </a:solidFill>
              </a:rPr>
              <a:t>What Earth is doing as it moves through Space</a:t>
            </a:r>
            <a:endParaRPr lang="en-US" dirty="0">
              <a:solidFill>
                <a:schemeClr val="bg1"/>
              </a:solidFill>
            </a:endParaRPr>
          </a:p>
        </p:txBody>
      </p:sp>
      <p:sp>
        <p:nvSpPr>
          <p:cNvPr id="3" name="Content Placeholder 2"/>
          <p:cNvSpPr>
            <a:spLocks noGrp="1"/>
          </p:cNvSpPr>
          <p:nvPr>
            <p:ph idx="1"/>
          </p:nvPr>
        </p:nvSpPr>
        <p:spPr>
          <a:xfrm>
            <a:off x="6235700" y="1825625"/>
            <a:ext cx="5295900" cy="4351338"/>
          </a:xfrm>
        </p:spPr>
        <p:txBody>
          <a:bodyPr>
            <a:normAutofit/>
          </a:bodyPr>
          <a:lstStyle/>
          <a:p>
            <a:pPr marL="0" indent="0">
              <a:buNone/>
            </a:pPr>
            <a:r>
              <a:rPr lang="en-US" sz="3600" dirty="0" smtClean="0">
                <a:solidFill>
                  <a:schemeClr val="bg1"/>
                </a:solidFill>
              </a:rPr>
              <a:t>During the Equinoxes the Sun is directly over the equator.  </a:t>
            </a:r>
          </a:p>
          <a:p>
            <a:pPr marL="0" indent="0">
              <a:buNone/>
            </a:pPr>
            <a:r>
              <a:rPr lang="en-US" sz="3600" dirty="0" smtClean="0">
                <a:solidFill>
                  <a:schemeClr val="bg1"/>
                </a:solidFill>
              </a:rPr>
              <a:t>This means equal amounts of sunlight/daylight for the North and South Hemispheres.  </a:t>
            </a:r>
            <a:endParaRPr lang="en-US" sz="3600" dirty="0" smtClean="0">
              <a:solidFill>
                <a:schemeClr val="bg1"/>
              </a:solidFill>
            </a:endParaRPr>
          </a:p>
          <a:p>
            <a:endParaRPr lang="en-US" sz="3600" dirty="0">
              <a:solidFill>
                <a:schemeClr val="bg1"/>
              </a:solidFill>
            </a:endParaRPr>
          </a:p>
        </p:txBody>
      </p:sp>
      <p:pic>
        <p:nvPicPr>
          <p:cNvPr id="15364" name="Picture 4" descr="http://web.gccaz.edu/~lnewman/gph111/topic_units/Earth_Sun/01_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00" y="1558926"/>
            <a:ext cx="5384800" cy="448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252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65125"/>
            <a:ext cx="10655300" cy="1325563"/>
          </a:xfrm>
        </p:spPr>
        <p:txBody>
          <a:bodyPr/>
          <a:lstStyle/>
          <a:p>
            <a:r>
              <a:rPr lang="en-US" dirty="0">
                <a:solidFill>
                  <a:schemeClr val="bg1"/>
                </a:solidFill>
              </a:rPr>
              <a:t>What Earth is doing as it moves through Space</a:t>
            </a:r>
            <a:endParaRPr lang="en-US" dirty="0">
              <a:solidFill>
                <a:schemeClr val="bg1"/>
              </a:solidFill>
            </a:endParaRP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smtClean="0">
                <a:solidFill>
                  <a:schemeClr val="bg1"/>
                </a:solidFill>
              </a:rPr>
              <a:t>Comparison of the Sun’s path in the sky during solstice and equinoxes. </a:t>
            </a:r>
            <a:endParaRPr lang="en-US" dirty="0" smtClean="0">
              <a:solidFill>
                <a:schemeClr val="bg1"/>
              </a:solidFill>
            </a:endParaRPr>
          </a:p>
          <a:p>
            <a:endParaRPr lang="en-US" dirty="0">
              <a:solidFill>
                <a:schemeClr val="bg1"/>
              </a:solidFill>
            </a:endParaRPr>
          </a:p>
        </p:txBody>
      </p:sp>
      <p:pic>
        <p:nvPicPr>
          <p:cNvPr id="4" name="Picture 2" descr="https://pantherfile.uwm.edu/kahl/www/CoVis/Seasons/sun_elev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42" y="2286000"/>
            <a:ext cx="11983915"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114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8800"/>
            <a:ext cx="10515600" cy="5618163"/>
          </a:xfrm>
        </p:spPr>
        <p:txBody>
          <a:bodyPr/>
          <a:lstStyle/>
          <a:p>
            <a:pPr marL="0" indent="0">
              <a:buNone/>
            </a:pPr>
            <a:r>
              <a:rPr lang="en-US" dirty="0" smtClean="0">
                <a:solidFill>
                  <a:schemeClr val="bg1"/>
                </a:solidFill>
              </a:rPr>
              <a:t>Historically, solstices and equinoxes have meant a lot to mankind.  </a:t>
            </a:r>
            <a:endParaRPr lang="en-US" dirty="0">
              <a:solidFill>
                <a:schemeClr val="bg1"/>
              </a:solidFill>
            </a:endParaRPr>
          </a:p>
          <a:p>
            <a:r>
              <a:rPr lang="en-US" dirty="0" smtClean="0">
                <a:solidFill>
                  <a:schemeClr val="bg1"/>
                </a:solidFill>
              </a:rPr>
              <a:t>Vikings visited wells and made monetary sacrifices (money) during the summer solstice. </a:t>
            </a:r>
          </a:p>
          <a:p>
            <a:r>
              <a:rPr lang="en-US" dirty="0">
                <a:solidFill>
                  <a:schemeClr val="bg1">
                    <a:lumMod val="95000"/>
                  </a:schemeClr>
                </a:solidFill>
              </a:rPr>
              <a:t>Wyoming’s Bighorn medicine wheel, an arrangement of stones built several hundred years ago by the Plains Indians, aligns with the solstice sunrise and sunset, and was </a:t>
            </a:r>
            <a:r>
              <a:rPr lang="en-US" dirty="0" smtClean="0">
                <a:solidFill>
                  <a:schemeClr val="bg1">
                    <a:lumMod val="95000"/>
                  </a:schemeClr>
                </a:solidFill>
              </a:rPr>
              <a:t>the </a:t>
            </a:r>
            <a:r>
              <a:rPr lang="en-US" dirty="0">
                <a:solidFill>
                  <a:schemeClr val="bg1">
                    <a:lumMod val="95000"/>
                  </a:schemeClr>
                </a:solidFill>
              </a:rPr>
              <a:t>site of that culture’s annual sun dance</a:t>
            </a:r>
            <a:r>
              <a:rPr lang="en-US" dirty="0" smtClean="0">
                <a:solidFill>
                  <a:schemeClr val="bg1">
                    <a:lumMod val="95000"/>
                  </a:schemeClr>
                </a:solidFill>
              </a:rPr>
              <a:t>.</a:t>
            </a:r>
          </a:p>
          <a:p>
            <a:r>
              <a:rPr lang="en-US" dirty="0" smtClean="0">
                <a:solidFill>
                  <a:schemeClr val="bg1">
                    <a:lumMod val="95000"/>
                  </a:schemeClr>
                </a:solidFill>
              </a:rPr>
              <a:t>Druids gathered at Stonehenge for </a:t>
            </a:r>
            <a:r>
              <a:rPr lang="en-US" dirty="0">
                <a:solidFill>
                  <a:schemeClr val="bg1">
                    <a:lumMod val="95000"/>
                  </a:schemeClr>
                </a:solidFill>
              </a:rPr>
              <a:t>the summer solstice, winter solstice, spring equinox and autumn equinox.</a:t>
            </a:r>
            <a:endParaRPr lang="en-US" dirty="0" smtClean="0">
              <a:solidFill>
                <a:schemeClr val="bg1">
                  <a:lumMod val="95000"/>
                </a:schemeClr>
              </a:solidFill>
            </a:endParaRPr>
          </a:p>
          <a:p>
            <a:endParaRPr lang="en-US" dirty="0">
              <a:solidFill>
                <a:schemeClr val="bg1"/>
              </a:solidFill>
            </a:endParaRPr>
          </a:p>
        </p:txBody>
      </p:sp>
      <p:pic>
        <p:nvPicPr>
          <p:cNvPr id="19458" name="Picture 2" descr="http://www.math.nus.edu.sg/aslaksen/gem-projects/hm/0102-1-stonehenge/sun.h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4" y="4113212"/>
            <a:ext cx="4182835" cy="24399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03225" y="4495800"/>
            <a:ext cx="7242175" cy="2057400"/>
          </a:xfrm>
          <a:prstGeom prst="rect">
            <a:avLst/>
          </a:prstGeom>
        </p:spPr>
      </p:pic>
    </p:spTree>
    <p:extLst>
      <p:ext uri="{BB962C8B-B14F-4D97-AF65-F5344CB8AC3E}">
        <p14:creationId xmlns:p14="http://schemas.microsoft.com/office/powerpoint/2010/main" val="1685816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20482" name="Picture 2" descr="https://lh5.googleusercontent.com/-r8gx271ZymU/U2KwCDlWJcI/AAAAAAAADGw/BNEf_h90Xz0/s0/pantheon%252028%2520map%2520r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27001"/>
            <a:ext cx="114300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01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Summary</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Can I…</a:t>
            </a:r>
          </a:p>
          <a:p>
            <a:r>
              <a:rPr lang="en-US" dirty="0">
                <a:solidFill>
                  <a:schemeClr val="bg1"/>
                </a:solidFill>
              </a:rPr>
              <a:t>Describe Earth’s place in the solar system, galaxy, and universe.</a:t>
            </a:r>
          </a:p>
          <a:p>
            <a:r>
              <a:rPr lang="en-US" dirty="0">
                <a:solidFill>
                  <a:schemeClr val="bg1"/>
                </a:solidFill>
              </a:rPr>
              <a:t>Explain the effect that Earth’s tilt and orbital position have.</a:t>
            </a:r>
          </a:p>
          <a:p>
            <a:r>
              <a:rPr lang="en-US" dirty="0">
                <a:solidFill>
                  <a:schemeClr val="bg1"/>
                </a:solidFill>
              </a:rPr>
              <a:t>Describes Earth’s orbital variations.</a:t>
            </a:r>
          </a:p>
          <a:p>
            <a:r>
              <a:rPr lang="en-US" dirty="0">
                <a:solidFill>
                  <a:schemeClr val="bg1"/>
                </a:solidFill>
              </a:rPr>
              <a:t>Differentiate between solstices and equinoxes and explain what causes them.</a:t>
            </a:r>
          </a:p>
          <a:p>
            <a:pPr marL="0" indent="0">
              <a:buNone/>
            </a:pP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785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3797"/>
          </a:xfrm>
        </p:spPr>
        <p:txBody>
          <a:bodyPr/>
          <a:lstStyle/>
          <a:p>
            <a:r>
              <a:rPr lang="en-US" dirty="0" smtClean="0">
                <a:solidFill>
                  <a:schemeClr val="bg1"/>
                </a:solidFill>
              </a:rPr>
              <a:t>Earth from Space </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194933"/>
            <a:ext cx="10828995" cy="4331598"/>
          </a:xfrm>
        </p:spPr>
      </p:pic>
      <p:sp>
        <p:nvSpPr>
          <p:cNvPr id="5" name="TextBox 4"/>
          <p:cNvSpPr txBox="1"/>
          <p:nvPr/>
        </p:nvSpPr>
        <p:spPr>
          <a:xfrm>
            <a:off x="1576873" y="5654351"/>
            <a:ext cx="8630817" cy="646331"/>
          </a:xfrm>
          <a:prstGeom prst="rect">
            <a:avLst/>
          </a:prstGeom>
          <a:noFill/>
        </p:spPr>
        <p:txBody>
          <a:bodyPr wrap="square" rtlCol="0">
            <a:spAutoFit/>
          </a:bodyPr>
          <a:lstStyle/>
          <a:p>
            <a:r>
              <a:rPr lang="en-US" dirty="0" smtClean="0">
                <a:solidFill>
                  <a:schemeClr val="bg1"/>
                </a:solidFill>
              </a:rPr>
              <a:t>How might looking at Earth from the perspective of space change the way we think? </a:t>
            </a:r>
            <a:r>
              <a:rPr lang="en-US" dirty="0" smtClean="0">
                <a:solidFill>
                  <a:schemeClr val="bg1"/>
                </a:solidFill>
                <a:sym typeface="Wingdings" panose="05000000000000000000" pitchFamily="2" charset="2"/>
              </a:rPr>
              <a:t> Write a response on the next slide.</a:t>
            </a:r>
            <a:endParaRPr lang="en-US" dirty="0">
              <a:solidFill>
                <a:schemeClr val="bg1"/>
              </a:solidFill>
            </a:endParaRPr>
          </a:p>
        </p:txBody>
      </p:sp>
      <p:sp>
        <p:nvSpPr>
          <p:cNvPr id="6" name="Rectangle 5"/>
          <p:cNvSpPr/>
          <p:nvPr/>
        </p:nvSpPr>
        <p:spPr>
          <a:xfrm>
            <a:off x="5571195" y="392359"/>
            <a:ext cx="6096000" cy="1477328"/>
          </a:xfrm>
          <a:prstGeom prst="rect">
            <a:avLst/>
          </a:prstGeom>
        </p:spPr>
        <p:txBody>
          <a:bodyPr>
            <a:spAutoFit/>
          </a:bodyPr>
          <a:lstStyle/>
          <a:p>
            <a:r>
              <a:rPr lang="en-US" dirty="0" smtClean="0">
                <a:solidFill>
                  <a:schemeClr val="bg1"/>
                </a:solidFill>
                <a:effectLst/>
              </a:rPr>
              <a:t>If you could see the earth illuminated when you were in a place as dark as night, it would look to you more splendid than the moon.</a:t>
            </a:r>
          </a:p>
          <a:p>
            <a:pPr lvl="2"/>
            <a:r>
              <a:rPr lang="en-US" i="1" dirty="0" smtClean="0">
                <a:solidFill>
                  <a:schemeClr val="bg1"/>
                </a:solidFill>
                <a:effectLst/>
              </a:rPr>
              <a:t>— Galileo Galilei, </a:t>
            </a:r>
            <a:r>
              <a:rPr lang="en-US" dirty="0" smtClean="0">
                <a:solidFill>
                  <a:schemeClr val="bg1"/>
                </a:solidFill>
                <a:effectLst/>
              </a:rPr>
              <a:t>Dialogue Concerning the Two Chief World Systems</a:t>
            </a:r>
            <a:r>
              <a:rPr lang="en-US" i="1" dirty="0" smtClean="0">
                <a:solidFill>
                  <a:schemeClr val="bg1"/>
                </a:solidFill>
                <a:effectLst/>
              </a:rPr>
              <a:t>, 1632.</a:t>
            </a:r>
            <a:endParaRPr lang="en-US" dirty="0" smtClean="0">
              <a:solidFill>
                <a:schemeClr val="bg1"/>
              </a:solidFill>
              <a:effectLst/>
            </a:endParaRPr>
          </a:p>
        </p:txBody>
      </p:sp>
    </p:spTree>
    <p:extLst>
      <p:ext uri="{BB962C8B-B14F-4D97-AF65-F5344CB8AC3E}">
        <p14:creationId xmlns:p14="http://schemas.microsoft.com/office/powerpoint/2010/main" val="257855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How might looking at Earth from the perspective of space change the way we think?</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Your Response: </a:t>
            </a:r>
          </a:p>
          <a:p>
            <a:endParaRPr lang="en-US" dirty="0">
              <a:solidFill>
                <a:schemeClr val="bg1"/>
              </a:solidFill>
            </a:endParaRPr>
          </a:p>
        </p:txBody>
      </p:sp>
    </p:spTree>
    <p:extLst>
      <p:ext uri="{BB962C8B-B14F-4D97-AF65-F5344CB8AC3E}">
        <p14:creationId xmlns:p14="http://schemas.microsoft.com/office/powerpoint/2010/main" val="1146183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Astronauts view of the Earth in their own Words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effectLst/>
              </a:rPr>
              <a:t>”I didn’t feel like a giant. I felt very, very small.”</a:t>
            </a:r>
          </a:p>
          <a:p>
            <a:pPr marL="914400" lvl="2" indent="0">
              <a:buNone/>
            </a:pPr>
            <a:r>
              <a:rPr lang="en-US" i="1" dirty="0" smtClean="0">
                <a:solidFill>
                  <a:srgbClr val="FFFF00"/>
                </a:solidFill>
                <a:effectLst/>
              </a:rPr>
              <a:t>-  Neil Armstrong on looking back at the Earth from the Moon in July 1969.</a:t>
            </a:r>
            <a:r>
              <a:rPr lang="en-US" dirty="0" smtClean="0">
                <a:solidFill>
                  <a:srgbClr val="FFFF00"/>
                </a:solidFill>
                <a:effectLst/>
              </a:rPr>
              <a:t> </a:t>
            </a:r>
          </a:p>
          <a:p>
            <a:r>
              <a:rPr lang="en-US" sz="2000" dirty="0" smtClean="0">
                <a:solidFill>
                  <a:schemeClr val="bg1"/>
                </a:solidFill>
                <a:effectLst/>
              </a:rPr>
              <a:t>When you're finally up at the moon looking back on earth, all those differences and nationalistic traits are pretty well going to blend, and you're going to get a concept that maybe this really is one world and why </a:t>
            </a:r>
            <a:r>
              <a:rPr lang="en-US" sz="2000" dirty="0" smtClean="0">
                <a:solidFill>
                  <a:schemeClr val="bg1"/>
                </a:solidFill>
                <a:effectLst/>
              </a:rPr>
              <a:t>can't </a:t>
            </a:r>
            <a:r>
              <a:rPr lang="en-US" sz="2000" dirty="0" smtClean="0">
                <a:solidFill>
                  <a:schemeClr val="bg1"/>
                </a:solidFill>
                <a:effectLst/>
              </a:rPr>
              <a:t>we learn to live together like decent people.</a:t>
            </a:r>
          </a:p>
          <a:p>
            <a:pPr marL="0" indent="0">
              <a:buNone/>
            </a:pPr>
            <a:r>
              <a:rPr lang="en-US" sz="2000" i="1" dirty="0" smtClean="0">
                <a:solidFill>
                  <a:schemeClr val="bg1"/>
                </a:solidFill>
                <a:effectLst/>
              </a:rPr>
              <a:t>	— Frank </a:t>
            </a:r>
            <a:r>
              <a:rPr lang="en-US" sz="2000" i="1" dirty="0" err="1" smtClean="0">
                <a:solidFill>
                  <a:schemeClr val="bg1"/>
                </a:solidFill>
                <a:effectLst/>
              </a:rPr>
              <a:t>Borman</a:t>
            </a:r>
            <a:r>
              <a:rPr lang="en-US" sz="2000" i="1" dirty="0" smtClean="0">
                <a:solidFill>
                  <a:schemeClr val="bg1"/>
                </a:solidFill>
                <a:effectLst/>
              </a:rPr>
              <a:t>, Apollo 8 </a:t>
            </a:r>
          </a:p>
          <a:p>
            <a:r>
              <a:rPr lang="en-US" sz="2400" b="1" dirty="0" smtClean="0">
                <a:solidFill>
                  <a:srgbClr val="FFFF00"/>
                </a:solidFill>
                <a:effectLst/>
              </a:rPr>
              <a:t>To look out at this kind of creation out here and not believe in God is to me impossible, ...</a:t>
            </a:r>
          </a:p>
          <a:p>
            <a:pPr marL="457200" lvl="1" indent="0">
              <a:buNone/>
            </a:pPr>
            <a:r>
              <a:rPr lang="en-US" sz="2000" b="1" i="1" dirty="0">
                <a:solidFill>
                  <a:srgbClr val="FFFF00"/>
                </a:solidFill>
              </a:rPr>
              <a:t>	</a:t>
            </a:r>
            <a:r>
              <a:rPr lang="en-US" sz="2000" b="1" i="1" dirty="0" smtClean="0">
                <a:solidFill>
                  <a:srgbClr val="FFFF00"/>
                </a:solidFill>
              </a:rPr>
              <a:t>- </a:t>
            </a:r>
            <a:r>
              <a:rPr lang="en-US" sz="2000" b="1" i="1" dirty="0" smtClean="0">
                <a:solidFill>
                  <a:srgbClr val="FFFF00"/>
                </a:solidFill>
                <a:effectLst/>
              </a:rPr>
              <a:t>John Glen, Mercury and Atlas Astronaut </a:t>
            </a:r>
            <a:endParaRPr lang="en-US" sz="2000" b="1" dirty="0" smtClean="0">
              <a:solidFill>
                <a:srgbClr val="FFFF00"/>
              </a:solidFill>
              <a:effectLst/>
            </a:endParaRPr>
          </a:p>
          <a:p>
            <a:r>
              <a:rPr lang="en-US" sz="2400" dirty="0" smtClean="0">
                <a:solidFill>
                  <a:schemeClr val="bg1"/>
                </a:solidFill>
                <a:effectLst/>
              </a:rPr>
              <a:t>Oddly enough the overriding sensation I got looking at the earth was, my god that little thing is so fragile out there.</a:t>
            </a:r>
          </a:p>
          <a:p>
            <a:pPr marL="0" indent="0">
              <a:buNone/>
            </a:pPr>
            <a:r>
              <a:rPr lang="en-US" sz="2000" i="1" dirty="0">
                <a:solidFill>
                  <a:schemeClr val="bg1"/>
                </a:solidFill>
              </a:rPr>
              <a:t>	</a:t>
            </a:r>
            <a:r>
              <a:rPr lang="en-US" sz="1600" i="1" dirty="0" smtClean="0">
                <a:solidFill>
                  <a:schemeClr val="bg1"/>
                </a:solidFill>
                <a:effectLst/>
              </a:rPr>
              <a:t>— Mike Collins, Apollo 11 astronaut</a:t>
            </a:r>
            <a:endParaRPr lang="en-US" sz="1600" dirty="0" smtClean="0">
              <a:solidFill>
                <a:schemeClr val="bg1"/>
              </a:solidFill>
              <a:effectLst/>
            </a:endParaRPr>
          </a:p>
        </p:txBody>
      </p:sp>
    </p:spTree>
    <p:extLst>
      <p:ext uri="{BB962C8B-B14F-4D97-AF65-F5344CB8AC3E}">
        <p14:creationId xmlns:p14="http://schemas.microsoft.com/office/powerpoint/2010/main" val="144180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Where Earth is in the </a:t>
            </a:r>
            <a:r>
              <a:rPr lang="en-US" dirty="0" smtClean="0">
                <a:solidFill>
                  <a:schemeClr val="bg1"/>
                </a:solidFill>
              </a:rPr>
              <a:t>Universe: Solar System </a:t>
            </a:r>
            <a:endParaRPr lang="en-US" dirty="0">
              <a:solidFill>
                <a:schemeClr val="bg1"/>
              </a:solidFill>
            </a:endParaRPr>
          </a:p>
        </p:txBody>
      </p:sp>
      <p:pic>
        <p:nvPicPr>
          <p:cNvPr id="2050" name="Picture 2" descr="http://www.ascensionnow.co.uk/uploads/6/8/0/0/6800211/1385117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29" y="1542327"/>
            <a:ext cx="10806835" cy="46346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31936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i.imgur.com/xHfF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99" y="0"/>
            <a:ext cx="124437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44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Where Earth is in the </a:t>
            </a:r>
            <a:r>
              <a:rPr lang="en-US" dirty="0" smtClean="0">
                <a:solidFill>
                  <a:schemeClr val="bg1"/>
                </a:solidFill>
              </a:rPr>
              <a:t>Universe: Galaxy  </a:t>
            </a:r>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3074" name="Picture 2" descr="http://2.bp.blogspot.com/-qdR1VttO_Z4/TdBUKba6kqI/AAAAAAAAACw/1GV0wRdANW4/s1600/you_are_here_galax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28" y="1530494"/>
            <a:ext cx="7189877" cy="49430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ews.wisc.edu/newsphotos/images/Milky_Way_galaxy_sun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580" y="1529052"/>
            <a:ext cx="4944484" cy="494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4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964" y="1952409"/>
            <a:ext cx="4544291" cy="1325563"/>
          </a:xfrm>
        </p:spPr>
        <p:txBody>
          <a:bodyPr>
            <a:normAutofit fontScale="90000"/>
          </a:bodyPr>
          <a:lstStyle/>
          <a:p>
            <a:r>
              <a:rPr lang="en-US" dirty="0">
                <a:solidFill>
                  <a:schemeClr val="bg1"/>
                </a:solidFill>
              </a:rPr>
              <a:t>Where Earth is in the Universe: </a:t>
            </a:r>
            <a:r>
              <a:rPr lang="en-US" dirty="0" smtClean="0">
                <a:solidFill>
                  <a:schemeClr val="bg1"/>
                </a:solidFill>
              </a:rPr>
              <a:t>Universe </a:t>
            </a:r>
            <a:endParaRPr lang="en-US" dirty="0">
              <a:solidFill>
                <a:schemeClr val="bg1"/>
              </a:solidFill>
            </a:endParaRPr>
          </a:p>
        </p:txBody>
      </p:sp>
      <p:sp>
        <p:nvSpPr>
          <p:cNvPr id="4" name="Content Placeholder 3"/>
          <p:cNvSpPr>
            <a:spLocks noGrp="1"/>
          </p:cNvSpPr>
          <p:nvPr>
            <p:ph idx="1"/>
          </p:nvPr>
        </p:nvSpPr>
        <p:spPr/>
        <p:txBody>
          <a:bodyPr/>
          <a:lstStyle/>
          <a:p>
            <a:endParaRPr lang="en-US" dirty="0"/>
          </a:p>
        </p:txBody>
      </p:sp>
      <p:pic>
        <p:nvPicPr>
          <p:cNvPr id="4098" name="Picture 2" descr="http://upload.wikimedia.org/wikipedia/commons/a/a8/8_Observable_Universe_(ELit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09509" cy="68095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47709" y="4173469"/>
            <a:ext cx="24418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FF0000"/>
                </a:solidFill>
              </a:rPr>
              <a:t>The Milky Way Galaxy </a:t>
            </a:r>
            <a:endParaRPr lang="en-US" b="1" dirty="0">
              <a:solidFill>
                <a:srgbClr val="FF0000"/>
              </a:solidFill>
            </a:endParaRPr>
          </a:p>
        </p:txBody>
      </p:sp>
      <p:cxnSp>
        <p:nvCxnSpPr>
          <p:cNvPr id="7" name="Straight Arrow Connector 6"/>
          <p:cNvCxnSpPr>
            <a:stCxn id="5" idx="1"/>
          </p:cNvCxnSpPr>
          <p:nvPr/>
        </p:nvCxnSpPr>
        <p:spPr>
          <a:xfrm flipH="1" flipV="1">
            <a:off x="3979718" y="3480955"/>
            <a:ext cx="3667991" cy="87718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912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980</Words>
  <Application>Microsoft Office PowerPoint</Application>
  <PresentationFormat>Widescreen</PresentationFormat>
  <Paragraphs>81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Earth Science Notes </vt:lpstr>
      <vt:lpstr>Objectives </vt:lpstr>
      <vt:lpstr>Earth from Space </vt:lpstr>
      <vt:lpstr>How might looking at Earth from the perspective of space change the way we think?</vt:lpstr>
      <vt:lpstr>Astronauts view of the Earth in their own Words</vt:lpstr>
      <vt:lpstr>Where Earth is in the Universe: Solar System </vt:lpstr>
      <vt:lpstr>PowerPoint Presentation</vt:lpstr>
      <vt:lpstr>Where Earth is in the Universe: Galaxy  </vt:lpstr>
      <vt:lpstr>Where Earth is in the Universe: Universe </vt:lpstr>
      <vt:lpstr>Where Earth is in the Universe </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What Earth is doing as it moves through Space</vt:lpstr>
      <vt:lpstr>PowerPoint Presentation</vt:lpstr>
      <vt:lpstr>PowerPoint Presentation</vt:lpstr>
      <vt:lpstr>Summary</vt:lpstr>
    </vt:vector>
  </TitlesOfParts>
  <Company>Bridgman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Notes</dc:title>
  <dc:creator>Aaron Locke</dc:creator>
  <cp:lastModifiedBy>Aaron Locke</cp:lastModifiedBy>
  <cp:revision>22</cp:revision>
  <dcterms:created xsi:type="dcterms:W3CDTF">2015-05-07T18:48:12Z</dcterms:created>
  <dcterms:modified xsi:type="dcterms:W3CDTF">2015-05-08T03:13:09Z</dcterms:modified>
</cp:coreProperties>
</file>