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60" r:id="rId5"/>
    <p:sldId id="259" r:id="rId6"/>
    <p:sldId id="261" r:id="rId7"/>
    <p:sldId id="263" r:id="rId8"/>
    <p:sldId id="266" r:id="rId9"/>
    <p:sldId id="267" r:id="rId10"/>
    <p:sldId id="268" r:id="rId11"/>
    <p:sldId id="269" r:id="rId12"/>
    <p:sldId id="262" r:id="rId13"/>
    <p:sldId id="264" r:id="rId14"/>
    <p:sldId id="270" r:id="rId15"/>
    <p:sldId id="271" r:id="rId16"/>
    <p:sldId id="265" r:id="rId17"/>
    <p:sldId id="276" r:id="rId18"/>
    <p:sldId id="277" r:id="rId19"/>
    <p:sldId id="273"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1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A6A25F-4007-43D0-A74B-CE15FA86A9E5}"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6001-EFCB-46DE-908F-2DF251BD85AA}" type="slidenum">
              <a:rPr lang="en-US" smtClean="0"/>
              <a:t>‹#›</a:t>
            </a:fld>
            <a:endParaRPr lang="en-US"/>
          </a:p>
        </p:txBody>
      </p:sp>
    </p:spTree>
    <p:extLst>
      <p:ext uri="{BB962C8B-B14F-4D97-AF65-F5344CB8AC3E}">
        <p14:creationId xmlns:p14="http://schemas.microsoft.com/office/powerpoint/2010/main" val="269350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6A25F-4007-43D0-A74B-CE15FA86A9E5}"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6001-EFCB-46DE-908F-2DF251BD85AA}" type="slidenum">
              <a:rPr lang="en-US" smtClean="0"/>
              <a:t>‹#›</a:t>
            </a:fld>
            <a:endParaRPr lang="en-US"/>
          </a:p>
        </p:txBody>
      </p:sp>
    </p:spTree>
    <p:extLst>
      <p:ext uri="{BB962C8B-B14F-4D97-AF65-F5344CB8AC3E}">
        <p14:creationId xmlns:p14="http://schemas.microsoft.com/office/powerpoint/2010/main" val="87247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6A25F-4007-43D0-A74B-CE15FA86A9E5}"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6001-EFCB-46DE-908F-2DF251BD85AA}" type="slidenum">
              <a:rPr lang="en-US" smtClean="0"/>
              <a:t>‹#›</a:t>
            </a:fld>
            <a:endParaRPr lang="en-US"/>
          </a:p>
        </p:txBody>
      </p:sp>
    </p:spTree>
    <p:extLst>
      <p:ext uri="{BB962C8B-B14F-4D97-AF65-F5344CB8AC3E}">
        <p14:creationId xmlns:p14="http://schemas.microsoft.com/office/powerpoint/2010/main" val="93610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64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070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864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055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115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364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50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6A25F-4007-43D0-A74B-CE15FA86A9E5}"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6001-EFCB-46DE-908F-2DF251BD85AA}" type="slidenum">
              <a:rPr lang="en-US" smtClean="0"/>
              <a:t>‹#›</a:t>
            </a:fld>
            <a:endParaRPr lang="en-US"/>
          </a:p>
        </p:txBody>
      </p:sp>
    </p:spTree>
    <p:extLst>
      <p:ext uri="{BB962C8B-B14F-4D97-AF65-F5344CB8AC3E}">
        <p14:creationId xmlns:p14="http://schemas.microsoft.com/office/powerpoint/2010/main" val="126935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60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005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22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6A25F-4007-43D0-A74B-CE15FA86A9E5}"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6001-EFCB-46DE-908F-2DF251BD85AA}" type="slidenum">
              <a:rPr lang="en-US" smtClean="0"/>
              <a:t>‹#›</a:t>
            </a:fld>
            <a:endParaRPr lang="en-US"/>
          </a:p>
        </p:txBody>
      </p:sp>
    </p:spTree>
    <p:extLst>
      <p:ext uri="{BB962C8B-B14F-4D97-AF65-F5344CB8AC3E}">
        <p14:creationId xmlns:p14="http://schemas.microsoft.com/office/powerpoint/2010/main" val="172565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A6A25F-4007-43D0-A74B-CE15FA86A9E5}"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6001-EFCB-46DE-908F-2DF251BD85AA}" type="slidenum">
              <a:rPr lang="en-US" smtClean="0"/>
              <a:t>‹#›</a:t>
            </a:fld>
            <a:endParaRPr lang="en-US"/>
          </a:p>
        </p:txBody>
      </p:sp>
    </p:spTree>
    <p:extLst>
      <p:ext uri="{BB962C8B-B14F-4D97-AF65-F5344CB8AC3E}">
        <p14:creationId xmlns:p14="http://schemas.microsoft.com/office/powerpoint/2010/main" val="75274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A6A25F-4007-43D0-A74B-CE15FA86A9E5}" type="datetimeFigureOut">
              <a:rPr lang="en-US" smtClean="0"/>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26001-EFCB-46DE-908F-2DF251BD85AA}" type="slidenum">
              <a:rPr lang="en-US" smtClean="0"/>
              <a:t>‹#›</a:t>
            </a:fld>
            <a:endParaRPr lang="en-US"/>
          </a:p>
        </p:txBody>
      </p:sp>
    </p:spTree>
    <p:extLst>
      <p:ext uri="{BB962C8B-B14F-4D97-AF65-F5344CB8AC3E}">
        <p14:creationId xmlns:p14="http://schemas.microsoft.com/office/powerpoint/2010/main" val="231059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A6A25F-4007-43D0-A74B-CE15FA86A9E5}" type="datetimeFigureOut">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26001-EFCB-46DE-908F-2DF251BD85AA}" type="slidenum">
              <a:rPr lang="en-US" smtClean="0"/>
              <a:t>‹#›</a:t>
            </a:fld>
            <a:endParaRPr lang="en-US"/>
          </a:p>
        </p:txBody>
      </p:sp>
    </p:spTree>
    <p:extLst>
      <p:ext uri="{BB962C8B-B14F-4D97-AF65-F5344CB8AC3E}">
        <p14:creationId xmlns:p14="http://schemas.microsoft.com/office/powerpoint/2010/main" val="182239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6A25F-4007-43D0-A74B-CE15FA86A9E5}" type="datetimeFigureOut">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26001-EFCB-46DE-908F-2DF251BD85AA}" type="slidenum">
              <a:rPr lang="en-US" smtClean="0"/>
              <a:t>‹#›</a:t>
            </a:fld>
            <a:endParaRPr lang="en-US"/>
          </a:p>
        </p:txBody>
      </p:sp>
    </p:spTree>
    <p:extLst>
      <p:ext uri="{BB962C8B-B14F-4D97-AF65-F5344CB8AC3E}">
        <p14:creationId xmlns:p14="http://schemas.microsoft.com/office/powerpoint/2010/main" val="22887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6A25F-4007-43D0-A74B-CE15FA86A9E5}"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6001-EFCB-46DE-908F-2DF251BD85AA}" type="slidenum">
              <a:rPr lang="en-US" smtClean="0"/>
              <a:t>‹#›</a:t>
            </a:fld>
            <a:endParaRPr lang="en-US"/>
          </a:p>
        </p:txBody>
      </p:sp>
    </p:spTree>
    <p:extLst>
      <p:ext uri="{BB962C8B-B14F-4D97-AF65-F5344CB8AC3E}">
        <p14:creationId xmlns:p14="http://schemas.microsoft.com/office/powerpoint/2010/main" val="399931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6A25F-4007-43D0-A74B-CE15FA86A9E5}"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6001-EFCB-46DE-908F-2DF251BD85AA}" type="slidenum">
              <a:rPr lang="en-US" smtClean="0"/>
              <a:t>‹#›</a:t>
            </a:fld>
            <a:endParaRPr lang="en-US"/>
          </a:p>
        </p:txBody>
      </p:sp>
    </p:spTree>
    <p:extLst>
      <p:ext uri="{BB962C8B-B14F-4D97-AF65-F5344CB8AC3E}">
        <p14:creationId xmlns:p14="http://schemas.microsoft.com/office/powerpoint/2010/main" val="69104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1000">
              <a:srgbClr val="0A1A28"/>
            </a:gs>
            <a:gs pos="89000">
              <a:srgbClr val="143350"/>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6A25F-4007-43D0-A74B-CE15FA86A9E5}" type="datetimeFigureOut">
              <a:rPr lang="en-US" smtClean="0"/>
              <a:t>5/11/2015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26001-EFCB-46DE-908F-2DF251BD85AA}" type="slidenum">
              <a:rPr lang="en-US" smtClean="0"/>
              <a:t>‹#›</a:t>
            </a:fld>
            <a:endParaRPr lang="en-US"/>
          </a:p>
        </p:txBody>
      </p:sp>
    </p:spTree>
    <p:extLst>
      <p:ext uri="{BB962C8B-B14F-4D97-AF65-F5344CB8AC3E}">
        <p14:creationId xmlns:p14="http://schemas.microsoft.com/office/powerpoint/2010/main" val="2504396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1000">
              <a:srgbClr val="0A1A28"/>
            </a:gs>
            <a:gs pos="89000">
              <a:srgbClr val="143350"/>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7EC33-763A-44FD-8AF8-6233E863604B}"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EA316-6332-41F7-9697-8B979DD0C1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715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4.fanpop.com/image/photos/19900000/creters-of-the-moon-moon-19958797-1024-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 y="-21272"/>
            <a:ext cx="12272010" cy="68792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b="1" dirty="0" smtClean="0">
                <a:solidFill>
                  <a:srgbClr val="FFFF00"/>
                </a:solidFill>
              </a:rPr>
              <a:t>Earth Science Notes</a:t>
            </a:r>
            <a:endParaRPr lang="en-US" b="1" dirty="0">
              <a:solidFill>
                <a:srgbClr val="FFFF00"/>
              </a:solidFill>
            </a:endParaRPr>
          </a:p>
        </p:txBody>
      </p:sp>
      <p:sp>
        <p:nvSpPr>
          <p:cNvPr id="3" name="Subtitle 2"/>
          <p:cNvSpPr>
            <a:spLocks noGrp="1"/>
          </p:cNvSpPr>
          <p:nvPr>
            <p:ph type="subTitle" idx="1"/>
          </p:nvPr>
        </p:nvSpPr>
        <p:spPr>
          <a:xfrm>
            <a:off x="1604010" y="3636328"/>
            <a:ext cx="9144000" cy="1655762"/>
          </a:xfrm>
        </p:spPr>
        <p:txBody>
          <a:bodyPr/>
          <a:lstStyle/>
          <a:p>
            <a:r>
              <a:rPr lang="en-US" b="1" i="1" smtClean="0">
                <a:solidFill>
                  <a:srgbClr val="FFFF00"/>
                </a:solidFill>
              </a:rPr>
              <a:t>The </a:t>
            </a:r>
            <a:r>
              <a:rPr lang="en-US" b="1" i="1" dirty="0" smtClean="0">
                <a:solidFill>
                  <a:srgbClr val="FFFF00"/>
                </a:solidFill>
              </a:rPr>
              <a:t>Moon</a:t>
            </a:r>
            <a:endParaRPr lang="en-US" b="1" i="1" dirty="0">
              <a:solidFill>
                <a:srgbClr val="FFFF00"/>
              </a:solidFill>
            </a:endParaRPr>
          </a:p>
        </p:txBody>
      </p:sp>
    </p:spTree>
    <p:extLst>
      <p:ext uri="{BB962C8B-B14F-4D97-AF65-F5344CB8AC3E}">
        <p14:creationId xmlns:p14="http://schemas.microsoft.com/office/powerpoint/2010/main" val="407872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powerss.ism-online.org/files/2012/02/phases-of-mo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 y="0"/>
            <a:ext cx="12614910" cy="688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22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Moon in Space </a:t>
            </a:r>
            <a:endParaRPr lang="en-US" dirty="0"/>
          </a:p>
        </p:txBody>
      </p:sp>
      <p:sp>
        <p:nvSpPr>
          <p:cNvPr id="3" name="Content Placeholder 2"/>
          <p:cNvSpPr>
            <a:spLocks noGrp="1"/>
          </p:cNvSpPr>
          <p:nvPr>
            <p:ph idx="1"/>
          </p:nvPr>
        </p:nvSpPr>
        <p:spPr>
          <a:xfrm>
            <a:off x="838200" y="1825625"/>
            <a:ext cx="4191000" cy="4351338"/>
          </a:xfrm>
        </p:spPr>
        <p:txBody>
          <a:bodyPr/>
          <a:lstStyle/>
          <a:p>
            <a:r>
              <a:rPr lang="en-US" dirty="0" smtClean="0">
                <a:solidFill>
                  <a:schemeClr val="bg1"/>
                </a:solidFill>
              </a:rPr>
              <a:t>Remember the orbit if the moon is offset 5 degrees relative to Earth’s orbital place.  This is why an eclipse does not occur every month. </a:t>
            </a:r>
          </a:p>
          <a:p>
            <a:pPr marL="0" indent="0">
              <a:buNone/>
            </a:pPr>
            <a:endParaRPr lang="en-US" dirty="0"/>
          </a:p>
        </p:txBody>
      </p:sp>
      <p:pic>
        <p:nvPicPr>
          <p:cNvPr id="4100" name="Picture 4" descr="http://scienceblogs.com/startswithabang/files/2012/09/Earth-Moon-Inclin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969" y="802958"/>
            <a:ext cx="6274435" cy="5609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39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The Moon’s Structure</a:t>
            </a:r>
            <a:endParaRPr lang="en-US" b="1" dirty="0">
              <a:solidFill>
                <a:schemeClr val="bg1"/>
              </a:solidFill>
            </a:endParaRPr>
          </a:p>
        </p:txBody>
      </p:sp>
      <p:sp>
        <p:nvSpPr>
          <p:cNvPr id="3" name="Content Placeholder 2"/>
          <p:cNvSpPr>
            <a:spLocks noGrp="1"/>
          </p:cNvSpPr>
          <p:nvPr>
            <p:ph idx="1"/>
          </p:nvPr>
        </p:nvSpPr>
        <p:spPr>
          <a:xfrm>
            <a:off x="632460" y="1482725"/>
            <a:ext cx="10515600" cy="4351338"/>
          </a:xfrm>
        </p:spPr>
        <p:txBody>
          <a:bodyPr/>
          <a:lstStyle/>
          <a:p>
            <a:r>
              <a:rPr lang="en-US" dirty="0" smtClean="0">
                <a:solidFill>
                  <a:schemeClr val="bg1"/>
                </a:solidFill>
              </a:rPr>
              <a:t>We know about the moons structure from the Apollo Missions to the Moon.  During that time we have been able to take measurements and make inferences about the internal structure of the moon. </a:t>
            </a:r>
            <a:endParaRPr lang="en-US" dirty="0">
              <a:solidFill>
                <a:schemeClr val="bg1"/>
              </a:solidFill>
            </a:endParaRPr>
          </a:p>
        </p:txBody>
      </p:sp>
      <p:pic>
        <p:nvPicPr>
          <p:cNvPr id="2052" name="Picture 4" descr="http://upload.wikimedia.org/wikipedia/commons/thumb/3/34/Moon_landing_sites.svg/450px-Moon_landing_sit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2808287"/>
            <a:ext cx="4686300" cy="37045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phombo.com/img1/photocombo/5912/cache/602_HD_Space_wallpapers_Various_Sises-68.jpg_Apollo_11_-_Aldrin_with_seismic_experiment_disp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955" y="2808287"/>
            <a:ext cx="6589395" cy="37045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60920" y="571500"/>
            <a:ext cx="399288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Buzz </a:t>
            </a:r>
            <a:r>
              <a:rPr lang="en-US" dirty="0" err="1" smtClean="0"/>
              <a:t>Aldrin</a:t>
            </a:r>
            <a:r>
              <a:rPr lang="en-US" dirty="0" smtClean="0"/>
              <a:t> carrying out a seismic experiment </a:t>
            </a:r>
            <a:endParaRPr lang="en-US" dirty="0"/>
          </a:p>
        </p:txBody>
      </p:sp>
      <p:cxnSp>
        <p:nvCxnSpPr>
          <p:cNvPr id="6" name="Straight Arrow Connector 5"/>
          <p:cNvCxnSpPr/>
          <p:nvPr/>
        </p:nvCxnSpPr>
        <p:spPr>
          <a:xfrm>
            <a:off x="11353800" y="1234440"/>
            <a:ext cx="0" cy="15738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38861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The Moon’s Structure</a:t>
            </a:r>
            <a:endParaRPr lang="en-US" b="1" dirty="0">
              <a:solidFill>
                <a:schemeClr val="bg1"/>
              </a:solidFill>
            </a:endParaRPr>
          </a:p>
        </p:txBody>
      </p:sp>
      <p:sp>
        <p:nvSpPr>
          <p:cNvPr id="3" name="Content Placeholder 2"/>
          <p:cNvSpPr>
            <a:spLocks noGrp="1"/>
          </p:cNvSpPr>
          <p:nvPr>
            <p:ph idx="1"/>
          </p:nvPr>
        </p:nvSpPr>
        <p:spPr>
          <a:xfrm>
            <a:off x="6533299" y="271145"/>
            <a:ext cx="5181600" cy="4351338"/>
          </a:xfrm>
        </p:spPr>
        <p:txBody>
          <a:bodyPr/>
          <a:lstStyle/>
          <a:p>
            <a:r>
              <a:rPr lang="en-US" dirty="0" smtClean="0">
                <a:solidFill>
                  <a:schemeClr val="bg1"/>
                </a:solidFill>
              </a:rPr>
              <a:t>Based on seismic waves from “moonquakes” scientists are able to infer that the moon’s internal structure consists of layers of concentric magma and rock. </a:t>
            </a:r>
          </a:p>
          <a:p>
            <a:r>
              <a:rPr lang="en-US" dirty="0" smtClean="0">
                <a:solidFill>
                  <a:schemeClr val="bg1"/>
                </a:solidFill>
              </a:rPr>
              <a:t>Seismic waves tell us of the moon has liquid layers the same way they tell us Earth does.</a:t>
            </a:r>
            <a:endParaRPr lang="en-US" dirty="0">
              <a:solidFill>
                <a:schemeClr val="bg1"/>
              </a:solidFill>
            </a:endParaRPr>
          </a:p>
        </p:txBody>
      </p:sp>
      <p:pic>
        <p:nvPicPr>
          <p:cNvPr id="13320" name="Picture 8" descr="http://all-geo.org/highlyallochthonous/wp-content/uploads/2013/02/Direct_Waves-600x2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491" y="4034789"/>
            <a:ext cx="5448709" cy="2542731"/>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upload.wikimedia.org/wikipedia/commons/thumb/0/02/Moon_Schematic_Cross_Section.svg/350px-Moon_Schematic_Cross_Sec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93" y="1976438"/>
            <a:ext cx="5883897" cy="383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15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The Moon’s Structure</a:t>
            </a:r>
            <a:endParaRPr lang="en-US" b="1" dirty="0">
              <a:solidFill>
                <a:schemeClr val="bg1"/>
              </a:solidFill>
            </a:endParaRPr>
          </a:p>
        </p:txBody>
      </p:sp>
      <p:sp>
        <p:nvSpPr>
          <p:cNvPr id="3" name="Content Placeholder 2"/>
          <p:cNvSpPr>
            <a:spLocks noGrp="1"/>
          </p:cNvSpPr>
          <p:nvPr>
            <p:ph idx="1"/>
          </p:nvPr>
        </p:nvSpPr>
        <p:spPr>
          <a:xfrm>
            <a:off x="758190" y="1690688"/>
            <a:ext cx="6236970" cy="4506595"/>
          </a:xfrm>
        </p:spPr>
        <p:txBody>
          <a:bodyPr>
            <a:normAutofit fontScale="92500"/>
          </a:bodyPr>
          <a:lstStyle/>
          <a:p>
            <a:r>
              <a:rPr lang="en-US" dirty="0" smtClean="0">
                <a:solidFill>
                  <a:schemeClr val="bg1"/>
                </a:solidFill>
              </a:rPr>
              <a:t>Recall the Earth has a magnetic field created by moving molten rock at its core.  This extremely hot moving magma creates an electric field (due to moving charge) which creates the alternate magnetic field.  Earth magnetic field can be measured with a magnetometer.  </a:t>
            </a:r>
          </a:p>
          <a:p>
            <a:r>
              <a:rPr lang="en-US" dirty="0" smtClean="0">
                <a:solidFill>
                  <a:schemeClr val="bg1"/>
                </a:solidFill>
              </a:rPr>
              <a:t>On the moon no magnetic field is measured.  This must mean that the moon has a solid core.  The molten rock layers that exist are not large enough to create a magnetic field. </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7280910" y="1690688"/>
            <a:ext cx="4501515" cy="4219575"/>
          </a:xfrm>
          <a:prstGeom prst="rect">
            <a:avLst/>
          </a:prstGeom>
        </p:spPr>
      </p:pic>
    </p:spTree>
    <p:extLst>
      <p:ext uri="{BB962C8B-B14F-4D97-AF65-F5344CB8AC3E}">
        <p14:creationId xmlns:p14="http://schemas.microsoft.com/office/powerpoint/2010/main" val="2178505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Mysteries of the Moon – MOON ORIGINS </a:t>
            </a:r>
            <a:endParaRPr lang="en-US" b="1" dirty="0">
              <a:solidFill>
                <a:schemeClr val="bg1"/>
              </a:solidFill>
            </a:endParaRPr>
          </a:p>
        </p:txBody>
      </p:sp>
      <p:sp>
        <p:nvSpPr>
          <p:cNvPr id="3" name="Content Placeholder 2"/>
          <p:cNvSpPr>
            <a:spLocks noGrp="1"/>
          </p:cNvSpPr>
          <p:nvPr>
            <p:ph idx="1"/>
          </p:nvPr>
        </p:nvSpPr>
        <p:spPr>
          <a:xfrm>
            <a:off x="838200" y="1825625"/>
            <a:ext cx="4579620" cy="4351338"/>
          </a:xfrm>
        </p:spPr>
        <p:txBody>
          <a:bodyPr/>
          <a:lstStyle/>
          <a:p>
            <a:r>
              <a:rPr lang="en-US" b="1" dirty="0" smtClean="0">
                <a:solidFill>
                  <a:schemeClr val="bg1"/>
                </a:solidFill>
              </a:rPr>
              <a:t>Fission Theory </a:t>
            </a:r>
            <a:r>
              <a:rPr lang="en-US" dirty="0" smtClean="0">
                <a:solidFill>
                  <a:schemeClr val="bg1"/>
                </a:solidFill>
              </a:rPr>
              <a:t>– states that the moon separated from the Earth at the Pacific Basin.</a:t>
            </a:r>
          </a:p>
          <a:p>
            <a:pPr lvl="1"/>
            <a:r>
              <a:rPr lang="en-US" dirty="0" smtClean="0">
                <a:solidFill>
                  <a:schemeClr val="bg1"/>
                </a:solidFill>
              </a:rPr>
              <a:t>Evidence </a:t>
            </a:r>
            <a:r>
              <a:rPr lang="en-US" dirty="0" smtClean="0">
                <a:solidFill>
                  <a:schemeClr val="bg1"/>
                </a:solidFill>
                <a:sym typeface="Wingdings" panose="05000000000000000000" pitchFamily="2" charset="2"/>
              </a:rPr>
              <a:t> moon has a number of rocks (Olivine, Basalt) that are like the ones found in the ocean crust. </a:t>
            </a:r>
          </a:p>
          <a:p>
            <a:pPr lvl="1"/>
            <a:r>
              <a:rPr lang="en-US" dirty="0" smtClean="0">
                <a:solidFill>
                  <a:schemeClr val="bg1"/>
                </a:solidFill>
                <a:sym typeface="Wingdings" panose="05000000000000000000" pitchFamily="2" charset="2"/>
              </a:rPr>
              <a:t>Problem  no evidence of a cause for separation. </a:t>
            </a:r>
            <a:endParaRPr lang="en-US" dirty="0" smtClean="0">
              <a:solidFill>
                <a:schemeClr val="bg1"/>
              </a:solidFill>
            </a:endParaRPr>
          </a:p>
        </p:txBody>
      </p:sp>
      <p:pic>
        <p:nvPicPr>
          <p:cNvPr id="15362" name="Picture 2" descr="https://people.highline.edu/iglozman/classes/astronotes/media/mooncoll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56684"/>
            <a:ext cx="4994275" cy="428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92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Mysteries of the Moon – MOON ORIGINS </a:t>
            </a:r>
            <a:endParaRPr lang="en-US" b="1" dirty="0">
              <a:solidFill>
                <a:schemeClr val="bg1"/>
              </a:solidFill>
            </a:endParaRPr>
          </a:p>
        </p:txBody>
      </p:sp>
      <p:sp>
        <p:nvSpPr>
          <p:cNvPr id="3" name="Content Placeholder 2"/>
          <p:cNvSpPr>
            <a:spLocks noGrp="1"/>
          </p:cNvSpPr>
          <p:nvPr>
            <p:ph idx="1"/>
          </p:nvPr>
        </p:nvSpPr>
        <p:spPr>
          <a:xfrm>
            <a:off x="838200" y="1825625"/>
            <a:ext cx="4888230" cy="4351338"/>
          </a:xfrm>
        </p:spPr>
        <p:txBody>
          <a:bodyPr/>
          <a:lstStyle/>
          <a:p>
            <a:r>
              <a:rPr lang="en-US" b="1" dirty="0" smtClean="0">
                <a:solidFill>
                  <a:schemeClr val="bg1"/>
                </a:solidFill>
              </a:rPr>
              <a:t>Capture Theory </a:t>
            </a:r>
            <a:r>
              <a:rPr lang="en-US" dirty="0" smtClean="0">
                <a:solidFill>
                  <a:schemeClr val="bg1"/>
                </a:solidFill>
              </a:rPr>
              <a:t>– the moon formed somewhere else in the solar system and was captured by Earth’s gravitational field. </a:t>
            </a:r>
          </a:p>
          <a:p>
            <a:pPr lvl="1"/>
            <a:r>
              <a:rPr lang="en-US" dirty="0" smtClean="0">
                <a:solidFill>
                  <a:schemeClr val="bg1"/>
                </a:solidFill>
              </a:rPr>
              <a:t>Evidence </a:t>
            </a:r>
            <a:r>
              <a:rPr lang="en-US" dirty="0" smtClean="0">
                <a:solidFill>
                  <a:schemeClr val="bg1"/>
                </a:solidFill>
                <a:sym typeface="Wingdings" panose="05000000000000000000" pitchFamily="2" charset="2"/>
              </a:rPr>
              <a:t> Earth and moon have difference densities. </a:t>
            </a:r>
            <a:endParaRPr lang="en-US" dirty="0" smtClean="0">
              <a:solidFill>
                <a:schemeClr val="bg1"/>
              </a:solidFill>
            </a:endParaRPr>
          </a:p>
          <a:p>
            <a:pPr lvl="1"/>
            <a:r>
              <a:rPr lang="en-US" dirty="0" smtClean="0">
                <a:solidFill>
                  <a:schemeClr val="bg1"/>
                </a:solidFill>
              </a:rPr>
              <a:t>Problem </a:t>
            </a:r>
            <a:r>
              <a:rPr lang="en-US" dirty="0" smtClean="0">
                <a:solidFill>
                  <a:schemeClr val="bg1"/>
                </a:solidFill>
                <a:sym typeface="Wingdings" panose="05000000000000000000" pitchFamily="2" charset="2"/>
              </a:rPr>
              <a:t> based on the size and speed of Earth, it would not likely have enough energy to capture and hold onto a passing moon. </a:t>
            </a:r>
          </a:p>
          <a:p>
            <a:pPr lvl="1"/>
            <a:endParaRPr lang="en-US" dirty="0" smtClean="0">
              <a:solidFill>
                <a:schemeClr val="bg1"/>
              </a:solidFill>
            </a:endParaRPr>
          </a:p>
          <a:p>
            <a:pPr marL="0" indent="0">
              <a:buNone/>
            </a:pPr>
            <a:endParaRPr lang="en-US" dirty="0" smtClean="0">
              <a:solidFill>
                <a:schemeClr val="bg1"/>
              </a:solidFill>
            </a:endParaRPr>
          </a:p>
        </p:txBody>
      </p:sp>
      <p:pic>
        <p:nvPicPr>
          <p:cNvPr id="4" name="Picture 5" descr="Moon_ca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10547"/>
            <a:ext cx="4572012" cy="357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344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Mysteries of the Moon – MOON ORIGINS </a:t>
            </a:r>
            <a:endParaRPr lang="en-US" b="1" dirty="0">
              <a:solidFill>
                <a:schemeClr val="bg1"/>
              </a:solidFill>
            </a:endParaRPr>
          </a:p>
        </p:txBody>
      </p:sp>
      <p:sp>
        <p:nvSpPr>
          <p:cNvPr id="3" name="Content Placeholder 2"/>
          <p:cNvSpPr>
            <a:spLocks noGrp="1"/>
          </p:cNvSpPr>
          <p:nvPr>
            <p:ph idx="1"/>
          </p:nvPr>
        </p:nvSpPr>
        <p:spPr>
          <a:xfrm>
            <a:off x="457200" y="1690688"/>
            <a:ext cx="9620250" cy="4351338"/>
          </a:xfrm>
        </p:spPr>
        <p:txBody>
          <a:bodyPr/>
          <a:lstStyle/>
          <a:p>
            <a:r>
              <a:rPr lang="en-US" b="1" dirty="0" smtClean="0">
                <a:solidFill>
                  <a:schemeClr val="bg1"/>
                </a:solidFill>
              </a:rPr>
              <a:t>Giant Impact Theory </a:t>
            </a:r>
            <a:r>
              <a:rPr lang="en-US" dirty="0" smtClean="0">
                <a:solidFill>
                  <a:schemeClr val="bg1"/>
                </a:solidFill>
              </a:rPr>
              <a:t>– this is currently the leading theory that explains the Moon’s origin.  </a:t>
            </a:r>
          </a:p>
          <a:p>
            <a:r>
              <a:rPr lang="en-US" dirty="0" smtClean="0">
                <a:solidFill>
                  <a:schemeClr val="bg1"/>
                </a:solidFill>
              </a:rPr>
              <a:t>States that a </a:t>
            </a:r>
            <a:r>
              <a:rPr lang="en-US" dirty="0">
                <a:solidFill>
                  <a:schemeClr val="bg1"/>
                </a:solidFill>
              </a:rPr>
              <a:t>Mars-sized planet barreled </a:t>
            </a:r>
            <a:r>
              <a:rPr lang="en-US" dirty="0" smtClean="0">
                <a:solidFill>
                  <a:schemeClr val="bg1"/>
                </a:solidFill>
              </a:rPr>
              <a:t>into a </a:t>
            </a:r>
            <a:r>
              <a:rPr lang="en-US" dirty="0">
                <a:solidFill>
                  <a:schemeClr val="bg1"/>
                </a:solidFill>
              </a:rPr>
              <a:t>smoldering young Earth. The remnants of the collision then formed an orbital ring, which eventually condensed into a molten moon.</a:t>
            </a:r>
            <a:endParaRPr lang="en-US" dirty="0" smtClean="0">
              <a:solidFill>
                <a:schemeClr val="bg1"/>
              </a:solidFill>
            </a:endParaRPr>
          </a:p>
        </p:txBody>
      </p:sp>
      <p:pic>
        <p:nvPicPr>
          <p:cNvPr id="14338" name="Picture 2" descr="https://universe-review.ca/I07-14-impa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66357"/>
            <a:ext cx="9220200" cy="252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161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Mysteries of the Moon </a:t>
            </a:r>
            <a:endParaRPr lang="en-US" b="1" dirty="0">
              <a:solidFill>
                <a:schemeClr val="bg1"/>
              </a:solidFill>
            </a:endParaRPr>
          </a:p>
        </p:txBody>
      </p:sp>
      <p:sp>
        <p:nvSpPr>
          <p:cNvPr id="3" name="Content Placeholder 2"/>
          <p:cNvSpPr>
            <a:spLocks noGrp="1"/>
          </p:cNvSpPr>
          <p:nvPr>
            <p:ph idx="1"/>
          </p:nvPr>
        </p:nvSpPr>
        <p:spPr>
          <a:xfrm>
            <a:off x="838200" y="1825625"/>
            <a:ext cx="3857625" cy="4351338"/>
          </a:xfrm>
        </p:spPr>
        <p:txBody>
          <a:bodyPr/>
          <a:lstStyle/>
          <a:p>
            <a:r>
              <a:rPr lang="en-US" dirty="0" smtClean="0">
                <a:solidFill>
                  <a:schemeClr val="bg1"/>
                </a:solidFill>
              </a:rPr>
              <a:t>Moon has no magnetic field but we find magnetic rocks.</a:t>
            </a:r>
          </a:p>
          <a:p>
            <a:r>
              <a:rPr lang="en-US" dirty="0" smtClean="0">
                <a:solidFill>
                  <a:schemeClr val="bg1"/>
                </a:solidFill>
              </a:rPr>
              <a:t>The landscape of the dark side of the moon vary greatly compared to the side that faces Earth</a:t>
            </a:r>
          </a:p>
          <a:p>
            <a:endParaRPr lang="en-US" dirty="0" smtClean="0"/>
          </a:p>
        </p:txBody>
      </p:sp>
      <p:pic>
        <p:nvPicPr>
          <p:cNvPr id="16386" name="Picture 2" descr="http://www.electricyouniverse.com/eye/thumbs/lrg-1366-near-far-light-dark-side-m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600" y="1690688"/>
            <a:ext cx="6922199"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795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Assessment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Can I…</a:t>
            </a:r>
            <a:endParaRPr lang="en-US" dirty="0" smtClean="0">
              <a:solidFill>
                <a:schemeClr val="bg1"/>
              </a:solidFill>
            </a:endParaRPr>
          </a:p>
          <a:p>
            <a:r>
              <a:rPr lang="en-US" dirty="0" smtClean="0">
                <a:solidFill>
                  <a:schemeClr val="bg1"/>
                </a:solidFill>
              </a:rPr>
              <a:t>Describe the Moon’s movement in relation to the Earth and the Sun</a:t>
            </a:r>
          </a:p>
          <a:p>
            <a:pPr lvl="1"/>
            <a:r>
              <a:rPr lang="en-US" dirty="0" smtClean="0">
                <a:solidFill>
                  <a:schemeClr val="bg1"/>
                </a:solidFill>
              </a:rPr>
              <a:t>Distinguish the Moon’s revolution with its rotation. </a:t>
            </a:r>
            <a:endParaRPr lang="en-US" dirty="0" smtClean="0">
              <a:solidFill>
                <a:schemeClr val="bg1"/>
              </a:solidFill>
            </a:endParaRPr>
          </a:p>
          <a:p>
            <a:r>
              <a:rPr lang="en-US" dirty="0" smtClean="0">
                <a:solidFill>
                  <a:schemeClr val="bg1"/>
                </a:solidFill>
              </a:rPr>
              <a:t>Explain how solar and lunar eclipses are created.</a:t>
            </a:r>
          </a:p>
          <a:p>
            <a:r>
              <a:rPr lang="en-US" dirty="0" smtClean="0">
                <a:solidFill>
                  <a:schemeClr val="bg1"/>
                </a:solidFill>
              </a:rPr>
              <a:t>Identify, describe, and exp</a:t>
            </a:r>
            <a:r>
              <a:rPr lang="en-US" dirty="0" smtClean="0">
                <a:solidFill>
                  <a:schemeClr val="bg1"/>
                </a:solidFill>
              </a:rPr>
              <a:t>lain the phases of the Moon</a:t>
            </a:r>
          </a:p>
          <a:p>
            <a:r>
              <a:rPr lang="en-US" dirty="0" smtClean="0">
                <a:solidFill>
                  <a:schemeClr val="bg1"/>
                </a:solidFill>
              </a:rPr>
              <a:t>Describe the internal structure of the Moon and why we think what we do abou</a:t>
            </a:r>
            <a:r>
              <a:rPr lang="en-US" dirty="0" smtClean="0">
                <a:solidFill>
                  <a:schemeClr val="bg1"/>
                </a:solidFill>
              </a:rPr>
              <a:t>t it. </a:t>
            </a:r>
            <a:endParaRPr lang="en-US" dirty="0" smtClean="0">
              <a:solidFill>
                <a:schemeClr val="bg1"/>
              </a:solidFill>
            </a:endParaRPr>
          </a:p>
          <a:p>
            <a:r>
              <a:rPr lang="en-US" dirty="0" smtClean="0">
                <a:solidFill>
                  <a:schemeClr val="bg1"/>
                </a:solidFill>
              </a:rPr>
              <a:t>Discuss the different theories associated with the moons formation. </a:t>
            </a:r>
            <a:endParaRPr lang="en-US" dirty="0" smtClean="0">
              <a:solidFill>
                <a:schemeClr val="bg1"/>
              </a:solidFill>
            </a:endParaRPr>
          </a:p>
          <a:p>
            <a:pPr marL="0" indent="0">
              <a:buNone/>
            </a:pPr>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3738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Objectives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I can…</a:t>
            </a:r>
          </a:p>
          <a:p>
            <a:r>
              <a:rPr lang="en-US" dirty="0" smtClean="0">
                <a:solidFill>
                  <a:schemeClr val="bg1"/>
                </a:solidFill>
              </a:rPr>
              <a:t>Describe the Moon’s movement in relation to the Earth and the Sun</a:t>
            </a:r>
          </a:p>
          <a:p>
            <a:pPr lvl="1"/>
            <a:r>
              <a:rPr lang="en-US" dirty="0" smtClean="0">
                <a:solidFill>
                  <a:schemeClr val="bg1"/>
                </a:solidFill>
              </a:rPr>
              <a:t>Distinguish the Moon’s revolution with its rotation. </a:t>
            </a:r>
            <a:endParaRPr lang="en-US" dirty="0" smtClean="0">
              <a:solidFill>
                <a:schemeClr val="bg1"/>
              </a:solidFill>
            </a:endParaRPr>
          </a:p>
          <a:p>
            <a:r>
              <a:rPr lang="en-US" dirty="0" smtClean="0">
                <a:solidFill>
                  <a:schemeClr val="bg1"/>
                </a:solidFill>
              </a:rPr>
              <a:t>Explain how solar and lunar eclipses are created.</a:t>
            </a:r>
          </a:p>
          <a:p>
            <a:r>
              <a:rPr lang="en-US" dirty="0" smtClean="0">
                <a:solidFill>
                  <a:schemeClr val="bg1"/>
                </a:solidFill>
              </a:rPr>
              <a:t>Identify, describe, and exp</a:t>
            </a:r>
            <a:r>
              <a:rPr lang="en-US" dirty="0" smtClean="0">
                <a:solidFill>
                  <a:schemeClr val="bg1"/>
                </a:solidFill>
              </a:rPr>
              <a:t>lain the phases of the Moon</a:t>
            </a:r>
          </a:p>
          <a:p>
            <a:r>
              <a:rPr lang="en-US" dirty="0" smtClean="0">
                <a:solidFill>
                  <a:schemeClr val="bg1"/>
                </a:solidFill>
              </a:rPr>
              <a:t>Describe the internal structure of the Moon and why we think what we do abou</a:t>
            </a:r>
            <a:r>
              <a:rPr lang="en-US" dirty="0" smtClean="0">
                <a:solidFill>
                  <a:schemeClr val="bg1"/>
                </a:solidFill>
              </a:rPr>
              <a:t>t it. </a:t>
            </a:r>
            <a:endParaRPr lang="en-US" dirty="0" smtClean="0">
              <a:solidFill>
                <a:schemeClr val="bg1"/>
              </a:solidFill>
            </a:endParaRPr>
          </a:p>
          <a:p>
            <a:r>
              <a:rPr lang="en-US" dirty="0" smtClean="0">
                <a:solidFill>
                  <a:schemeClr val="bg1"/>
                </a:solidFill>
              </a:rPr>
              <a:t>Discuss the different theories associated with the moons formation. </a:t>
            </a:r>
            <a:endParaRPr lang="en-US" dirty="0" smtClean="0">
              <a:solidFill>
                <a:schemeClr val="bg1"/>
              </a:solidFill>
            </a:endParaRPr>
          </a:p>
          <a:p>
            <a:pPr marL="0" indent="0">
              <a:buNone/>
            </a:pPr>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774702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http://www.astrosurf.com/moon/lu76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54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Moon in Space</a:t>
            </a:r>
            <a:endParaRPr lang="en-US" dirty="0">
              <a:solidFill>
                <a:schemeClr val="bg1"/>
              </a:solidFill>
            </a:endParaRPr>
          </a:p>
        </p:txBody>
      </p:sp>
      <p:sp>
        <p:nvSpPr>
          <p:cNvPr id="3" name="Content Placeholder 2"/>
          <p:cNvSpPr>
            <a:spLocks noGrp="1"/>
          </p:cNvSpPr>
          <p:nvPr>
            <p:ph idx="1"/>
          </p:nvPr>
        </p:nvSpPr>
        <p:spPr>
          <a:xfrm>
            <a:off x="6949440" y="739775"/>
            <a:ext cx="4754880" cy="4351338"/>
          </a:xfrm>
        </p:spPr>
        <p:txBody>
          <a:bodyPr/>
          <a:lstStyle/>
          <a:p>
            <a:r>
              <a:rPr lang="en-US" dirty="0">
                <a:solidFill>
                  <a:schemeClr val="bg1"/>
                </a:solidFill>
              </a:rPr>
              <a:t>The moon revolves around the Earth as the Earth revolves around the sun, as the sun revolves around the black hole in the center of the milky way, as the milky way galaxy moves through space.</a:t>
            </a:r>
          </a:p>
        </p:txBody>
      </p:sp>
      <p:pic>
        <p:nvPicPr>
          <p:cNvPr id="5122" name="Picture 2" descr="http://www.f-lohmueller.de/pov_tut/animate/im/planet_01ani.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825624"/>
            <a:ext cx="6245225" cy="46666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nature.com/polopoly_fs/7.6653.1349254298!/image/new_milky_way-1.jpg_gen/derivatives/fullsize/new_milky_wa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034" y="3636325"/>
            <a:ext cx="4439285" cy="285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623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Moon in Space </a:t>
            </a:r>
            <a:endParaRPr lang="en-US" dirty="0">
              <a:solidFill>
                <a:schemeClr val="bg1"/>
              </a:solidFill>
            </a:endParaRPr>
          </a:p>
        </p:txBody>
      </p:sp>
      <p:sp>
        <p:nvSpPr>
          <p:cNvPr id="3" name="Content Placeholder 2"/>
          <p:cNvSpPr>
            <a:spLocks noGrp="1"/>
          </p:cNvSpPr>
          <p:nvPr>
            <p:ph idx="1"/>
          </p:nvPr>
        </p:nvSpPr>
        <p:spPr>
          <a:xfrm>
            <a:off x="838200" y="1825625"/>
            <a:ext cx="4568190" cy="4351338"/>
          </a:xfrm>
        </p:spPr>
        <p:txBody>
          <a:bodyPr>
            <a:normAutofit/>
          </a:bodyPr>
          <a:lstStyle/>
          <a:p>
            <a:r>
              <a:rPr lang="en-US" dirty="0" smtClean="0">
                <a:solidFill>
                  <a:schemeClr val="bg1"/>
                </a:solidFill>
              </a:rPr>
              <a:t>The moon makes one rotation as it revolves around Earth. </a:t>
            </a:r>
          </a:p>
          <a:p>
            <a:pPr lvl="1">
              <a:buFont typeface="Calibri" panose="020F0502020204030204" pitchFamily="34" charset="0"/>
              <a:buChar char="—"/>
            </a:pPr>
            <a:r>
              <a:rPr lang="en-US" dirty="0" smtClean="0">
                <a:solidFill>
                  <a:schemeClr val="bg1"/>
                </a:solidFill>
              </a:rPr>
              <a:t> this takes about 27.3 days </a:t>
            </a:r>
          </a:p>
          <a:p>
            <a:pPr marL="457200" lvl="1" indent="0">
              <a:buNone/>
            </a:pPr>
            <a:endParaRPr lang="en-US" dirty="0" smtClean="0">
              <a:solidFill>
                <a:schemeClr val="bg1"/>
              </a:solidFill>
            </a:endParaRPr>
          </a:p>
          <a:p>
            <a:r>
              <a:rPr lang="en-US" dirty="0" smtClean="0">
                <a:solidFill>
                  <a:schemeClr val="bg1"/>
                </a:solidFill>
              </a:rPr>
              <a:t>The dark side of the moon is always away from Earth; out of our view.</a:t>
            </a:r>
          </a:p>
          <a:p>
            <a:pPr lvl="1"/>
            <a:r>
              <a:rPr lang="en-US" dirty="0" smtClean="0">
                <a:solidFill>
                  <a:schemeClr val="bg1"/>
                </a:solidFill>
              </a:rPr>
              <a:t>There are no transformers there. </a:t>
            </a:r>
          </a:p>
          <a:p>
            <a:endParaRPr lang="en-US" dirty="0">
              <a:solidFill>
                <a:schemeClr val="bg1"/>
              </a:solidFill>
            </a:endParaRPr>
          </a:p>
        </p:txBody>
      </p:sp>
      <p:pic>
        <p:nvPicPr>
          <p:cNvPr id="3074" name="Picture 2" descr="Moon spins once every one orbit around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840" y="1027906"/>
            <a:ext cx="6323081" cy="474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775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Moon in Space </a:t>
            </a:r>
            <a:endParaRPr lang="en-US" dirty="0"/>
          </a:p>
        </p:txBody>
      </p:sp>
      <p:sp>
        <p:nvSpPr>
          <p:cNvPr id="3" name="Content Placeholder 2"/>
          <p:cNvSpPr>
            <a:spLocks noGrp="1"/>
          </p:cNvSpPr>
          <p:nvPr>
            <p:ph idx="1"/>
          </p:nvPr>
        </p:nvSpPr>
        <p:spPr>
          <a:xfrm>
            <a:off x="838200" y="1471295"/>
            <a:ext cx="10515600" cy="4351338"/>
          </a:xfrm>
        </p:spPr>
        <p:txBody>
          <a:bodyPr/>
          <a:lstStyle/>
          <a:p>
            <a:r>
              <a:rPr lang="en-US" dirty="0" smtClean="0">
                <a:solidFill>
                  <a:schemeClr val="bg1"/>
                </a:solidFill>
              </a:rPr>
              <a:t>As the moon revolves, its position relative to the sun and the Earth change.  The moon’s orbit is offset by 5</a:t>
            </a:r>
            <a:r>
              <a:rPr lang="en-US" baseline="30000" dirty="0" smtClean="0">
                <a:solidFill>
                  <a:schemeClr val="bg1"/>
                </a:solidFill>
              </a:rPr>
              <a:t>o</a:t>
            </a:r>
            <a:r>
              <a:rPr lang="en-US" dirty="0" smtClean="0">
                <a:solidFill>
                  <a:schemeClr val="bg1"/>
                </a:solidFill>
              </a:rPr>
              <a:t>. Throughout the year the moon is either above or below the Earth in its orbit.  Twice a year the Moon’s and Earth lie on the same plane – this is when eclipses occur. </a:t>
            </a:r>
            <a:endParaRPr lang="en-US" dirty="0">
              <a:solidFill>
                <a:schemeClr val="bg1"/>
              </a:solidFill>
            </a:endParaRPr>
          </a:p>
        </p:txBody>
      </p:sp>
      <p:pic>
        <p:nvPicPr>
          <p:cNvPr id="6146" name="Picture 2" descr="line of n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64" y="3222308"/>
            <a:ext cx="4756874" cy="34831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ine of nodes throughout the y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290" y="3222308"/>
            <a:ext cx="6080759" cy="348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86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Moon in Space </a:t>
            </a:r>
            <a:r>
              <a:rPr lang="en-US" dirty="0" smtClean="0">
                <a:solidFill>
                  <a:schemeClr val="bg1"/>
                </a:solidFill>
              </a:rPr>
              <a:t>– Eclipses </a:t>
            </a:r>
            <a:endParaRPr lang="en-US" dirty="0"/>
          </a:p>
        </p:txBody>
      </p:sp>
      <p:sp>
        <p:nvSpPr>
          <p:cNvPr id="3" name="Content Placeholder 2"/>
          <p:cNvSpPr>
            <a:spLocks noGrp="1"/>
          </p:cNvSpPr>
          <p:nvPr>
            <p:ph idx="1"/>
          </p:nvPr>
        </p:nvSpPr>
        <p:spPr>
          <a:xfrm>
            <a:off x="388619" y="1466532"/>
            <a:ext cx="4240531" cy="5094288"/>
          </a:xfrm>
        </p:spPr>
        <p:txBody>
          <a:bodyPr/>
          <a:lstStyle/>
          <a:p>
            <a:r>
              <a:rPr lang="en-US" dirty="0" smtClean="0">
                <a:solidFill>
                  <a:schemeClr val="bg1"/>
                </a:solidFill>
              </a:rPr>
              <a:t>When the Earth falls directly between the moon and the Sun, we have a </a:t>
            </a:r>
            <a:r>
              <a:rPr lang="en-US" b="1" u="sng" dirty="0" smtClean="0">
                <a:solidFill>
                  <a:schemeClr val="bg1"/>
                </a:solidFill>
              </a:rPr>
              <a:t>LUNAR Eclipse</a:t>
            </a:r>
            <a:r>
              <a:rPr lang="en-US" dirty="0" smtClean="0">
                <a:solidFill>
                  <a:schemeClr val="bg1"/>
                </a:solidFill>
              </a:rPr>
              <a:t>. </a:t>
            </a:r>
          </a:p>
          <a:p>
            <a:pPr lvl="1"/>
            <a:r>
              <a:rPr lang="en-US" dirty="0" smtClean="0">
                <a:solidFill>
                  <a:schemeClr val="bg1"/>
                </a:solidFill>
              </a:rPr>
              <a:t>Because the moon is being eclipsed. </a:t>
            </a:r>
          </a:p>
          <a:p>
            <a:r>
              <a:rPr lang="en-US" dirty="0" smtClean="0">
                <a:solidFill>
                  <a:schemeClr val="bg1"/>
                </a:solidFill>
              </a:rPr>
              <a:t>The Moon falls within Earth’s shadow </a:t>
            </a:r>
          </a:p>
          <a:p>
            <a:pPr lvl="1"/>
            <a:r>
              <a:rPr lang="en-US" b="1" u="sng" dirty="0" smtClean="0">
                <a:solidFill>
                  <a:schemeClr val="bg1"/>
                </a:solidFill>
              </a:rPr>
              <a:t>Umbra</a:t>
            </a:r>
            <a:r>
              <a:rPr lang="en-US" dirty="0" smtClean="0">
                <a:solidFill>
                  <a:schemeClr val="bg1"/>
                </a:solidFill>
              </a:rPr>
              <a:t> – all light is blocked</a:t>
            </a:r>
          </a:p>
          <a:p>
            <a:pPr lvl="1"/>
            <a:r>
              <a:rPr lang="en-US" b="1" u="sng" dirty="0" smtClean="0">
                <a:solidFill>
                  <a:schemeClr val="bg1"/>
                </a:solidFill>
              </a:rPr>
              <a:t>Penumbra</a:t>
            </a:r>
            <a:r>
              <a:rPr lang="en-US" dirty="0" smtClean="0">
                <a:solidFill>
                  <a:schemeClr val="bg1"/>
                </a:solidFill>
              </a:rPr>
              <a:t> – only a partial blocking of light. </a:t>
            </a:r>
            <a:endParaRPr lang="en-US" dirty="0">
              <a:solidFill>
                <a:schemeClr val="bg1"/>
              </a:solidFill>
            </a:endParaRPr>
          </a:p>
        </p:txBody>
      </p:sp>
      <p:pic>
        <p:nvPicPr>
          <p:cNvPr id="4" name="Picture 5" descr="lunar_eclipse_diagram_030425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1466532"/>
            <a:ext cx="7407911" cy="470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985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Moon in Space </a:t>
            </a:r>
            <a:r>
              <a:rPr lang="en-US" dirty="0" smtClean="0">
                <a:solidFill>
                  <a:schemeClr val="bg1"/>
                </a:solidFill>
              </a:rPr>
              <a:t>– Eclipses </a:t>
            </a:r>
            <a:endParaRPr lang="en-US" dirty="0"/>
          </a:p>
        </p:txBody>
      </p:sp>
      <p:sp>
        <p:nvSpPr>
          <p:cNvPr id="3" name="Content Placeholder 2"/>
          <p:cNvSpPr>
            <a:spLocks noGrp="1"/>
          </p:cNvSpPr>
          <p:nvPr>
            <p:ph idx="1"/>
          </p:nvPr>
        </p:nvSpPr>
        <p:spPr>
          <a:xfrm>
            <a:off x="388619" y="1466532"/>
            <a:ext cx="4240531" cy="5094288"/>
          </a:xfrm>
        </p:spPr>
        <p:txBody>
          <a:bodyPr/>
          <a:lstStyle/>
          <a:p>
            <a:r>
              <a:rPr lang="en-US" dirty="0" smtClean="0">
                <a:solidFill>
                  <a:schemeClr val="bg1"/>
                </a:solidFill>
              </a:rPr>
              <a:t>When the MOON falls directly between the Earth and the Sun, we have a </a:t>
            </a:r>
            <a:r>
              <a:rPr lang="en-US" b="1" u="sng" dirty="0" smtClean="0">
                <a:solidFill>
                  <a:schemeClr val="bg1"/>
                </a:solidFill>
              </a:rPr>
              <a:t>Solar Eclipse</a:t>
            </a:r>
            <a:r>
              <a:rPr lang="en-US" dirty="0" smtClean="0">
                <a:solidFill>
                  <a:schemeClr val="bg1"/>
                </a:solidFill>
              </a:rPr>
              <a:t>. </a:t>
            </a:r>
          </a:p>
          <a:p>
            <a:pPr lvl="1"/>
            <a:r>
              <a:rPr lang="en-US" dirty="0" smtClean="0">
                <a:solidFill>
                  <a:schemeClr val="bg1"/>
                </a:solidFill>
              </a:rPr>
              <a:t>Because the sun is being eclipsed. </a:t>
            </a:r>
          </a:p>
          <a:p>
            <a:r>
              <a:rPr lang="en-US" dirty="0" smtClean="0">
                <a:solidFill>
                  <a:schemeClr val="bg1"/>
                </a:solidFill>
              </a:rPr>
              <a:t>The Moon’s Shadow is cast on the Earth</a:t>
            </a:r>
          </a:p>
          <a:p>
            <a:pPr lvl="1"/>
            <a:r>
              <a:rPr lang="en-US" b="1" u="sng" dirty="0" smtClean="0">
                <a:solidFill>
                  <a:schemeClr val="bg1"/>
                </a:solidFill>
              </a:rPr>
              <a:t>Umbra</a:t>
            </a:r>
            <a:r>
              <a:rPr lang="en-US" dirty="0" smtClean="0">
                <a:solidFill>
                  <a:schemeClr val="bg1"/>
                </a:solidFill>
              </a:rPr>
              <a:t> – all light is blocked</a:t>
            </a:r>
          </a:p>
          <a:p>
            <a:pPr lvl="1"/>
            <a:r>
              <a:rPr lang="en-US" b="1" u="sng" dirty="0" smtClean="0">
                <a:solidFill>
                  <a:schemeClr val="bg1"/>
                </a:solidFill>
              </a:rPr>
              <a:t>Penumbra</a:t>
            </a:r>
            <a:r>
              <a:rPr lang="en-US" dirty="0" smtClean="0">
                <a:solidFill>
                  <a:schemeClr val="bg1"/>
                </a:solidFill>
              </a:rPr>
              <a:t> – only a partial blocking of light. </a:t>
            </a:r>
            <a:endParaRPr lang="en-US" dirty="0">
              <a:solidFill>
                <a:schemeClr val="bg1"/>
              </a:solidFill>
            </a:endParaRPr>
          </a:p>
        </p:txBody>
      </p:sp>
      <p:pic>
        <p:nvPicPr>
          <p:cNvPr id="7170" name="Picture 2" descr="http://www.cyberphysics.co.uk/topics/space/What%20causes%20an%20Eclipse_files/ill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067" y="1466532"/>
            <a:ext cx="7234092" cy="488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73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Moon in Space </a:t>
            </a:r>
            <a:r>
              <a:rPr lang="en-US" dirty="0" smtClean="0">
                <a:solidFill>
                  <a:schemeClr val="bg1"/>
                </a:solidFill>
              </a:rPr>
              <a:t>– Eclipses </a:t>
            </a:r>
            <a:endParaRPr lang="en-US" dirty="0"/>
          </a:p>
        </p:txBody>
      </p:sp>
      <p:sp>
        <p:nvSpPr>
          <p:cNvPr id="3" name="Content Placeholder 2"/>
          <p:cNvSpPr>
            <a:spLocks noGrp="1"/>
          </p:cNvSpPr>
          <p:nvPr>
            <p:ph idx="1"/>
          </p:nvPr>
        </p:nvSpPr>
        <p:spPr>
          <a:xfrm>
            <a:off x="388619" y="1466532"/>
            <a:ext cx="7240906" cy="1985328"/>
          </a:xfrm>
        </p:spPr>
        <p:txBody>
          <a:bodyPr/>
          <a:lstStyle/>
          <a:p>
            <a:r>
              <a:rPr lang="en-US" dirty="0" smtClean="0">
                <a:solidFill>
                  <a:schemeClr val="bg1"/>
                </a:solidFill>
              </a:rPr>
              <a:t>During a solar eclipse most people observe only a partial blocking of the sun’s light.  </a:t>
            </a:r>
          </a:p>
          <a:p>
            <a:r>
              <a:rPr lang="en-US" dirty="0" smtClean="0">
                <a:solidFill>
                  <a:schemeClr val="bg1"/>
                </a:solidFill>
              </a:rPr>
              <a:t>Only people in the umbra experience a total eclipse, where it becomes significantly darker.  </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7777162" y="241935"/>
            <a:ext cx="3724275" cy="3448050"/>
          </a:xfrm>
          <a:prstGeom prst="rect">
            <a:avLst/>
          </a:prstGeom>
        </p:spPr>
      </p:pic>
      <p:pic>
        <p:nvPicPr>
          <p:cNvPr id="5" name="Picture 4"/>
          <p:cNvPicPr>
            <a:picLocks noChangeAspect="1"/>
          </p:cNvPicPr>
          <p:nvPr/>
        </p:nvPicPr>
        <p:blipFill>
          <a:blip r:embed="rId3"/>
          <a:stretch>
            <a:fillRect/>
          </a:stretch>
        </p:blipFill>
        <p:spPr>
          <a:xfrm>
            <a:off x="388618" y="3316604"/>
            <a:ext cx="6412231" cy="3393486"/>
          </a:xfrm>
          <a:prstGeom prst="rect">
            <a:avLst/>
          </a:prstGeom>
        </p:spPr>
      </p:pic>
      <p:pic>
        <p:nvPicPr>
          <p:cNvPr id="9222" name="Picture 6" descr="see cap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988" y="3223923"/>
            <a:ext cx="4636771" cy="34861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9525" y="6277962"/>
            <a:ext cx="3886200" cy="369332"/>
          </a:xfrm>
          <a:prstGeom prst="rect">
            <a:avLst/>
          </a:prstGeom>
          <a:noFill/>
        </p:spPr>
        <p:txBody>
          <a:bodyPr wrap="square" rtlCol="0">
            <a:spAutoFit/>
          </a:bodyPr>
          <a:lstStyle/>
          <a:p>
            <a:r>
              <a:rPr lang="en-US" dirty="0" smtClean="0"/>
              <a:t>Image from ISS – December 2, 2012</a:t>
            </a:r>
            <a:endParaRPr lang="en-US" dirty="0"/>
          </a:p>
        </p:txBody>
      </p:sp>
    </p:spTree>
    <p:extLst>
      <p:ext uri="{BB962C8B-B14F-4D97-AF65-F5344CB8AC3E}">
        <p14:creationId xmlns:p14="http://schemas.microsoft.com/office/powerpoint/2010/main" val="350153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Moon in Space </a:t>
            </a:r>
            <a:endParaRPr lang="en-US" dirty="0"/>
          </a:p>
        </p:txBody>
      </p:sp>
      <p:sp>
        <p:nvSpPr>
          <p:cNvPr id="3" name="Content Placeholder 2"/>
          <p:cNvSpPr>
            <a:spLocks noGrp="1"/>
          </p:cNvSpPr>
          <p:nvPr>
            <p:ph idx="1"/>
          </p:nvPr>
        </p:nvSpPr>
        <p:spPr>
          <a:xfrm>
            <a:off x="838200" y="1471295"/>
            <a:ext cx="4739640" cy="4351338"/>
          </a:xfrm>
        </p:spPr>
        <p:txBody>
          <a:bodyPr/>
          <a:lstStyle/>
          <a:p>
            <a:r>
              <a:rPr lang="en-US" dirty="0" smtClean="0">
                <a:solidFill>
                  <a:schemeClr val="bg1"/>
                </a:solidFill>
              </a:rPr>
              <a:t>The relative position of the Sun, Earth, and Moon also creates the phases of the moon. </a:t>
            </a:r>
            <a:endParaRPr lang="en-US" dirty="0">
              <a:solidFill>
                <a:schemeClr val="bg1"/>
              </a:solidFill>
            </a:endParaRPr>
          </a:p>
        </p:txBody>
      </p:sp>
      <p:pic>
        <p:nvPicPr>
          <p:cNvPr id="11266" name="Picture 2" descr="http://www.lunarland.com/images/Moon%20Ph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704" y="948690"/>
            <a:ext cx="5998699" cy="525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home.hiwaay.net/~krcool/Astro/moon/moonphase/MoonAn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7015" y="3315494"/>
            <a:ext cx="5216525" cy="278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265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891</Words>
  <Application>Microsoft Office PowerPoint</Application>
  <PresentationFormat>Widescreen</PresentationFormat>
  <Paragraphs>75</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Wingdings</vt:lpstr>
      <vt:lpstr>Office Theme</vt:lpstr>
      <vt:lpstr>1_Office Theme</vt:lpstr>
      <vt:lpstr>Earth Science Notes</vt:lpstr>
      <vt:lpstr>Objectives </vt:lpstr>
      <vt:lpstr>The Moon in Space</vt:lpstr>
      <vt:lpstr>The Moon in Space </vt:lpstr>
      <vt:lpstr>The Moon in Space </vt:lpstr>
      <vt:lpstr>The Moon in Space – Eclipses </vt:lpstr>
      <vt:lpstr>The Moon in Space – Eclipses </vt:lpstr>
      <vt:lpstr>The Moon in Space – Eclipses </vt:lpstr>
      <vt:lpstr>The Moon in Space </vt:lpstr>
      <vt:lpstr>PowerPoint Presentation</vt:lpstr>
      <vt:lpstr>The Moon in Space </vt:lpstr>
      <vt:lpstr>The Moon’s Structure</vt:lpstr>
      <vt:lpstr>The Moon’s Structure</vt:lpstr>
      <vt:lpstr>The Moon’s Structure</vt:lpstr>
      <vt:lpstr>Mysteries of the Moon – MOON ORIGINS </vt:lpstr>
      <vt:lpstr>Mysteries of the Moon – MOON ORIGINS </vt:lpstr>
      <vt:lpstr>Mysteries of the Moon – MOON ORIGINS </vt:lpstr>
      <vt:lpstr>Mysteries of the Moon </vt:lpstr>
      <vt:lpstr>Assessment </vt:lpstr>
      <vt:lpstr>PowerPoint Presentation</vt:lpstr>
    </vt:vector>
  </TitlesOfParts>
  <Company>Bridgman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Notes</dc:title>
  <dc:creator>Aaron Locke</dc:creator>
  <cp:lastModifiedBy>Aaron Locke</cp:lastModifiedBy>
  <cp:revision>22</cp:revision>
  <dcterms:created xsi:type="dcterms:W3CDTF">2015-05-12T01:02:42Z</dcterms:created>
  <dcterms:modified xsi:type="dcterms:W3CDTF">2015-05-12T03:23:37Z</dcterms:modified>
</cp:coreProperties>
</file>