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5" r:id="rId4"/>
    <p:sldId id="267" r:id="rId5"/>
    <p:sldId id="272" r:id="rId6"/>
    <p:sldId id="269" r:id="rId7"/>
    <p:sldId id="274" r:id="rId8"/>
    <p:sldId id="268" r:id="rId9"/>
    <p:sldId id="270" r:id="rId10"/>
    <p:sldId id="271" r:id="rId11"/>
    <p:sldId id="264" r:id="rId12"/>
    <p:sldId id="263" r:id="rId13"/>
    <p:sldId id="258" r:id="rId14"/>
    <p:sldId id="259" r:id="rId15"/>
    <p:sldId id="275" r:id="rId16"/>
    <p:sldId id="279" r:id="rId17"/>
    <p:sldId id="285" r:id="rId18"/>
    <p:sldId id="286" r:id="rId19"/>
    <p:sldId id="276" r:id="rId20"/>
    <p:sldId id="277" r:id="rId21"/>
    <p:sldId id="280" r:id="rId22"/>
    <p:sldId id="281" r:id="rId23"/>
    <p:sldId id="278" r:id="rId24"/>
    <p:sldId id="261" r:id="rId25"/>
    <p:sldId id="282" r:id="rId26"/>
    <p:sldId id="260" r:id="rId27"/>
    <p:sldId id="284" r:id="rId28"/>
    <p:sldId id="283" r:id="rId29"/>
    <p:sldId id="289" r:id="rId30"/>
    <p:sldId id="288" r:id="rId31"/>
    <p:sldId id="287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52" autoAdjust="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4EC7-D683-432B-8F54-2BFF28457A53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E7942-1549-4820-BAAF-9C0340154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8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E7942-1549-4820-BAAF-9C03401546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E7942-1549-4820-BAAF-9C03401546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2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E7942-1549-4820-BAAF-9C03401546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0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8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0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9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E8CA-DDC1-4964-B68F-5FD10E8B3D8B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94721-D95C-4128-A63E-BC3457E1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1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strosurf.com/luxorion/qsl-prop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udel.edu/nero/Radio/glossary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Earth Science Note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Atmosphere: Structure and Composition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How did the Atmosphere Form?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5450" y="1219200"/>
            <a:ext cx="4451350" cy="49069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</a:rPr>
              <a:t>In a nutshell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</a:rPr>
              <a:t>: Thought to be produced from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6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u="sng" dirty="0" smtClean="0">
                <a:solidFill>
                  <a:srgbClr val="FFFF00"/>
                </a:solidFill>
                <a:latin typeface="Times New Roman" pitchFamily="18" charset="0"/>
              </a:rPr>
              <a:t>Early volcanoes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 – releasing carbon dioxide and nitrogen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u="sng" dirty="0" smtClean="0">
                <a:solidFill>
                  <a:srgbClr val="FFFF00"/>
                </a:solidFill>
                <a:latin typeface="Times New Roman" pitchFamily="18" charset="0"/>
              </a:rPr>
              <a:t>Early organisms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 – releasing oxygen</a:t>
            </a: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2050" name="Picture 2" descr="http://world.edu/wp-content/uploads/2011/12/cyanobacter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8" y="3918857"/>
            <a:ext cx="3902982" cy="26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rietze.com/images/japan09/Jap921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930650" cy="26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Atmospheric Composition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current atmosphere has become a thin layer of gas that protects life form harmful solar radiation. </a:t>
            </a:r>
          </a:p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The atmosphere is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mostly gases</a:t>
            </a:r>
          </a:p>
          <a:p>
            <a:pPr lvl="1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78% nitrogen</a:t>
            </a:r>
          </a:p>
          <a:p>
            <a:pPr lvl="1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21% oxygen</a:t>
            </a:r>
          </a:p>
          <a:p>
            <a:pPr lvl="1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1% trace elements</a:t>
            </a:r>
          </a:p>
          <a:p>
            <a:pPr lvl="1"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Dust, salt, pollen, and water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657600" cy="509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Atmospheric Composition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6" descr="FIG01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Atmospheric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5240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atmosphere has five main layers; each with very specific characteristics. 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Layers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Troposphere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Stratosphere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Mesosphere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Thermosphere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Exosphere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8" descr="atm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973959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Atmospheric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The Troposphere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From the ground to 10 km (about 6 ¼ miles)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Where air particles are the closest together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Where air pressure is at its greatest.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Where we live and where the weather occurs.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http://www.weatherquestions.com/tropo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33077"/>
            <a:ext cx="4114800" cy="25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kybrary.aero/images/thumb/Troposphere.jpg/500px-Troposph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3077"/>
            <a:ext cx="3962400" cy="25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Atmospheric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The Stratosphere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Above Troposphere, where the are continues to thin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99.9% of all the Earth’s air mass is in the first two layers of the atmosphere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Contains THE OZONE LAYER (remember this).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(see next slide)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Air temperature actually begins to increase with altitude </a:t>
            </a:r>
            <a:r>
              <a:rPr lang="en-US" sz="1400" dirty="0" smtClean="0">
                <a:solidFill>
                  <a:srgbClr val="FFFF00"/>
                </a:solidFill>
              </a:rPr>
              <a:t>(unlike the troposphere), </a:t>
            </a:r>
            <a:r>
              <a:rPr lang="en-US" sz="2800" dirty="0" smtClean="0">
                <a:solidFill>
                  <a:srgbClr val="FFFF00"/>
                </a:solidFill>
              </a:rPr>
              <a:t>The ozone in this layer actually absorbs the solar radiation and “holds the heat.”</a:t>
            </a:r>
            <a:endParaRPr lang="en-US" sz="4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Atmospheric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The OZONE LAYER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Made up of oxygen molecules consisting of 3 atoms.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Shields life from harmful UV rays of the sun.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There are about 3 ozone molecules for every 10 million air molecules (N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>
                <a:solidFill>
                  <a:srgbClr val="FFFF00"/>
                </a:solidFill>
              </a:rPr>
              <a:t>, O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  <a:r>
              <a:rPr lang="en-US" sz="2800" dirty="0" smtClean="0">
                <a:solidFill>
                  <a:srgbClr val="FFFF00"/>
                </a:solidFill>
              </a:rPr>
              <a:t>, etc.).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http://butane.chem.uiuc.edu/pshapley/GenChem2/A2/O3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99785"/>
            <a:ext cx="5029200" cy="26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toptenreviews.com/i/rev/misc/articles/7025/air-purifier-v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67298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u="sng" dirty="0">
                <a:solidFill>
                  <a:srgbClr val="FFFF00"/>
                </a:solidFill>
              </a:rPr>
              <a:t>The OZONE </a:t>
            </a:r>
            <a:r>
              <a:rPr lang="en-US" u="sng" dirty="0" smtClean="0">
                <a:solidFill>
                  <a:srgbClr val="FFFF00"/>
                </a:solidFill>
              </a:rPr>
              <a:t>LAYER</a:t>
            </a:r>
            <a:endParaRPr lang="en-US" b="1" u="sng" dirty="0" smtClean="0"/>
          </a:p>
        </p:txBody>
      </p:sp>
      <p:pic>
        <p:nvPicPr>
          <p:cNvPr id="19459" name="Picture 5" descr="ozo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086600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3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u="sng" dirty="0" smtClean="0">
                <a:solidFill>
                  <a:srgbClr val="FFFF00"/>
                </a:solidFill>
              </a:rPr>
              <a:t>The OZONE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Ozone layer is destroyed by CFC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CFC are chlorofluorocarbons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Be able to explain diagrams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pic>
        <p:nvPicPr>
          <p:cNvPr id="20484" name="Picture 5" descr="cfc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59124"/>
            <a:ext cx="73152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0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Atmospheric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The Mesosphere </a:t>
            </a:r>
          </a:p>
          <a:p>
            <a:pPr marL="0" indent="0">
              <a:buNone/>
            </a:pPr>
            <a:r>
              <a:rPr lang="en-US" sz="1400" u="sng" dirty="0" smtClean="0">
                <a:solidFill>
                  <a:srgbClr val="FF0000"/>
                </a:solidFill>
              </a:rPr>
              <a:t>(the middle child)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This is the middle layer of the atmosphere.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Temperature begins to drop again.  This is because there air particles are so few, there are not to absorb energy from the sun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7410" name="Picture 2" descr="http://www.windows2universe.org/earth/Atmosphere/images/mesosphere_temperature_graph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47800"/>
            <a:ext cx="502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 can…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State the evidence for explanations about origins of Earth’s Atmosphere.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Describe the five layers of the atmosphere.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Give details about the ozone layer and the ionosphere.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Explain how temperature changes with altitude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Explain how energy is transferred within the atmosphere. 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Atmospheric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The Thermosphere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Perhaps the thickset layer of Earth’s atmosphere.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Approx. 100 to 500 km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Temperatures here get very hot because…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This layer receives A LOT of solar radiation, with little above it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Air density is </a:t>
            </a:r>
            <a:r>
              <a:rPr lang="en-US" sz="2400" dirty="0" smtClean="0">
                <a:solidFill>
                  <a:srgbClr val="FFFF00"/>
                </a:solidFill>
              </a:rPr>
              <a:t>so low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high </a:t>
            </a:r>
            <a:r>
              <a:rPr lang="en-US" sz="2400" dirty="0" smtClean="0">
                <a:solidFill>
                  <a:srgbClr val="FFFF00"/>
                </a:solidFill>
              </a:rPr>
              <a:t>solar radiation means few particles can absorb more energy (have more KE).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Contains the IONOSPHERE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(See next slide) 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Atmospheric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30486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The IONOSPHERE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Layer of charged atoms (</a:t>
            </a:r>
            <a:r>
              <a:rPr lang="en-US" sz="2800" dirty="0" err="1" smtClean="0">
                <a:solidFill>
                  <a:srgbClr val="FFFF00"/>
                </a:solidFill>
              </a:rPr>
              <a:t>ionospheric</a:t>
            </a:r>
            <a:r>
              <a:rPr lang="en-US" sz="2800" dirty="0" smtClean="0">
                <a:solidFill>
                  <a:srgbClr val="FFFF00"/>
                </a:solidFill>
              </a:rPr>
              <a:t> plasma)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Atoms ionize due to the extremely high temperatures of the thermosphere. 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Interacts with free protons and electrons from space that interact with the ionosphere to give us the aurora borealis.  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482" name="Picture 2" descr="http://www.wired.com/images/article/magazine/1708/mf_haarp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0957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Atmospheric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The IONOSPHERE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ionosphere plays an important role in radio wave propagation.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free electrons in this layer cause radio waves to reflect and refract.  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This allows us to send a signal to some one that is blocked by the curve of the Earth. 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9458" name="Picture 2" descr="http://www.astrosurf.com/luxorion/Radio/wave-propag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0457"/>
            <a:ext cx="412089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encrypted-tbn0.gstatic.com/images?q=tbn:ANd9GcRYc8ht9NsRgg6SVRYhPSiT7GH4ffZLdJ4uxa0cXJKLzX_zcAzEi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5" y="4038600"/>
            <a:ext cx="427672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Atmospheric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The Exosphere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outermost layer of the atmosphere.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Gradually transitions into space, Virtually no particles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15366" name="Picture 6" descr="http://history.nasa.gov/NP-119/p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04800" y="3276600"/>
            <a:ext cx="8458200" cy="325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Summary of Temperature Change Across Atmospheric Layers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First you must understand what temperature is.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It is the </a:t>
            </a:r>
            <a:r>
              <a:rPr lang="en-US" b="1" i="1" u="sng" dirty="0" smtClean="0">
                <a:solidFill>
                  <a:srgbClr val="FF0000"/>
                </a:solidFill>
              </a:rPr>
              <a:t>Average Kinetic Energy of Particles</a:t>
            </a:r>
            <a:r>
              <a:rPr lang="en-US" dirty="0" smtClean="0">
                <a:solidFill>
                  <a:srgbClr val="FFFF00"/>
                </a:solidFill>
              </a:rPr>
              <a:t>.  Not how warm something feels.   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What can affect the temperature of air?</a:t>
            </a:r>
          </a:p>
          <a:p>
            <a:pPr lvl="1"/>
            <a:r>
              <a:rPr lang="en-US" i="1" u="sng" dirty="0" smtClean="0">
                <a:solidFill>
                  <a:srgbClr val="FFFF00"/>
                </a:solidFill>
              </a:rPr>
              <a:t>Solar Radiation </a:t>
            </a:r>
            <a:r>
              <a:rPr lang="en-US" dirty="0" smtClean="0">
                <a:solidFill>
                  <a:srgbClr val="FFFF00"/>
                </a:solidFill>
              </a:rPr>
              <a:t>(SR)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Energy is conserved so the increase is SR = an increase in KE = and increase in Temperature.</a:t>
            </a:r>
          </a:p>
          <a:p>
            <a:pPr lvl="2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Summary of Temperature Change Across Atmospheric Layers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What can affect the temperature of air?</a:t>
            </a:r>
          </a:p>
          <a:p>
            <a:pPr lvl="1"/>
            <a:r>
              <a:rPr lang="en-US" i="1" u="sng" dirty="0" smtClean="0">
                <a:solidFill>
                  <a:srgbClr val="FFFF00"/>
                </a:solidFill>
                <a:sym typeface="Wingdings" panose="05000000000000000000" pitchFamily="2" charset="2"/>
              </a:rPr>
              <a:t>Density of Air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denser air can absorb more energy.  More particles = more energy absorbed = increased temperature.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Ozone molecules in the stratosphere are larger than other air molecules (i.e. N</a:t>
            </a:r>
            <a:r>
              <a:rPr lang="en-US" baseline="-25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, O</a:t>
            </a:r>
            <a:r>
              <a:rPr lang="en-US" baseline="-25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) and they are more concentrated, therefore they can absorb a lot of energy and consequently cause the increase in temperature of air. 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The mesosphere has very low temperatures because of the lack of gas particle in that layer.</a:t>
            </a:r>
          </a:p>
        </p:txBody>
      </p:sp>
    </p:spTree>
    <p:extLst>
      <p:ext uri="{BB962C8B-B14F-4D97-AF65-F5344CB8AC3E}">
        <p14:creationId xmlns:p14="http://schemas.microsoft.com/office/powerpoint/2010/main" val="11783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Summary of Temperature Change Across Atmospheric Layers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Going from the ground UP: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Troposphere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warmer at the surface because its closest to the ground which is radiating heat back to the air. 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Stratosphere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ozone is concentrated in this layer and absorbs UV light from the sun.  More light is absorbed at higher altitudes, so its warmer as you move higher in this layer.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Summary of Temperature Change Across Atmospheric Layers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Going from the ground UP:</a:t>
            </a:r>
          </a:p>
          <a:p>
            <a:r>
              <a:rPr lang="en-US" b="1" i="1" u="sng" dirty="0" smtClean="0">
                <a:solidFill>
                  <a:srgbClr val="FFFF00"/>
                </a:solidFill>
              </a:rPr>
              <a:t>Mesosphere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temperature decreases with height because there is no ozone and few other particles, and it is not receiving radiation from the surface of Earth.</a:t>
            </a:r>
          </a:p>
          <a:p>
            <a:r>
              <a:rPr lang="en-US" b="1" i="1" u="sng" dirty="0" smtClean="0">
                <a:solidFill>
                  <a:srgbClr val="FFFF00"/>
                </a:solidFill>
                <a:sym typeface="Wingdings" panose="05000000000000000000" pitchFamily="2" charset="2"/>
              </a:rPr>
              <a:t>Thermosphere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  temperature increases with height.  This is due to the presence of some particles that absorb a lot of radiation. </a:t>
            </a:r>
          </a:p>
          <a:p>
            <a:r>
              <a:rPr lang="en-US" b="1" i="1" u="sng" dirty="0" smtClean="0">
                <a:solidFill>
                  <a:srgbClr val="FFFF00"/>
                </a:solidFill>
                <a:sym typeface="Wingdings" panose="05000000000000000000" pitchFamily="2" charset="2"/>
              </a:rPr>
              <a:t>Exosphere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 temperatures are dependent on sunlight.  This layer is nearly a vacuum. 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Energy Transfer in the Atmosphere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Energy originating from the sun travels through space by means of radiation.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Radiation = transfer of energy by waves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Once that energy hits Earth’s atmosphere the radiation is absorbed by molecules and atoms in the atmosphere.</a:t>
            </a:r>
          </a:p>
        </p:txBody>
      </p:sp>
      <p:pic>
        <p:nvPicPr>
          <p:cNvPr id="1028" name="Picture 4" descr="http://www.aos.wisc.edu/~aalopez/aos101/wk5/radi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58687"/>
            <a:ext cx="52387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ces.fau.edu/ces/nasa/images/Radiation/EnergyBudget/radiation_earth_atmosphe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2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How did the Atmosphere Form?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Early Atmosphere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Gases produced are thought to similar to those created by modern volcanoes 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(H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O, CO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, SO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, CO, S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, Cl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, N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, H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) and NH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</a:rPr>
              <a:t>3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(ammonia) and CH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</a:rPr>
              <a:t>4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(methane) </a:t>
            </a:r>
          </a:p>
          <a:p>
            <a:pPr lvl="1" eaLnBrk="1" hangingPunct="1">
              <a:defRPr/>
            </a:pP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</a:rPr>
              <a:t>Thought to be no free O</a:t>
            </a:r>
            <a:r>
              <a:rPr lang="en-US" sz="2400" b="1" i="1" u="sng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b="1" i="1" u="sng" dirty="0" smtClean="0">
                <a:solidFill>
                  <a:srgbClr val="FFFF00"/>
                </a:solidFill>
                <a:latin typeface="Times New Roman" pitchFamily="18" charset="0"/>
              </a:rPr>
              <a:t> at this time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(not found in volcanic gases). </a:t>
            </a:r>
          </a:p>
          <a:p>
            <a:pPr eaLnBrk="1" hangingPunct="1">
              <a:defRPr/>
            </a:pP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</a:rPr>
              <a:t>Ocean Formation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 - As the Earth cooled, H</a:t>
            </a:r>
            <a:r>
              <a:rPr lang="en-US" sz="28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O produced by out gassing could exist as liquid in the Early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</a:rPr>
              <a:t>Archean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, allowing oceans to form. 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Energy Transfer in the Atmosphere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These molecules that absorb radiation become agitated and vibrate more (i</a:t>
            </a:r>
            <a:r>
              <a:rPr lang="en-US" dirty="0" smtClean="0">
                <a:solidFill>
                  <a:srgbClr val="FFFF00"/>
                </a:solidFill>
              </a:rPr>
              <a:t>.e. get hotter).  These molecules begin to transfer energy to other molecules by bumping into them.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This is conduction, the transfer of energy through contact.</a:t>
            </a: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www.gcse.com/energy/images/conduc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838166" cy="22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66" y="3810000"/>
            <a:ext cx="2857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Energy Transfer in the Atmosphere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 portions of the atmosphere become warmer than others, the warmer air rises and carries with the energy.  This is called Convection.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Convection = transfer of energy by moving particles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098" name="Picture 2" descr="http://apollo.lsc.vsc.edu/classes/met130/notes/chapter2/graphics/convection_cloud_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5" y="1447800"/>
            <a:ext cx="35623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Assessment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Can I</a:t>
            </a:r>
            <a:r>
              <a:rPr lang="en-US" dirty="0" smtClean="0">
                <a:solidFill>
                  <a:srgbClr val="FFFF00"/>
                </a:solidFill>
              </a:rPr>
              <a:t>…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State the evidence for explanations about origins of Earth’s Atmosphere.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Describe the five layers of the atmosphere.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Give details about the ozone layer and the ionosphere.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Explain how temperature changes with altitude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Explain how energy is transferred within the atmosphere. 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How did the Atmosphere Form?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9530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rgbClr val="FFFF00"/>
                </a:solidFill>
              </a:rPr>
              <a:t>Earth’s Evolving Atmosphere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Oxygen Production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Photochemical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dissociation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- breakup of water molecules by ultraviolet light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At these levels O</a:t>
            </a:r>
            <a:r>
              <a:rPr lang="en-US" sz="2000" baseline="-25000" dirty="0" smtClean="0">
                <a:solidFill>
                  <a:srgbClr val="FFFF00"/>
                </a:solidFill>
                <a:latin typeface="Times New Roman" pitchFamily="18" charset="0"/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(Ozone) can form to shield Earth surface from UV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Photosynthesis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– early bacteria, plants produced oxygen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CO</a:t>
            </a:r>
            <a:r>
              <a:rPr lang="en-US" sz="20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+ H</a:t>
            </a:r>
            <a:r>
              <a:rPr lang="en-US" sz="20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O + sunlight = organic compounds + O</a:t>
            </a:r>
            <a:r>
              <a:rPr lang="en-US" sz="20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- produced by cyanobacteria, and eventually higher plants - supplied the rest of O</a:t>
            </a:r>
            <a:r>
              <a:rPr lang="en-US" sz="20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to atmosphere. Thus plant populations grew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0" y="2677886"/>
            <a:ext cx="3581400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2 H</a:t>
            </a:r>
            <a:r>
              <a:rPr lang="pt-BR" sz="2000" b="1" baseline="-25000" dirty="0" smtClean="0">
                <a:solidFill>
                  <a:srgbClr val="C00000"/>
                </a:solidFill>
              </a:rPr>
              <a:t>2</a:t>
            </a:r>
            <a:r>
              <a:rPr lang="pt-BR" sz="2000" b="1" dirty="0" smtClean="0">
                <a:solidFill>
                  <a:srgbClr val="C00000"/>
                </a:solidFill>
              </a:rPr>
              <a:t>O </a:t>
            </a:r>
            <a:r>
              <a:rPr lang="pt-BR" sz="2000" b="1" dirty="0">
                <a:solidFill>
                  <a:srgbClr val="C00000"/>
                </a:solidFill>
              </a:rPr>
              <a:t>+ uv radiation = </a:t>
            </a:r>
            <a:r>
              <a:rPr lang="pt-BR" sz="2000" b="1" dirty="0" smtClean="0">
                <a:solidFill>
                  <a:srgbClr val="C00000"/>
                </a:solidFill>
              </a:rPr>
              <a:t>2 H</a:t>
            </a:r>
            <a:r>
              <a:rPr lang="pt-BR" sz="2000" b="1" baseline="-25000" dirty="0" smtClean="0">
                <a:solidFill>
                  <a:srgbClr val="C00000"/>
                </a:solidFill>
              </a:rPr>
              <a:t>2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>
                <a:solidFill>
                  <a:srgbClr val="C00000"/>
                </a:solidFill>
              </a:rPr>
              <a:t>+ </a:t>
            </a:r>
            <a:r>
              <a:rPr lang="pt-BR" sz="2000" b="1" dirty="0" smtClean="0">
                <a:solidFill>
                  <a:srgbClr val="C00000"/>
                </a:solidFill>
              </a:rPr>
              <a:t>O</a:t>
            </a:r>
            <a:r>
              <a:rPr lang="pt-BR" sz="2000" b="1" baseline="-25000" dirty="0" smtClean="0">
                <a:solidFill>
                  <a:srgbClr val="C00000"/>
                </a:solidFill>
              </a:rPr>
              <a:t>2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and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2 O</a:t>
            </a:r>
            <a:r>
              <a:rPr lang="pt-BR" sz="2000" b="1" baseline="-25000" dirty="0" smtClean="0">
                <a:solidFill>
                  <a:srgbClr val="C00000"/>
                </a:solidFill>
              </a:rPr>
              <a:t>2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>
                <a:solidFill>
                  <a:srgbClr val="C00000"/>
                </a:solidFill>
              </a:rPr>
              <a:t>+ uv radiation = </a:t>
            </a:r>
            <a:r>
              <a:rPr lang="pt-BR" sz="2000" b="1" dirty="0" smtClean="0">
                <a:solidFill>
                  <a:srgbClr val="C00000"/>
                </a:solidFill>
              </a:rPr>
              <a:t>O</a:t>
            </a:r>
            <a:r>
              <a:rPr lang="pt-BR" sz="2000" b="1" baseline="-25000" dirty="0">
                <a:solidFill>
                  <a:srgbClr val="C00000"/>
                </a:solidFill>
              </a:rPr>
              <a:t>3</a:t>
            </a: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>
                <a:solidFill>
                  <a:srgbClr val="C00000"/>
                </a:solidFill>
              </a:rPr>
              <a:t>+ O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and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O + </a:t>
            </a:r>
            <a:r>
              <a:rPr lang="en-US" sz="2000" b="1" dirty="0" smtClean="0">
                <a:solidFill>
                  <a:srgbClr val="C00000"/>
                </a:solidFill>
              </a:rPr>
              <a:t>O</a:t>
            </a:r>
            <a:r>
              <a:rPr lang="pt-BR" sz="20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</a:rPr>
              <a:t>O</a:t>
            </a:r>
            <a:r>
              <a:rPr lang="pt-BR" sz="2000" b="1" baseline="-25000" dirty="0">
                <a:solidFill>
                  <a:srgbClr val="C00000"/>
                </a:solidFill>
              </a:rPr>
              <a:t>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bio.miami.edu/dana/pix/photosynthesis_eq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3581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How did the Atmosphere Form?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41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rgbClr val="FFFF00"/>
                </a:solidFill>
              </a:rPr>
              <a:t>Earth’s Evolving Atmosphere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i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Oxygen Consumers</a:t>
            </a:r>
            <a:r>
              <a:rPr lang="en-US" sz="2400" u="sng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u="sng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Chemical Weathering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- through oxidation of surface materials (early consumer).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Animal Respiration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(much later)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 CO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</a:rPr>
              <a:t>2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Burning of Fossil Fuels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(much, much later)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sym typeface="Wingdings" pitchFamily="2" charset="2"/>
              </a:rPr>
              <a:t> CO</a:t>
            </a:r>
            <a:r>
              <a:rPr lang="en-US" sz="2400" baseline="-25000" dirty="0" smtClean="0">
                <a:solidFill>
                  <a:srgbClr val="FFFF00"/>
                </a:solidFill>
                <a:latin typeface="Times New Roman" pitchFamily="18" charset="0"/>
              </a:rPr>
              <a:t>2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and CO</a:t>
            </a:r>
          </a:p>
        </p:txBody>
      </p:sp>
      <p:pic>
        <p:nvPicPr>
          <p:cNvPr id="1026" name="Picture 2" descr="http://eesc.columbia.edu/courses/ees/life/lectures/tri.cr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87927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qed.org/education/pghist/units/rivers/img/smokestac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22" y="4038600"/>
            <a:ext cx="22288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cuttingedgenews.com/uploads/cmimg_124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2092036" cy="26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6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How did the Atmosphere Form?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477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Evidence from the Rock Record of increasing Oxygen in Atmosphere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Banded Iron Formations –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these are deep water deposits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in which layers of iron-rich minerals alternate with iron-poor layers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, like the sample (right).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Reason for the alternating bands is believed to be due to  fluctuation of oxygen in the atmosphere.  With there be a lot of photosynthetic cyanobacteria, oxygen levels rose and fell with the populations of cyanobacteria. 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This feature is common in rocks dated between 2.0 - 2.8 B.Y. old.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>
              <a:latin typeface="Times New Roman" pitchFamily="18" charset="0"/>
            </a:endParaRPr>
          </a:p>
        </p:txBody>
      </p:sp>
      <p:pic>
        <p:nvPicPr>
          <p:cNvPr id="11268" name="Picture 5" descr="image?id=102150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160516" cy="217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://www.australianminesatlas.gov.au/build/images/mich03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fas.org/irp/imint/docs/rst/Sect20/ptebi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216051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8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How did the Atmosphere Form?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	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Evidence from the Rock Record of increasing Oxygen in Atmosphere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Minerals that only form in non-oxidizing environments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: Pyrite (Fools gold; FeS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),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Uraninite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(UO</a:t>
            </a:r>
            <a:r>
              <a:rPr lang="en-US" sz="2800" baseline="-25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</a:rPr>
              <a:t>).  These were found below banded Iron. </a:t>
            </a: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These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minerals are easily dissolved out of rocks under present atmospheric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conditions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and have therefore must have formed in an oxygen-poor atmosphere.  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>
              <a:latin typeface="Times New Roman" pitchFamily="18" charset="0"/>
            </a:endParaRPr>
          </a:p>
        </p:txBody>
      </p:sp>
      <p:sp>
        <p:nvSpPr>
          <p:cNvPr id="2" name="AutoShape 2" descr="http://www.australianminesatlas.gov.au/build/images/mich03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8" descr="pyrit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40859"/>
            <a:ext cx="3594100" cy="184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29200" y="4720079"/>
            <a:ext cx="3505200" cy="20005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</a:rPr>
              <a:t>FeS</a:t>
            </a:r>
            <a:r>
              <a:rPr lang="en-US" altLang="en-US" sz="2800" b="1" baseline="-25000" dirty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</a:rPr>
              <a:t> + O</a:t>
            </a:r>
            <a:r>
              <a:rPr lang="en-US" altLang="en-US" sz="2800" b="1" baseline="-25000" dirty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FeO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 + 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u="sng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Notice</a:t>
            </a:r>
            <a:r>
              <a:rPr lang="en-US" altLang="en-US" sz="2400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: O</a:t>
            </a:r>
            <a:r>
              <a:rPr lang="en-US" altLang="en-US" sz="2400" baseline="-25000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2</a:t>
            </a:r>
            <a:r>
              <a:rPr lang="en-US" altLang="en-US" sz="2400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 knocks S </a:t>
            </a:r>
            <a:r>
              <a:rPr lang="en-US" altLang="en-US" sz="2400" dirty="0" smtClean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out </a:t>
            </a:r>
            <a:r>
              <a:rPr lang="en-US" altLang="en-US" sz="2400" dirty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of the Iron </a:t>
            </a:r>
            <a:r>
              <a:rPr lang="en-US" altLang="en-US" sz="2400" dirty="0" smtClean="0">
                <a:solidFill>
                  <a:srgbClr val="C00000"/>
                </a:solidFill>
                <a:latin typeface="Times New Roman" pitchFamily="18" charset="0"/>
                <a:sym typeface="Wingdings" pitchFamily="2" charset="2"/>
              </a:rPr>
              <a:t>compound </a:t>
            </a:r>
            <a:endParaRPr lang="en-US" altLang="en-US" sz="2400" dirty="0">
              <a:solidFill>
                <a:srgbClr val="FFFF00"/>
              </a:solidFill>
              <a:latin typeface="Times New Roman" pitchFamily="18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FFFF00"/>
              </a:solidFill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71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772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How did the Atmosphere Form?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4582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Evidence from the Rock Record of increasing Oxygen in atmosphere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Red Beds -  Formations are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red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because of the highly oxidized mineral hematite (Fe</a:t>
            </a:r>
            <a:r>
              <a:rPr lang="en-US" sz="2400" baseline="-25000" dirty="0">
                <a:solidFill>
                  <a:srgbClr val="FFFF00"/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O</a:t>
            </a:r>
            <a:r>
              <a:rPr lang="en-US" sz="2400" baseline="-25000" dirty="0">
                <a:solidFill>
                  <a:srgbClr val="FFFF00"/>
                </a:solidFill>
                <a:latin typeface="Times New Roman" pitchFamily="18" charset="0"/>
              </a:rPr>
              <a:t>3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), that probably forms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in an oxygen-rich atmosphere. These are found above banded iron formations. </a:t>
            </a:r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This evidence leads scientists to the conclusion that Early Earth’s atmosphere was oxygen-poor and over time became oxygen-rich.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0244" name="Picture 5" descr="oxisol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oenko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14057"/>
            <a:ext cx="4953000" cy="16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How did the Atmosphere Form?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u="sng" dirty="0" smtClean="0">
                <a:solidFill>
                  <a:srgbClr val="FFFF00"/>
                </a:solidFill>
                <a:latin typeface="Times New Roman" pitchFamily="18" charset="0"/>
              </a:rPr>
              <a:t>Biological Evidence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Chemical building blocks of life could not have formed in the presence of atmospheric oxygen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Chemical reactions that yield amino acids are inhibited by presence of very small amounts of oxygen.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Oxygen prevents growth of the most primitive living bacteria such as photosynthetic bacteria, methane-producing bacteria and bacteria that derive energy from fermentation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Conclusion - Since today's most primitive life forms are anaerobic, the first forms of cellular life probably had similar metabolisms.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Today these 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itchFamily="18" charset="0"/>
              </a:rPr>
              <a:t>anaerobic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life forms are restricted to low oxygen habitats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such as swamps, ponds, and lagoons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910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1457</Words>
  <Application>Microsoft Office PowerPoint</Application>
  <PresentationFormat>On-screen Show (4:3)</PresentationFormat>
  <Paragraphs>184</Paragraphs>
  <Slides>32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Earth Science Note</vt:lpstr>
      <vt:lpstr>Objectives</vt:lpstr>
      <vt:lpstr>How did the Atmosphere Form?</vt:lpstr>
      <vt:lpstr>How did the Atmosphere Form?</vt:lpstr>
      <vt:lpstr>How did the Atmosphere Form?</vt:lpstr>
      <vt:lpstr>How did the Atmosphere Form?</vt:lpstr>
      <vt:lpstr>How did the Atmosphere Form?</vt:lpstr>
      <vt:lpstr>How did the Atmosphere Form?</vt:lpstr>
      <vt:lpstr>How did the Atmosphere Form?</vt:lpstr>
      <vt:lpstr>How did the Atmosphere Form?</vt:lpstr>
      <vt:lpstr>Atmospheric Composition</vt:lpstr>
      <vt:lpstr>Atmospheric Composition</vt:lpstr>
      <vt:lpstr>Atmospheric Structure</vt:lpstr>
      <vt:lpstr>Atmospheric Structure</vt:lpstr>
      <vt:lpstr>Atmospheric Structure</vt:lpstr>
      <vt:lpstr>Atmospheric Structure</vt:lpstr>
      <vt:lpstr>The OZONE LAYER</vt:lpstr>
      <vt:lpstr>The OZONE LAYER</vt:lpstr>
      <vt:lpstr>Atmospheric Structure</vt:lpstr>
      <vt:lpstr>Atmospheric Structure</vt:lpstr>
      <vt:lpstr>Atmospheric Structure</vt:lpstr>
      <vt:lpstr>Atmospheric Structure</vt:lpstr>
      <vt:lpstr>Atmospheric Structure</vt:lpstr>
      <vt:lpstr>Summary of Temperature Change Across Atmospheric Layers</vt:lpstr>
      <vt:lpstr>Summary of Temperature Change Across Atmospheric Layers</vt:lpstr>
      <vt:lpstr>Summary of Temperature Change Across Atmospheric Layers</vt:lpstr>
      <vt:lpstr>Summary of Temperature Change Across Atmospheric Layers</vt:lpstr>
      <vt:lpstr>Energy Transfer in the Atmosphere</vt:lpstr>
      <vt:lpstr>PowerPoint Presentation</vt:lpstr>
      <vt:lpstr>Energy Transfer in the Atmosphere</vt:lpstr>
      <vt:lpstr>Energy Transfer in the Atmosphere</vt:lpstr>
      <vt:lpstr>Assessment</vt:lpstr>
    </vt:vector>
  </TitlesOfParts>
  <Company>Bridgman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Note</dc:title>
  <dc:creator>Bridgman</dc:creator>
  <cp:lastModifiedBy>Bridgman</cp:lastModifiedBy>
  <cp:revision>25</cp:revision>
  <dcterms:created xsi:type="dcterms:W3CDTF">2014-01-28T00:48:25Z</dcterms:created>
  <dcterms:modified xsi:type="dcterms:W3CDTF">2014-01-29T13:23:38Z</dcterms:modified>
</cp:coreProperties>
</file>