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8" r:id="rId4"/>
    <p:sldId id="270" r:id="rId5"/>
    <p:sldId id="257" r:id="rId6"/>
    <p:sldId id="258" r:id="rId7"/>
    <p:sldId id="273" r:id="rId8"/>
    <p:sldId id="259" r:id="rId9"/>
    <p:sldId id="260" r:id="rId10"/>
    <p:sldId id="261" r:id="rId11"/>
    <p:sldId id="262" r:id="rId12"/>
    <p:sldId id="280" r:id="rId13"/>
    <p:sldId id="263" r:id="rId14"/>
    <p:sldId id="264" r:id="rId15"/>
    <p:sldId id="265" r:id="rId16"/>
    <p:sldId id="266" r:id="rId17"/>
    <p:sldId id="267" r:id="rId18"/>
    <p:sldId id="272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66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0E6C-A9CC-42BA-9201-A98D940FC8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256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F683-8151-43CD-9674-BE970C39A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29982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599B8-73AF-46B7-A8B9-2825DEF9A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65387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3F942-FDDA-4DD3-A1B7-985BCDF785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2235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5193-0C4F-4084-99C9-487BF9347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42959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D934-6E83-4EC6-8853-90E618A19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94673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9D7-89C1-4D27-9AED-C65239AD6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6633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FA57A-713B-4563-9A7D-0E019A1796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4069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29DE-E497-45B2-8860-BF0D08611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47913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8C1F-A620-4E9F-B131-ADE4264A0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4562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2D85-B3D3-40F7-82D4-85B51A6A9D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8401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56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282AC-EBE9-43FF-A600-F72A25D8DA9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7" grpId="0"/>
      <p:bldP spid="2566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sparce.evac.ou.edu/q_and_a/images/bc07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Rx_zQPO1DNNKOM&amp;tbnid=cuovk7M6QfSutM:&amp;ved=0CAUQjRw&amp;url=http://www.livescience.com/27825-jet-stream.html&amp;ei=uXrhUr2ZMM3YyQHd9IDADg&amp;bvm=bv.59930103,d.aWc&amp;psig=AFQjCNE0cq8B34kG8TIx2ah196nHbszVGQ&amp;ust=139059510446000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hyperlink" Target="http://www.800mainstreet.com/08/0008-003-pressure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Earth Science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620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Atmosphere and Wind</a:t>
            </a:r>
          </a:p>
        </p:txBody>
      </p:sp>
      <p:pic>
        <p:nvPicPr>
          <p:cNvPr id="9219" name="Picture 6" descr="wsci_01_img0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5213"/>
            <a:ext cx="8610600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4155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Atmosphere and Wind</a:t>
            </a:r>
          </a:p>
        </p:txBody>
      </p:sp>
      <p:pic>
        <p:nvPicPr>
          <p:cNvPr id="10243" name="Picture 8" descr="g6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4958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windp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7244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2307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sz="1600" dirty="0"/>
              <a:t>t is believed the cell is a forced phenomena, induced by interaction between the other two cells. The stronger downward vertical motion and surface convergence at 30°N coupled with surface convergence and net upward vertical motion at 60°N induces the circulation of the </a:t>
            </a:r>
            <a:r>
              <a:rPr lang="en-US" sz="1600" dirty="0" err="1"/>
              <a:t>Ferrel</a:t>
            </a:r>
            <a:r>
              <a:rPr lang="en-US" sz="1600" dirty="0"/>
              <a:t> cell. This net circulation pattern is greatly upset by the exchange of polar air moving southward and tropical air moving northward. This best explains why the mid-latitudes experience the widest range of weather types.</a:t>
            </a:r>
            <a:endParaRPr lang="en-US" sz="1600" dirty="0"/>
          </a:p>
        </p:txBody>
      </p:sp>
      <p:pic>
        <p:nvPicPr>
          <p:cNvPr id="1026" name="Picture 2" descr="http://sparce.evac.ou.edu/q_and_a/images/bc0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4714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Atmosphere and the Weather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u="sng" smtClean="0"/>
              <a:t>Global Winds to Remember: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Polar easterlies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Dense air sinks moves away from poles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Westerlies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Occurs around 30</a:t>
            </a:r>
            <a:r>
              <a:rPr lang="en-US" sz="2400" smtClean="0">
                <a:cs typeface="Arial" charset="0"/>
              </a:rPr>
              <a:t>° latitude, what we experience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Trade winds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Less dense air moves toward to poles, then sinks as it cools.  The Coriolis effect deflects the wind to the west.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Equatorial doldrums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Hot air with very low density creates low pressure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Air is very still (doldrums = a fit of sloth and dullness)</a:t>
            </a:r>
          </a:p>
        </p:txBody>
      </p:sp>
    </p:spTree>
    <p:extLst>
      <p:ext uri="{BB962C8B-B14F-4D97-AF65-F5344CB8AC3E}">
        <p14:creationId xmlns:p14="http://schemas.microsoft.com/office/powerpoint/2010/main" val="37975872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Atmosphere and the Weather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The jet stream:</a:t>
            </a:r>
            <a:r>
              <a:rPr lang="en-US" smtClean="0"/>
              <a:t> belt of wind found in the upper troposphere</a:t>
            </a:r>
          </a:p>
        </p:txBody>
      </p:sp>
      <p:pic>
        <p:nvPicPr>
          <p:cNvPr id="12292" name="Picture 5" descr="JETSTREAM_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jetst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00709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315" name="Picture 6" descr="jetstream_five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868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Atmosphere and the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Our severe cold is due to the Jet Stream pulling cold arctic air down from the North. </a:t>
            </a:r>
            <a:endParaRPr lang="en-US" dirty="0"/>
          </a:p>
        </p:txBody>
      </p:sp>
      <p:pic>
        <p:nvPicPr>
          <p:cNvPr id="14340" name="Picture 2" descr="https://encrypted-tbn3.gstatic.com/images?q=tbn:ANd9GcQfMP-gqPbVyAM6A7prx3uBBoBx941ikT3MdcKDrEhbukKOYif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61085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Atmosphere and the Weather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smtClean="0"/>
              <a:t>Land and Sea Breezes</a:t>
            </a:r>
            <a:r>
              <a:rPr lang="en-US" smtClean="0"/>
              <a:t>: changing temperature changes density </a:t>
            </a:r>
            <a:r>
              <a:rPr lang="en-US" smtClean="0">
                <a:sym typeface="Wingdings" pitchFamily="2" charset="2"/>
              </a:rPr>
              <a:t> creates wind</a:t>
            </a:r>
            <a:endParaRPr lang="en-US" smtClean="0"/>
          </a:p>
        </p:txBody>
      </p:sp>
      <p:pic>
        <p:nvPicPr>
          <p:cNvPr id="15364" name="Picture 7" descr="Sea-Breeze-Day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410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daynight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010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none" dirty="0" smtClean="0"/>
              <a:t>Atmosphere and the Weather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u="sng"/>
              <a:t>Air temperature</a:t>
            </a:r>
            <a:r>
              <a:rPr lang="en-US" altLang="en-US" b="1"/>
              <a:t> </a:t>
            </a:r>
            <a:r>
              <a:rPr lang="en-US" altLang="en-US"/>
              <a:t>– high temps = fast moving air molecules, molecules are farther apart (air is less dense).</a:t>
            </a: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5125" name="Picture 5" descr="hot-air-balloon-par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3791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none" dirty="0" smtClean="0"/>
              <a:t>Atmosphere and the Weather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u="sng"/>
              <a:t>Humidity</a:t>
            </a:r>
            <a:r>
              <a:rPr lang="en-US" altLang="en-US" sz="2800" b="1"/>
              <a:t> </a:t>
            </a:r>
            <a:r>
              <a:rPr lang="en-US" altLang="en-US" sz="2800"/>
              <a:t>– amount of water vapor in the air 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Warm air can hold more vapor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When humid air cools vapor condenses into water (condensation) </a:t>
            </a:r>
            <a:endParaRPr lang="en-US" altLang="en-US" sz="2400" b="1"/>
          </a:p>
        </p:txBody>
      </p:sp>
      <p:pic>
        <p:nvPicPr>
          <p:cNvPr id="7173" name="Picture 5" descr="absolute_humid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01950"/>
            <a:ext cx="411480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vapo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81000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6450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 can…</a:t>
            </a:r>
          </a:p>
          <a:p>
            <a:r>
              <a:rPr lang="en-US" dirty="0" smtClean="0"/>
              <a:t>Explain the relationship between atmosphere and weather.</a:t>
            </a:r>
          </a:p>
          <a:p>
            <a:r>
              <a:rPr lang="en-US" dirty="0" smtClean="0"/>
              <a:t>Explain how wind is formed.</a:t>
            </a:r>
          </a:p>
          <a:p>
            <a:r>
              <a:rPr lang="en-US" dirty="0" smtClean="0"/>
              <a:t>Describe the factors that affect the weather.</a:t>
            </a:r>
          </a:p>
          <a:p>
            <a:pPr lvl="1"/>
            <a:r>
              <a:rPr lang="en-US" dirty="0" smtClean="0"/>
              <a:t> pressure, precipitation, humidity, etc.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527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none" dirty="0" smtClean="0"/>
              <a:t>Atmosphere and the Weather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b="1"/>
              <a:t>Relative humidity</a:t>
            </a:r>
            <a:r>
              <a:rPr lang="en-US" altLang="en-US"/>
              <a:t> – the measure of the amount of water vapor present in the air compared with the amount needed for condensation to take place at a given temperature</a:t>
            </a:r>
          </a:p>
          <a:p>
            <a:pPr lvl="2"/>
            <a:r>
              <a:rPr lang="en-US" altLang="en-US"/>
              <a:t>50</a:t>
            </a:r>
            <a:r>
              <a:rPr lang="en-US" altLang="en-US" b="1"/>
              <a:t> </a:t>
            </a:r>
            <a:r>
              <a:rPr lang="en-US" altLang="en-US"/>
              <a:t>% humidity = air contains 50% of water vapor needed for it to rain.</a:t>
            </a:r>
            <a:endParaRPr lang="en-US" altLang="en-US" b="1"/>
          </a:p>
          <a:p>
            <a:pPr lvl="1"/>
            <a:r>
              <a:rPr lang="en-US" altLang="en-US" b="1"/>
              <a:t>Dew point</a:t>
            </a:r>
            <a:r>
              <a:rPr lang="en-US" altLang="en-US"/>
              <a:t> – temperature at which condensation forms</a:t>
            </a:r>
            <a:r>
              <a:rPr lang="en-US" altLang="en-US" sz="3200"/>
              <a:t>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8765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none" dirty="0" smtClean="0"/>
              <a:t>Atmosphere and the Weather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Precipitation </a:t>
            </a:r>
          </a:p>
          <a:p>
            <a:pPr lvl="2"/>
            <a:r>
              <a:rPr lang="en-US" altLang="en-US" b="1"/>
              <a:t>Rain – </a:t>
            </a:r>
            <a:r>
              <a:rPr lang="en-US" altLang="en-US"/>
              <a:t>forms from condensing water vapor in warm air</a:t>
            </a:r>
            <a:endParaRPr lang="en-US" altLang="en-US" b="1"/>
          </a:p>
          <a:p>
            <a:pPr lvl="2"/>
            <a:r>
              <a:rPr lang="en-US" altLang="en-US" b="1"/>
              <a:t>Snow – </a:t>
            </a:r>
            <a:r>
              <a:rPr lang="en-US" altLang="en-US"/>
              <a:t>forms from condensing water vapor at low temperature </a:t>
            </a:r>
            <a:endParaRPr lang="en-US" altLang="en-US" b="1"/>
          </a:p>
          <a:p>
            <a:pPr lvl="1"/>
            <a:endParaRPr lang="en-US" altLang="en-US"/>
          </a:p>
        </p:txBody>
      </p:sp>
      <p:pic>
        <p:nvPicPr>
          <p:cNvPr id="8197" name="Picture 5" descr="Snow atmospheric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76688"/>
            <a:ext cx="4914900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2064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none" dirty="0" smtClean="0"/>
              <a:t>Atmosphere and the Weather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b="1" dirty="0"/>
              <a:t>Precipitation (cont.)</a:t>
            </a:r>
          </a:p>
          <a:p>
            <a:pPr lvl="2"/>
            <a:r>
              <a:rPr lang="en-US" altLang="en-US" b="1" dirty="0"/>
              <a:t>Sleet – </a:t>
            </a:r>
            <a:r>
              <a:rPr lang="en-US" altLang="en-US" dirty="0"/>
              <a:t>forms from rain freezing as it reaches the ground.</a:t>
            </a:r>
            <a:endParaRPr lang="en-US" altLang="en-US" b="1" dirty="0"/>
          </a:p>
          <a:p>
            <a:pPr lvl="2"/>
            <a:r>
              <a:rPr lang="en-US" altLang="en-US" b="1" dirty="0"/>
              <a:t>Hail – </a:t>
            </a:r>
            <a:r>
              <a:rPr lang="en-US" altLang="en-US" dirty="0"/>
              <a:t>pellets of ice formed in clouds, warm updrafts send partially melted ice back into the cloud were they refreeze.</a:t>
            </a:r>
          </a:p>
        </p:txBody>
      </p:sp>
      <p:pic>
        <p:nvPicPr>
          <p:cNvPr id="9221" name="Picture 5" descr="Sleet atmospheric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78250"/>
            <a:ext cx="594360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220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97300"/>
            <a:ext cx="33528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260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Can I…</a:t>
            </a:r>
          </a:p>
          <a:p>
            <a:r>
              <a:rPr lang="en-US" dirty="0" smtClean="0"/>
              <a:t>Explain the relationship between atmosphere and weather.</a:t>
            </a:r>
          </a:p>
          <a:p>
            <a:r>
              <a:rPr lang="en-US" dirty="0" smtClean="0"/>
              <a:t>Explain how wind is formed.</a:t>
            </a:r>
          </a:p>
          <a:p>
            <a:r>
              <a:rPr lang="en-US" dirty="0" smtClean="0"/>
              <a:t>Describe the factors that affect the weather.</a:t>
            </a:r>
          </a:p>
          <a:p>
            <a:pPr lvl="1"/>
            <a:r>
              <a:rPr lang="en-US" dirty="0" smtClean="0"/>
              <a:t> pressure, precipitation, humidity, etc.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6504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none" dirty="0" smtClean="0"/>
              <a:t>Atmosphere and the Weather</a:t>
            </a:r>
            <a:endParaRPr lang="en-US" altLang="en-US" u="non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u="sng"/>
              <a:t>Weather </a:t>
            </a:r>
            <a:r>
              <a:rPr lang="en-US" altLang="en-US"/>
              <a:t>– refers to the state of the atmosphere at a specific place and time</a:t>
            </a:r>
          </a:p>
          <a:p>
            <a:pPr lvl="1"/>
            <a:r>
              <a:rPr lang="en-US" altLang="en-US"/>
              <a:t>What is it like outside at this time?</a:t>
            </a:r>
          </a:p>
        </p:txBody>
      </p:sp>
      <p:pic>
        <p:nvPicPr>
          <p:cNvPr id="3078" name="Picture 6" descr="storm-chaser-viol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4953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2_sunny_day_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971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2801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a Weather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Cloudy with Snow</a:t>
            </a:r>
          </a:p>
          <a:p>
            <a:r>
              <a:rPr lang="en-US" dirty="0" smtClean="0"/>
              <a:t>2°F / -17°C</a:t>
            </a:r>
          </a:p>
          <a:p>
            <a:r>
              <a:rPr lang="en-US" dirty="0" smtClean="0"/>
              <a:t>Barometric Pressure : 30.38 in </a:t>
            </a:r>
            <a:r>
              <a:rPr lang="en-US" sz="2000" dirty="0" smtClean="0"/>
              <a:t>(1030.2 </a:t>
            </a:r>
            <a:r>
              <a:rPr lang="en-US" sz="2000" dirty="0" err="1" smtClean="0"/>
              <a:t>mb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Wind Speed: Calm</a:t>
            </a:r>
          </a:p>
          <a:p>
            <a:r>
              <a:rPr lang="en-US" dirty="0" smtClean="0"/>
              <a:t>Relative Humidity: 91%</a:t>
            </a:r>
          </a:p>
          <a:p>
            <a:r>
              <a:rPr lang="en-US" dirty="0" smtClean="0"/>
              <a:t>Dew point 0°F </a:t>
            </a:r>
          </a:p>
          <a:p>
            <a:r>
              <a:rPr lang="en-US" dirty="0" smtClean="0"/>
              <a:t>Visibility 6.00 </a:t>
            </a:r>
            <a:r>
              <a:rPr lang="en-US" dirty="0" smtClean="0"/>
              <a:t>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4298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Atmosphere and the Weather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latin typeface="Times New Roman" pitchFamily="18" charset="0"/>
              </a:rPr>
              <a:t>Atmospheric Pressure</a:t>
            </a:r>
            <a:r>
              <a:rPr lang="en-US" dirty="0" smtClean="0">
                <a:latin typeface="Times New Roman" pitchFamily="18" charset="0"/>
              </a:rPr>
              <a:t>: Force created by mass of air (also called barometric pressure)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Tool for measurement – barometer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Units of measurement – mmHg, </a:t>
            </a:r>
            <a:r>
              <a:rPr lang="en-US" dirty="0" err="1" smtClean="0">
                <a:latin typeface="Times New Roman" pitchFamily="18" charset="0"/>
              </a:rPr>
              <a:t>atm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Pascals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Air pressure decreases the farther you get from the earth</a:t>
            </a:r>
          </a:p>
        </p:txBody>
      </p:sp>
      <p:pic>
        <p:nvPicPr>
          <p:cNvPr id="11266" name="Picture 2" descr="http://0.tqn.com/d/weather/1/0/-/1/-/-/Barome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1"/>
            <a:ext cx="209163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perdirect.com/images_products/dial-barometer-317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3556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Atmospheric Pressure</a:t>
            </a:r>
          </a:p>
        </p:txBody>
      </p:sp>
      <p:pic>
        <p:nvPicPr>
          <p:cNvPr id="10242" name="Picture 2" descr="http://static.ddmcdn.com/gif/hot-air-balloon-atm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14055"/>
            <a:ext cx="4800600" cy="24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ux1.eiu.edu/~cfjps/1400/FIG06_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03428"/>
            <a:ext cx="4800599" cy="24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800mainstreet.com/08/0008-003-at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2" y="1614055"/>
            <a:ext cx="3892546" cy="49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6267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mage?binaryId=49983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3381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none" dirty="0" smtClean="0"/>
              <a:t>Atmosphere and the Weather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u="sng"/>
              <a:t>Wind</a:t>
            </a:r>
            <a:r>
              <a:rPr lang="en-US" altLang="en-US"/>
              <a:t> – wind moves from areas of high pressure to areas of low pressure</a:t>
            </a:r>
          </a:p>
          <a:p>
            <a:pPr lvl="1"/>
            <a:r>
              <a:rPr lang="en-US" altLang="en-US"/>
              <a:t>Anemometer – measures wind speed</a:t>
            </a:r>
          </a:p>
        </p:txBody>
      </p:sp>
      <p:pic>
        <p:nvPicPr>
          <p:cNvPr id="6150" name="Picture 6" descr="Wind-Ju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53340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89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Atmosphere and the Weather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How does wind form?</a:t>
            </a:r>
          </a:p>
          <a:p>
            <a:pPr eaLnBrk="1" hangingPunct="1">
              <a:defRPr/>
            </a:pPr>
            <a:r>
              <a:rPr lang="en-US" smtClean="0"/>
              <a:t>Uneven heating of the Earth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What causes uneven heating?</a:t>
            </a:r>
          </a:p>
          <a:p>
            <a:pPr eaLnBrk="1" hangingPunct="1">
              <a:defRPr/>
            </a:pPr>
            <a:r>
              <a:rPr lang="en-US" smtClean="0"/>
              <a:t>Different amounts of sunlight from the sun</a:t>
            </a:r>
          </a:p>
          <a:p>
            <a:pPr lvl="1" eaLnBrk="1" hangingPunct="1">
              <a:defRPr/>
            </a:pPr>
            <a:r>
              <a:rPr lang="en-US" smtClean="0"/>
              <a:t>This is due to the curvature of the Earth</a:t>
            </a:r>
          </a:p>
          <a:p>
            <a:pPr eaLnBrk="1" hangingPunct="1">
              <a:defRPr/>
            </a:pPr>
            <a:r>
              <a:rPr lang="en-US" smtClean="0"/>
              <a:t>Density of the air</a:t>
            </a:r>
          </a:p>
          <a:p>
            <a:pPr lvl="1" eaLnBrk="1" hangingPunct="1">
              <a:defRPr/>
            </a:pPr>
            <a:r>
              <a:rPr lang="en-US" smtClean="0"/>
              <a:t>Denser air falls</a:t>
            </a:r>
          </a:p>
        </p:txBody>
      </p:sp>
    </p:spTree>
    <p:extLst>
      <p:ext uri="{BB962C8B-B14F-4D97-AF65-F5344CB8AC3E}">
        <p14:creationId xmlns:p14="http://schemas.microsoft.com/office/powerpoint/2010/main" val="220053627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Atmosphere and the Weather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The </a:t>
            </a:r>
            <a:r>
              <a:rPr lang="en-US" dirty="0" err="1" smtClean="0"/>
              <a:t>Coriolis</a:t>
            </a:r>
            <a:r>
              <a:rPr lang="en-US" dirty="0" smtClean="0"/>
              <a:t> Effect: movement of air due to the rotation of the Earth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8196" name="Picture 5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314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gasp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6861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2864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8">
      <a:dk1>
        <a:srgbClr val="000000"/>
      </a:dk1>
      <a:lt1>
        <a:srgbClr val="EAEAEA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3F3F3"/>
      </a:accent3>
      <a:accent4>
        <a:srgbClr val="000000"/>
      </a:accent4>
      <a:accent5>
        <a:srgbClr val="CFDADE"/>
      </a:accent5>
      <a:accent6>
        <a:srgbClr val="E7E7E7"/>
      </a:accent6>
      <a:hlink>
        <a:srgbClr val="0066FF"/>
      </a:hlink>
      <a:folHlink>
        <a:srgbClr val="00CC66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655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Ripple</vt:lpstr>
      <vt:lpstr>Earth Science Notes</vt:lpstr>
      <vt:lpstr>Objectives</vt:lpstr>
      <vt:lpstr>Atmosphere and the Weather</vt:lpstr>
      <vt:lpstr>Information in a Weather Forecast</vt:lpstr>
      <vt:lpstr>Atmosphere and the Weather</vt:lpstr>
      <vt:lpstr>Atmospheric Pressure</vt:lpstr>
      <vt:lpstr>Atmosphere and the Weather</vt:lpstr>
      <vt:lpstr>Atmosphere and the Weather</vt:lpstr>
      <vt:lpstr>Atmosphere and the Weather</vt:lpstr>
      <vt:lpstr>Atmosphere and Wind</vt:lpstr>
      <vt:lpstr>Atmosphere and Wind</vt:lpstr>
      <vt:lpstr>PowerPoint Presentation</vt:lpstr>
      <vt:lpstr>Atmosphere and the Weather</vt:lpstr>
      <vt:lpstr>Atmosphere and the Weather</vt:lpstr>
      <vt:lpstr>PowerPoint Presentation</vt:lpstr>
      <vt:lpstr>Atmosphere and the Weather</vt:lpstr>
      <vt:lpstr>Atmosphere and the Weather</vt:lpstr>
      <vt:lpstr>Atmosphere and the Weather</vt:lpstr>
      <vt:lpstr>Atmosphere and the Weather</vt:lpstr>
      <vt:lpstr>Atmosphere and the Weather</vt:lpstr>
      <vt:lpstr>Atmosphere and the Weather</vt:lpstr>
      <vt:lpstr>Atmosphere and the Weather</vt:lpstr>
      <vt:lpstr>Assessment</vt:lpstr>
    </vt:vector>
  </TitlesOfParts>
  <Company>Bridgman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Bridgman</dc:creator>
  <cp:lastModifiedBy>Bridgman</cp:lastModifiedBy>
  <cp:revision>5</cp:revision>
  <dcterms:created xsi:type="dcterms:W3CDTF">2014-02-04T12:44:15Z</dcterms:created>
  <dcterms:modified xsi:type="dcterms:W3CDTF">2014-02-05T01:36:21Z</dcterms:modified>
</cp:coreProperties>
</file>