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73" r:id="rId6"/>
    <p:sldId id="264" r:id="rId7"/>
    <p:sldId id="265" r:id="rId8"/>
    <p:sldId id="274" r:id="rId9"/>
    <p:sldId id="266" r:id="rId10"/>
    <p:sldId id="269" r:id="rId11"/>
    <p:sldId id="268" r:id="rId12"/>
    <p:sldId id="275" r:id="rId13"/>
    <p:sldId id="260" r:id="rId14"/>
    <p:sldId id="259" r:id="rId15"/>
    <p:sldId id="272" r:id="rId16"/>
    <p:sldId id="270" r:id="rId17"/>
    <p:sldId id="271"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64" autoAdjust="0"/>
    <p:restoredTop sz="94660"/>
  </p:normalViewPr>
  <p:slideViewPr>
    <p:cSldViewPr>
      <p:cViewPr varScale="1">
        <p:scale>
          <a:sx n="74" d="100"/>
          <a:sy n="74" d="100"/>
        </p:scale>
        <p:origin x="-3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E9DADA-B430-4506-BBA8-E9E53CAA7A8C}"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91814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DADA-B430-4506-BBA8-E9E53CAA7A8C}"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126603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DADA-B430-4506-BBA8-E9E53CAA7A8C}"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7129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DADA-B430-4506-BBA8-E9E53CAA7A8C}"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48471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9DADA-B430-4506-BBA8-E9E53CAA7A8C}"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74511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E9DADA-B430-4506-BBA8-E9E53CAA7A8C}"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75326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E9DADA-B430-4506-BBA8-E9E53CAA7A8C}" type="datetimeFigureOut">
              <a:rPr lang="en-US" smtClean="0"/>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15398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9DADA-B430-4506-BBA8-E9E53CAA7A8C}" type="datetimeFigureOut">
              <a:rPr lang="en-US" smtClean="0"/>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20417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9DADA-B430-4506-BBA8-E9E53CAA7A8C}" type="datetimeFigureOut">
              <a:rPr lang="en-US" smtClean="0"/>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167724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9DADA-B430-4506-BBA8-E9E53CAA7A8C}"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70719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9DADA-B430-4506-BBA8-E9E53CAA7A8C}"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4D07C-ED70-4697-9F82-5CE546A58463}" type="slidenum">
              <a:rPr lang="en-US" smtClean="0"/>
              <a:t>‹#›</a:t>
            </a:fld>
            <a:endParaRPr lang="en-US"/>
          </a:p>
        </p:txBody>
      </p:sp>
    </p:spTree>
    <p:extLst>
      <p:ext uri="{BB962C8B-B14F-4D97-AF65-F5344CB8AC3E}">
        <p14:creationId xmlns:p14="http://schemas.microsoft.com/office/powerpoint/2010/main" val="308451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6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9DADA-B430-4506-BBA8-E9E53CAA7A8C}" type="datetimeFigureOut">
              <a:rPr lang="en-US" smtClean="0"/>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4D07C-ED70-4697-9F82-5CE546A58463}" type="slidenum">
              <a:rPr lang="en-US" smtClean="0"/>
              <a:t>‹#›</a:t>
            </a:fld>
            <a:endParaRPr lang="en-US"/>
          </a:p>
        </p:txBody>
      </p:sp>
    </p:spTree>
    <p:extLst>
      <p:ext uri="{BB962C8B-B14F-4D97-AF65-F5344CB8AC3E}">
        <p14:creationId xmlns:p14="http://schemas.microsoft.com/office/powerpoint/2010/main" val="397802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ga.water.usgs.gov/edu/gallery/saline-inflow-ocean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ga.water.usgs.gov/edu/gallery/saline-vents.html" TargetMode="External"/><Relationship Id="rId1" Type="http://schemas.openxmlformats.org/officeDocument/2006/relationships/slideLayout" Target="../slideLayouts/slideLayout2.xml"/><Relationship Id="rId4" Type="http://schemas.openxmlformats.org/officeDocument/2006/relationships/hyperlink" Target="http://www.earthlyissues.com/volcano.ht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Oceanography </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The Ocean’s Composition and Structure</a:t>
            </a:r>
            <a:endParaRPr lang="en-US" dirty="0">
              <a:solidFill>
                <a:srgbClr val="FF0000"/>
              </a:solidFill>
            </a:endParaRPr>
          </a:p>
        </p:txBody>
      </p:sp>
    </p:spTree>
    <p:extLst>
      <p:ext uri="{BB962C8B-B14F-4D97-AF65-F5344CB8AC3E}">
        <p14:creationId xmlns:p14="http://schemas.microsoft.com/office/powerpoint/2010/main" val="1878236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Factors affecting Ocean Water Salinity</a:t>
            </a:r>
          </a:p>
          <a:p>
            <a:r>
              <a:rPr lang="en-US" b="1" i="1" dirty="0" smtClean="0"/>
              <a:t>Freezing </a:t>
            </a:r>
            <a:r>
              <a:rPr lang="en-US" i="1" dirty="0" smtClean="0"/>
              <a:t>of ocean water and </a:t>
            </a:r>
            <a:r>
              <a:rPr lang="en-US" b="1" i="1" dirty="0" smtClean="0"/>
              <a:t>thawing </a:t>
            </a:r>
            <a:r>
              <a:rPr lang="en-US" dirty="0" smtClean="0"/>
              <a:t>of ice</a:t>
            </a:r>
            <a:r>
              <a:rPr lang="en-US" b="1" i="1" dirty="0" smtClean="0"/>
              <a:t>.</a:t>
            </a:r>
            <a:endParaRPr lang="en-US" dirty="0" smtClean="0"/>
          </a:p>
          <a:p>
            <a:pPr lvl="1"/>
            <a:r>
              <a:rPr lang="en-US" dirty="0" smtClean="0"/>
              <a:t>Freezing </a:t>
            </a:r>
            <a:r>
              <a:rPr lang="en-US" dirty="0" smtClean="0">
                <a:sym typeface="Wingdings" panose="05000000000000000000" pitchFamily="2" charset="2"/>
              </a:rPr>
              <a:t> “removes” water from the ocean</a:t>
            </a:r>
          </a:p>
          <a:p>
            <a:pPr lvl="2"/>
            <a:r>
              <a:rPr lang="en-US" dirty="0" smtClean="0">
                <a:sym typeface="Wingdings" panose="05000000000000000000" pitchFamily="2" charset="2"/>
              </a:rPr>
              <a:t>This makes ocean water more salty.</a:t>
            </a:r>
          </a:p>
          <a:p>
            <a:pPr lvl="1"/>
            <a:r>
              <a:rPr lang="en-US" dirty="0" smtClean="0"/>
              <a:t>Thawing</a:t>
            </a:r>
            <a:r>
              <a:rPr lang="en-US" dirty="0" smtClean="0">
                <a:sym typeface="Wingdings" panose="05000000000000000000" pitchFamily="2" charset="2"/>
              </a:rPr>
              <a:t> adds freshwater back to the ocean</a:t>
            </a:r>
          </a:p>
          <a:p>
            <a:pPr lvl="2"/>
            <a:r>
              <a:rPr lang="en-US" dirty="0" smtClean="0">
                <a:sym typeface="Wingdings" panose="05000000000000000000" pitchFamily="2" charset="2"/>
              </a:rPr>
              <a:t>This makes the ocean water less salty.</a:t>
            </a:r>
          </a:p>
          <a:p>
            <a:r>
              <a:rPr lang="en-US" dirty="0" smtClean="0">
                <a:sym typeface="Wingdings" panose="05000000000000000000" pitchFamily="2" charset="2"/>
              </a:rPr>
              <a:t>Differences in salinity affect the movements of ocean water</a:t>
            </a:r>
          </a:p>
          <a:p>
            <a:pPr lvl="1"/>
            <a:r>
              <a:rPr lang="en-US" dirty="0" smtClean="0">
                <a:sym typeface="Wingdings" panose="05000000000000000000" pitchFamily="2" charset="2"/>
              </a:rPr>
              <a:t>We will discuss this more in the future. </a:t>
            </a:r>
            <a:endParaRPr lang="en-US" dirty="0" smtClean="0"/>
          </a:p>
          <a:p>
            <a:pPr lvl="1"/>
            <a:endParaRPr lang="en-US" b="1" dirty="0"/>
          </a:p>
        </p:txBody>
      </p:sp>
    </p:spTree>
    <p:extLst>
      <p:ext uri="{BB962C8B-B14F-4D97-AF65-F5344CB8AC3E}">
        <p14:creationId xmlns:p14="http://schemas.microsoft.com/office/powerpoint/2010/main" val="1909651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Variations in Salinity </a:t>
            </a:r>
          </a:p>
          <a:p>
            <a:r>
              <a:rPr lang="en-US" dirty="0" smtClean="0"/>
              <a:t>Due to which process is dominant in a specific region of the Earth.</a:t>
            </a:r>
          </a:p>
          <a:p>
            <a:pPr lvl="1"/>
            <a:r>
              <a:rPr lang="en-US" dirty="0" smtClean="0"/>
              <a:t>Ex: in the tropical regions there is a lot more precipitation than evaporation.  What affect does this have on Salinity?</a:t>
            </a:r>
          </a:p>
          <a:p>
            <a:pPr lvl="2"/>
            <a:r>
              <a:rPr lang="en-US" dirty="0" smtClean="0"/>
              <a:t>Tropical Region have less salinity.</a:t>
            </a:r>
          </a:p>
          <a:p>
            <a:pPr marL="457200" lvl="1" indent="0">
              <a:buNone/>
            </a:pPr>
            <a:endParaRPr lang="en-US" b="1" dirty="0"/>
          </a:p>
        </p:txBody>
      </p:sp>
    </p:spTree>
    <p:extLst>
      <p:ext uri="{BB962C8B-B14F-4D97-AF65-F5344CB8AC3E}">
        <p14:creationId xmlns:p14="http://schemas.microsoft.com/office/powerpoint/2010/main" val="325940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http://aquarius.umaine.edu/images/water_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7302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680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cdn.zmescience.com/wp-content/uploads/2011/09/salinity-8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314059" cy="693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956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Oceans Salty?</a:t>
            </a:r>
            <a:endParaRPr lang="en-US" dirty="0"/>
          </a:p>
        </p:txBody>
      </p:sp>
      <p:sp>
        <p:nvSpPr>
          <p:cNvPr id="3" name="Content Placeholder 2"/>
          <p:cNvSpPr>
            <a:spLocks noGrp="1"/>
          </p:cNvSpPr>
          <p:nvPr>
            <p:ph idx="1"/>
          </p:nvPr>
        </p:nvSpPr>
        <p:spPr/>
        <p:txBody>
          <a:bodyPr/>
          <a:lstStyle/>
          <a:p>
            <a:pPr marL="0" indent="0">
              <a:buNone/>
            </a:pPr>
            <a:r>
              <a:rPr lang="en-US" b="1" dirty="0" smtClean="0"/>
              <a:t>Were the Salt comes from…</a:t>
            </a:r>
          </a:p>
          <a:p>
            <a:r>
              <a:rPr lang="en-US" b="1" i="1" dirty="0" smtClean="0"/>
              <a:t>Weathering and Erosion of Rock</a:t>
            </a:r>
          </a:p>
          <a:p>
            <a:pPr lvl="1"/>
            <a:r>
              <a:rPr lang="en-US" dirty="0" smtClean="0"/>
              <a:t>Rain water is slightly acidic (from CO</a:t>
            </a:r>
            <a:r>
              <a:rPr lang="en-US" baseline="-25000" dirty="0" smtClean="0"/>
              <a:t>2</a:t>
            </a:r>
            <a:r>
              <a:rPr lang="en-US" dirty="0" smtClean="0"/>
              <a:t>).  It will breakdown the rock and carry the dissolved minerals and sediments to the river. </a:t>
            </a:r>
          </a:p>
          <a:p>
            <a:pPr lvl="1"/>
            <a:r>
              <a:rPr lang="en-US" dirty="0" smtClean="0"/>
              <a:t>Recall sources of minerals were their rocks</a:t>
            </a:r>
          </a:p>
          <a:p>
            <a:pPr lvl="2"/>
            <a:r>
              <a:rPr lang="en-US" dirty="0" smtClean="0"/>
              <a:t>Sodium and Chloride from Halite (</a:t>
            </a:r>
            <a:r>
              <a:rPr lang="en-US" dirty="0" err="1" smtClean="0"/>
              <a:t>NaCl</a:t>
            </a:r>
            <a:r>
              <a:rPr lang="en-US" dirty="0" smtClean="0"/>
              <a:t>)</a:t>
            </a:r>
          </a:p>
          <a:p>
            <a:pPr lvl="2"/>
            <a:r>
              <a:rPr lang="en-US" dirty="0" smtClean="0"/>
              <a:t>Potassium from Feldspar (in Granite) </a:t>
            </a:r>
          </a:p>
          <a:p>
            <a:pPr lvl="2"/>
            <a:r>
              <a:rPr lang="en-US" dirty="0" smtClean="0"/>
              <a:t>Fluoride from Fluorite (CaF</a:t>
            </a:r>
            <a:r>
              <a:rPr lang="en-US" baseline="-25000" dirty="0" smtClean="0"/>
              <a:t>2</a:t>
            </a:r>
            <a:r>
              <a:rPr lang="en-US" dirty="0" smtClean="0"/>
              <a:t>) </a:t>
            </a:r>
          </a:p>
          <a:p>
            <a:pPr lvl="2"/>
            <a:endParaRPr lang="en-US" dirty="0" smtClean="0"/>
          </a:p>
          <a:p>
            <a:pPr lvl="2"/>
            <a:endParaRPr lang="en-US" dirty="0" smtClean="0"/>
          </a:p>
        </p:txBody>
      </p:sp>
    </p:spTree>
    <p:extLst>
      <p:ext uri="{BB962C8B-B14F-4D97-AF65-F5344CB8AC3E}">
        <p14:creationId xmlns:p14="http://schemas.microsoft.com/office/powerpoint/2010/main" val="356022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Oceans Salty?</a:t>
            </a:r>
            <a:endParaRPr lang="en-US" dirty="0"/>
          </a:p>
        </p:txBody>
      </p:sp>
      <p:sp>
        <p:nvSpPr>
          <p:cNvPr id="3" name="Content Placeholder 2"/>
          <p:cNvSpPr>
            <a:spLocks noGrp="1"/>
          </p:cNvSpPr>
          <p:nvPr>
            <p:ph idx="1"/>
          </p:nvPr>
        </p:nvSpPr>
        <p:spPr>
          <a:xfrm>
            <a:off x="304800" y="1447800"/>
            <a:ext cx="8305800" cy="4525963"/>
          </a:xfrm>
        </p:spPr>
        <p:txBody>
          <a:bodyPr/>
          <a:lstStyle/>
          <a:p>
            <a:pPr marL="0" indent="0">
              <a:buNone/>
            </a:pPr>
            <a:r>
              <a:rPr lang="en-US" b="1" dirty="0" smtClean="0"/>
              <a:t>Were the Salt comes from…</a:t>
            </a:r>
          </a:p>
          <a:p>
            <a:r>
              <a:rPr lang="en-US" b="1" i="1" dirty="0" smtClean="0"/>
              <a:t>Weathering and Erosion of Rock (cont.)</a:t>
            </a:r>
          </a:p>
          <a:p>
            <a:pPr lvl="1"/>
            <a:r>
              <a:rPr lang="en-US" dirty="0" smtClean="0"/>
              <a:t>Rivers carry both dissolved load and suspended load to the ocean resulting in a build up of minerals.</a:t>
            </a:r>
          </a:p>
        </p:txBody>
      </p:sp>
      <p:pic>
        <p:nvPicPr>
          <p:cNvPr id="3074" name="Picture 2" descr="Satellite view of La Plata River discharge to the Atlantic Ocean. (Credit: UNESC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581400"/>
            <a:ext cx="5715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3962400"/>
            <a:ext cx="2286000"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smtClean="0">
                <a:effectLst/>
              </a:rPr>
              <a:t>Satellite view of La Plata River discharge to the Atlantic Ocean. One way minerals and salts are deposited into the oceans is from outflow from rivers, which drain the landscape, thus causing the oceans to be salty.</a:t>
            </a:r>
            <a:endParaRPr lang="en-US" sz="1600" dirty="0"/>
          </a:p>
        </p:txBody>
      </p:sp>
    </p:spTree>
    <p:extLst>
      <p:ext uri="{BB962C8B-B14F-4D97-AF65-F5344CB8AC3E}">
        <p14:creationId xmlns:p14="http://schemas.microsoft.com/office/powerpoint/2010/main" val="913808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Oceans Salty?</a:t>
            </a:r>
            <a:endParaRPr lang="en-US" dirty="0"/>
          </a:p>
        </p:txBody>
      </p:sp>
      <p:sp>
        <p:nvSpPr>
          <p:cNvPr id="3" name="Content Placeholder 2"/>
          <p:cNvSpPr>
            <a:spLocks noGrp="1"/>
          </p:cNvSpPr>
          <p:nvPr>
            <p:ph idx="1"/>
          </p:nvPr>
        </p:nvSpPr>
        <p:spPr/>
        <p:txBody>
          <a:bodyPr/>
          <a:lstStyle/>
          <a:p>
            <a:pPr marL="0" indent="0">
              <a:buNone/>
            </a:pPr>
            <a:r>
              <a:rPr lang="en-US" b="1" dirty="0" smtClean="0"/>
              <a:t>Were the Salt comes from…</a:t>
            </a:r>
          </a:p>
          <a:p>
            <a:r>
              <a:rPr lang="en-US" b="1" i="1" dirty="0" smtClean="0"/>
              <a:t>Volcanic Eruptions </a:t>
            </a:r>
          </a:p>
          <a:p>
            <a:pPr lvl="1"/>
            <a:r>
              <a:rPr lang="en-US" dirty="0" smtClean="0"/>
              <a:t>Gases from volcanoes include sulfur and sulfur compounds, chlorides, and other salt forming ions.</a:t>
            </a:r>
          </a:p>
          <a:p>
            <a:r>
              <a:rPr lang="en-US" b="1" i="1" dirty="0" smtClean="0"/>
              <a:t>Hydrothermal Vents </a:t>
            </a:r>
          </a:p>
          <a:p>
            <a:pPr marL="457200" lvl="1" indent="0">
              <a:buNone/>
            </a:pPr>
            <a:endParaRPr lang="en-US" dirty="0" smtClean="0"/>
          </a:p>
          <a:p>
            <a:endParaRPr lang="en-US" dirty="0" smtClean="0"/>
          </a:p>
          <a:p>
            <a:pPr marL="0" indent="0">
              <a:buNone/>
            </a:pPr>
            <a:endParaRPr lang="en-US" dirty="0" smtClean="0"/>
          </a:p>
        </p:txBody>
      </p:sp>
      <p:pic>
        <p:nvPicPr>
          <p:cNvPr id="5122" name="Picture 2" descr="The Mariana Arc is part of the 'Ring of Fire' in the western Pacific Ocean where tectonic plates are moving relatively quickly. Hydrothermal vents, such as these, are present, and they release large amounts of carbon dioxide and minerals. (Credit: NOA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733800"/>
            <a:ext cx="4264466" cy="2971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4876800"/>
            <a:ext cx="36576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effectLst/>
              </a:rPr>
              <a:t>Hydrothermal vents, such as these, are present, and they release large amounts of carbon dioxide and minerals. </a:t>
            </a:r>
            <a:endParaRPr lang="en-US" dirty="0"/>
          </a:p>
        </p:txBody>
      </p:sp>
      <p:sp>
        <p:nvSpPr>
          <p:cNvPr id="5" name="AutoShape 4">
            <a:hlinkClick r:id="rId4"/>
          </p:cNvPr>
          <p:cNvSpPr>
            <a:spLocks noChangeAspect="1" noChangeArrowheads="1"/>
          </p:cNvSpPr>
          <p:nvPr/>
        </p:nvSpPr>
        <p:spPr bwMode="auto">
          <a:xfrm>
            <a:off x="28575" y="-1722438"/>
            <a:ext cx="3609975" cy="3600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a:hlinkClick r:id="rId4"/>
          </p:cNvPr>
          <p:cNvSpPr>
            <a:spLocks noChangeAspect="1" noChangeArrowheads="1"/>
          </p:cNvSpPr>
          <p:nvPr/>
        </p:nvSpPr>
        <p:spPr bwMode="auto">
          <a:xfrm>
            <a:off x="180975" y="-1570038"/>
            <a:ext cx="3609975" cy="3600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37654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Oceans Salty?</a:t>
            </a:r>
            <a:endParaRPr lang="en-US" dirty="0"/>
          </a:p>
        </p:txBody>
      </p:sp>
      <p:sp>
        <p:nvSpPr>
          <p:cNvPr id="3" name="Content Placeholder 2"/>
          <p:cNvSpPr>
            <a:spLocks noGrp="1"/>
          </p:cNvSpPr>
          <p:nvPr>
            <p:ph idx="1"/>
          </p:nvPr>
        </p:nvSpPr>
        <p:spPr/>
        <p:txBody>
          <a:bodyPr/>
          <a:lstStyle/>
          <a:p>
            <a:pPr marL="0" indent="0">
              <a:buNone/>
            </a:pPr>
            <a:r>
              <a:rPr lang="en-US" b="1" dirty="0" smtClean="0"/>
              <a:t>Were the Salt comes from…</a:t>
            </a:r>
          </a:p>
          <a:p>
            <a:r>
              <a:rPr lang="en-US" b="1" i="1" dirty="0" smtClean="0"/>
              <a:t>Decomposition of Organisms </a:t>
            </a:r>
            <a:r>
              <a:rPr lang="en-US" dirty="0" smtClean="0"/>
              <a:t>– when marine organisms die the shells that were made from the salts in the ocean water are then returned to the ocean water as the remains decompose.</a:t>
            </a:r>
          </a:p>
          <a:p>
            <a:pPr marL="0" indent="0">
              <a:buNone/>
            </a:pPr>
            <a:endParaRPr lang="en-US" dirty="0" smtClean="0"/>
          </a:p>
        </p:txBody>
      </p:sp>
      <p:pic>
        <p:nvPicPr>
          <p:cNvPr id="4098" name="Picture 2" descr="http://www.teachoceanscience.net/images/microbes_bac_decomposition_l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114800"/>
            <a:ext cx="4724400" cy="259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654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Assessment</a:t>
            </a:r>
            <a:endParaRPr lang="en-US" dirty="0"/>
          </a:p>
        </p:txBody>
      </p:sp>
      <p:sp>
        <p:nvSpPr>
          <p:cNvPr id="3" name="Content Placeholder 2"/>
          <p:cNvSpPr>
            <a:spLocks noGrp="1"/>
          </p:cNvSpPr>
          <p:nvPr>
            <p:ph idx="1"/>
          </p:nvPr>
        </p:nvSpPr>
        <p:spPr/>
        <p:txBody>
          <a:bodyPr/>
          <a:lstStyle/>
          <a:p>
            <a:pPr marL="0" indent="0">
              <a:buNone/>
            </a:pPr>
            <a:r>
              <a:rPr lang="en-US" b="1" dirty="0" smtClean="0"/>
              <a:t>Can I …</a:t>
            </a:r>
          </a:p>
          <a:p>
            <a:r>
              <a:rPr lang="en-US" dirty="0" smtClean="0"/>
              <a:t>Describe the composition of Oceans.</a:t>
            </a:r>
          </a:p>
          <a:p>
            <a:r>
              <a:rPr lang="en-US" dirty="0" smtClean="0"/>
              <a:t>Explain what Salinity is. </a:t>
            </a:r>
          </a:p>
          <a:p>
            <a:r>
              <a:rPr lang="en-US" dirty="0" smtClean="0"/>
              <a:t>Identify the factors that affect the salinity of oceans. </a:t>
            </a:r>
          </a:p>
          <a:p>
            <a:r>
              <a:rPr lang="en-US" dirty="0" smtClean="0"/>
              <a:t>Explain where the solutes in the ocean come from.</a:t>
            </a:r>
            <a:endParaRPr lang="en-US" dirty="0"/>
          </a:p>
        </p:txBody>
      </p:sp>
    </p:spTree>
    <p:extLst>
      <p:ext uri="{BB962C8B-B14F-4D97-AF65-F5344CB8AC3E}">
        <p14:creationId xmlns:p14="http://schemas.microsoft.com/office/powerpoint/2010/main" val="4115124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Objectives</a:t>
            </a:r>
            <a:endParaRPr lang="en-US" dirty="0"/>
          </a:p>
        </p:txBody>
      </p:sp>
      <p:sp>
        <p:nvSpPr>
          <p:cNvPr id="3" name="Content Placeholder 2"/>
          <p:cNvSpPr>
            <a:spLocks noGrp="1"/>
          </p:cNvSpPr>
          <p:nvPr>
            <p:ph idx="1"/>
          </p:nvPr>
        </p:nvSpPr>
        <p:spPr/>
        <p:txBody>
          <a:bodyPr/>
          <a:lstStyle/>
          <a:p>
            <a:pPr marL="0" indent="0">
              <a:buNone/>
            </a:pPr>
            <a:r>
              <a:rPr lang="en-US" b="1" dirty="0" smtClean="0"/>
              <a:t>I can…</a:t>
            </a:r>
          </a:p>
          <a:p>
            <a:r>
              <a:rPr lang="en-US" dirty="0" smtClean="0"/>
              <a:t>Describe the composition of Oceans.</a:t>
            </a:r>
          </a:p>
          <a:p>
            <a:r>
              <a:rPr lang="en-US" dirty="0" smtClean="0"/>
              <a:t>Explain what Salinity is. </a:t>
            </a:r>
          </a:p>
          <a:p>
            <a:r>
              <a:rPr lang="en-US" dirty="0" smtClean="0"/>
              <a:t>Identify the factors that affect the salinity of oceans. </a:t>
            </a:r>
          </a:p>
          <a:p>
            <a:r>
              <a:rPr lang="en-US" dirty="0" smtClean="0"/>
              <a:t>Explain where the solutes in the ocean come from.</a:t>
            </a:r>
            <a:endParaRPr lang="en-US" dirty="0"/>
          </a:p>
        </p:txBody>
      </p:sp>
    </p:spTree>
    <p:extLst>
      <p:ext uri="{BB962C8B-B14F-4D97-AF65-F5344CB8AC3E}">
        <p14:creationId xmlns:p14="http://schemas.microsoft.com/office/powerpoint/2010/main" val="268864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lstStyle/>
          <a:p>
            <a:pPr marL="0" indent="0">
              <a:buNone/>
            </a:pPr>
            <a:r>
              <a:rPr lang="en-US" b="1" dirty="0" smtClean="0"/>
              <a:t>Recall</a:t>
            </a:r>
            <a:r>
              <a:rPr lang="en-US" dirty="0" smtClean="0"/>
              <a:t>: in Unit 3 we discussed homogenous mixtures or </a:t>
            </a:r>
            <a:r>
              <a:rPr lang="en-US" b="1" i="1" dirty="0" smtClean="0"/>
              <a:t>solutions</a:t>
            </a:r>
            <a:r>
              <a:rPr lang="en-US" dirty="0" smtClean="0"/>
              <a:t>.</a:t>
            </a:r>
          </a:p>
          <a:p>
            <a:r>
              <a:rPr lang="en-US" dirty="0" smtClean="0"/>
              <a:t>Solutions contained a solute and a solvent</a:t>
            </a:r>
          </a:p>
          <a:p>
            <a:pPr lvl="1"/>
            <a:r>
              <a:rPr lang="en-US" dirty="0" smtClean="0"/>
              <a:t>Solute – stuff being dissolved </a:t>
            </a:r>
          </a:p>
          <a:p>
            <a:pPr lvl="1"/>
            <a:r>
              <a:rPr lang="en-US" dirty="0" smtClean="0"/>
              <a:t>Solvent – stuff doing the dissolving</a:t>
            </a:r>
            <a:endParaRPr lang="en-US" dirty="0"/>
          </a:p>
        </p:txBody>
      </p:sp>
    </p:spTree>
    <p:extLst>
      <p:ext uri="{BB962C8B-B14F-4D97-AF65-F5344CB8AC3E}">
        <p14:creationId xmlns:p14="http://schemas.microsoft.com/office/powerpoint/2010/main" val="186337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Ocean Water is a Solution!</a:t>
            </a:r>
          </a:p>
          <a:p>
            <a:r>
              <a:rPr lang="en-US" i="1" u="sng" dirty="0" smtClean="0"/>
              <a:t>Water</a:t>
            </a:r>
            <a:r>
              <a:rPr lang="en-US" u="sng" dirty="0"/>
              <a:t> </a:t>
            </a:r>
            <a:r>
              <a:rPr lang="en-US" i="1" u="sng" dirty="0" smtClean="0"/>
              <a:t>is the solvent</a:t>
            </a:r>
            <a:r>
              <a:rPr lang="en-US" dirty="0" smtClean="0"/>
              <a:t> and the solutes are many</a:t>
            </a:r>
          </a:p>
          <a:p>
            <a:pPr marL="0" indent="0">
              <a:buNone/>
            </a:pPr>
            <a:endParaRPr lang="en-US" sz="1800" b="1" dirty="0" smtClean="0"/>
          </a:p>
          <a:p>
            <a:pPr marL="0" indent="0">
              <a:buNone/>
            </a:pPr>
            <a:r>
              <a:rPr lang="en-US" b="1" dirty="0" smtClean="0"/>
              <a:t>Major Solutes found in water</a:t>
            </a:r>
          </a:p>
          <a:p>
            <a:r>
              <a:rPr lang="en-US" dirty="0" smtClean="0"/>
              <a:t>Ions made from salts (ionic compounds)</a:t>
            </a:r>
          </a:p>
          <a:p>
            <a:pPr lvl="1"/>
            <a:r>
              <a:rPr lang="en-US" dirty="0" smtClean="0"/>
              <a:t>Sodium,  Chloride, Magnesium, Potassium, Sulfates, Calcium, Bromides, Fluorides, and others</a:t>
            </a:r>
          </a:p>
          <a:p>
            <a:r>
              <a:rPr lang="en-US" dirty="0" smtClean="0"/>
              <a:t>Gases exchanged with the atmosphere</a:t>
            </a:r>
          </a:p>
          <a:p>
            <a:pPr lvl="1"/>
            <a:r>
              <a:rPr lang="en-US" dirty="0" smtClean="0"/>
              <a:t>Oxygen, carbon dioxide, others</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1924532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Solutes in Ocean Water</a:t>
            </a:r>
            <a:endParaRPr lang="en-US" dirty="0"/>
          </a:p>
        </p:txBody>
      </p:sp>
      <p:pic>
        <p:nvPicPr>
          <p:cNvPr id="6150" name="Picture 6" descr="http://upload.wikimedia.org/wikipedia/commons/thumb/2/2c/Sea_salt-e-dp_hg.svg/750px-Sea_salt-e-dp_hg.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26573"/>
            <a:ext cx="8382000" cy="5029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29200" y="1752600"/>
            <a:ext cx="2514600" cy="584775"/>
          </a:xfrm>
          <a:prstGeom prst="rect">
            <a:avLst/>
          </a:prstGeom>
          <a:solidFill>
            <a:schemeClr val="accent1">
              <a:lumMod val="40000"/>
              <a:lumOff val="60000"/>
            </a:schemeClr>
          </a:solidFill>
        </p:spPr>
        <p:txBody>
          <a:bodyPr wrap="square" rtlCol="0">
            <a:spAutoFit/>
          </a:bodyPr>
          <a:lstStyle/>
          <a:p>
            <a:r>
              <a:rPr lang="en-US" sz="3200" b="1" dirty="0" smtClean="0"/>
              <a:t>Ocean Water</a:t>
            </a:r>
            <a:endParaRPr lang="en-US" sz="3200" b="1" dirty="0"/>
          </a:p>
        </p:txBody>
      </p:sp>
      <p:sp>
        <p:nvSpPr>
          <p:cNvPr id="8" name="TextBox 7"/>
          <p:cNvSpPr txBox="1"/>
          <p:nvPr/>
        </p:nvSpPr>
        <p:spPr>
          <a:xfrm>
            <a:off x="1828800" y="1745673"/>
            <a:ext cx="2514600" cy="584775"/>
          </a:xfrm>
          <a:prstGeom prst="rect">
            <a:avLst/>
          </a:prstGeom>
          <a:solidFill>
            <a:schemeClr val="accent1">
              <a:lumMod val="40000"/>
              <a:lumOff val="60000"/>
            </a:schemeClr>
          </a:solidFill>
        </p:spPr>
        <p:txBody>
          <a:bodyPr wrap="square" rtlCol="0">
            <a:spAutoFit/>
          </a:bodyPr>
          <a:lstStyle/>
          <a:p>
            <a:r>
              <a:rPr lang="en-US" sz="3200" b="1" dirty="0" smtClean="0"/>
              <a:t>Ocean Salts</a:t>
            </a:r>
            <a:endParaRPr lang="en-US" sz="3200" b="1" dirty="0"/>
          </a:p>
        </p:txBody>
      </p:sp>
    </p:spTree>
    <p:extLst>
      <p:ext uri="{BB962C8B-B14F-4D97-AF65-F5344CB8AC3E}">
        <p14:creationId xmlns:p14="http://schemas.microsoft.com/office/powerpoint/2010/main" val="21997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lstStyle/>
          <a:p>
            <a:r>
              <a:rPr lang="en-US" dirty="0" smtClean="0"/>
              <a:t>These solutes contribute to the </a:t>
            </a:r>
            <a:r>
              <a:rPr lang="en-US" b="1" i="1" dirty="0" smtClean="0"/>
              <a:t>SALINITY</a:t>
            </a:r>
            <a:r>
              <a:rPr lang="en-US" dirty="0" smtClean="0"/>
              <a:t> of the ocean.</a:t>
            </a:r>
          </a:p>
          <a:p>
            <a:pPr lvl="1"/>
            <a:r>
              <a:rPr lang="en-US" dirty="0" smtClean="0"/>
              <a:t>Salinity is a term that refers to how much salt is dissolved in the ocean water.</a:t>
            </a:r>
          </a:p>
          <a:p>
            <a:pPr marL="457200" lvl="1" indent="0">
              <a:buNone/>
            </a:pPr>
            <a:endParaRPr lang="en-US" sz="1800" dirty="0" smtClean="0"/>
          </a:p>
          <a:p>
            <a:r>
              <a:rPr lang="en-US" dirty="0" smtClean="0"/>
              <a:t>The Salinity in the Ocean varies but the average amount is measured at </a:t>
            </a:r>
            <a:r>
              <a:rPr lang="en-US" b="1" dirty="0" smtClean="0"/>
              <a:t>35 g / 1 kg H</a:t>
            </a:r>
            <a:r>
              <a:rPr lang="en-US" sz="2400" b="1" baseline="-25000" dirty="0" smtClean="0"/>
              <a:t>2</a:t>
            </a:r>
            <a:r>
              <a:rPr lang="en-US" b="1" dirty="0" smtClean="0"/>
              <a:t>0</a:t>
            </a:r>
          </a:p>
          <a:p>
            <a:pPr lvl="1"/>
            <a:r>
              <a:rPr lang="en-US" dirty="0" smtClean="0"/>
              <a:t>This is also called 35 </a:t>
            </a:r>
            <a:r>
              <a:rPr lang="en-US" dirty="0" err="1" smtClean="0"/>
              <a:t>ppt</a:t>
            </a:r>
            <a:r>
              <a:rPr lang="en-US" dirty="0" smtClean="0"/>
              <a:t> (parts per thousand)</a:t>
            </a:r>
          </a:p>
          <a:p>
            <a:pPr lvl="1"/>
            <a:endParaRPr lang="en-US" b="1" dirty="0"/>
          </a:p>
        </p:txBody>
      </p:sp>
    </p:spTree>
    <p:extLst>
      <p:ext uri="{BB962C8B-B14F-4D97-AF65-F5344CB8AC3E}">
        <p14:creationId xmlns:p14="http://schemas.microsoft.com/office/powerpoint/2010/main" val="1924532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lstStyle/>
          <a:p>
            <a:pPr marL="0" indent="0">
              <a:buNone/>
            </a:pPr>
            <a:r>
              <a:rPr lang="en-US" b="1" dirty="0" smtClean="0"/>
              <a:t>Factors affecting Ocean Water Salinity</a:t>
            </a:r>
          </a:p>
          <a:p>
            <a:r>
              <a:rPr lang="en-US" dirty="0" smtClean="0"/>
              <a:t>Most importantly, the </a:t>
            </a:r>
            <a:r>
              <a:rPr lang="en-US" b="1" i="1" dirty="0" smtClean="0"/>
              <a:t>difference in evaporation and precipitation</a:t>
            </a:r>
            <a:r>
              <a:rPr lang="en-US" dirty="0" smtClean="0"/>
              <a:t> experienced by the oceans.</a:t>
            </a:r>
          </a:p>
          <a:p>
            <a:pPr lvl="1"/>
            <a:r>
              <a:rPr lang="en-US" dirty="0" smtClean="0"/>
              <a:t>More E than P </a:t>
            </a:r>
            <a:r>
              <a:rPr lang="en-US" dirty="0" smtClean="0">
                <a:sym typeface="Wingdings" panose="05000000000000000000" pitchFamily="2" charset="2"/>
              </a:rPr>
              <a:t> oceans more salty</a:t>
            </a:r>
          </a:p>
          <a:p>
            <a:pPr lvl="2"/>
            <a:r>
              <a:rPr lang="en-US" dirty="0" smtClean="0">
                <a:sym typeface="Wingdings" panose="05000000000000000000" pitchFamily="2" charset="2"/>
              </a:rPr>
              <a:t>The solvent (i.e. water) evaporates leaving behind salt.</a:t>
            </a:r>
          </a:p>
          <a:p>
            <a:pPr lvl="1"/>
            <a:r>
              <a:rPr lang="en-US" dirty="0" smtClean="0"/>
              <a:t>More P than E </a:t>
            </a:r>
            <a:r>
              <a:rPr lang="en-US" dirty="0" smtClean="0">
                <a:sym typeface="Wingdings" panose="05000000000000000000" pitchFamily="2" charset="2"/>
              </a:rPr>
              <a:t> oceans less salty</a:t>
            </a:r>
          </a:p>
          <a:p>
            <a:pPr lvl="2"/>
            <a:r>
              <a:rPr lang="en-US" dirty="0" smtClean="0">
                <a:sym typeface="Wingdings" panose="05000000000000000000" pitchFamily="2" charset="2"/>
              </a:rPr>
              <a:t>More solvent (i.e. water) is added to the solution and the ocean is less salty.</a:t>
            </a:r>
            <a:endParaRPr lang="en-US" dirty="0" smtClean="0"/>
          </a:p>
          <a:p>
            <a:pPr lvl="1"/>
            <a:endParaRPr lang="en-US" b="1" dirty="0"/>
          </a:p>
        </p:txBody>
      </p:sp>
    </p:spTree>
    <p:extLst>
      <p:ext uri="{BB962C8B-B14F-4D97-AF65-F5344CB8AC3E}">
        <p14:creationId xmlns:p14="http://schemas.microsoft.com/office/powerpoint/2010/main" val="155261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Ocean Water Made of?</a:t>
            </a:r>
            <a:endParaRPr lang="en-US" dirty="0"/>
          </a:p>
        </p:txBody>
      </p:sp>
      <p:sp>
        <p:nvSpPr>
          <p:cNvPr id="3" name="Content Placeholder 2"/>
          <p:cNvSpPr>
            <a:spLocks noGrp="1"/>
          </p:cNvSpPr>
          <p:nvPr>
            <p:ph idx="1"/>
          </p:nvPr>
        </p:nvSpPr>
        <p:spPr/>
        <p:txBody>
          <a:bodyPr/>
          <a:lstStyle/>
          <a:p>
            <a:r>
              <a:rPr lang="en-US" dirty="0" smtClean="0"/>
              <a:t>How does this data from the US Navy support the information on the previous slide?</a:t>
            </a:r>
            <a:endParaRPr lang="en-US" dirty="0"/>
          </a:p>
        </p:txBody>
      </p:sp>
      <p:pic>
        <p:nvPicPr>
          <p:cNvPr id="7170" name="Picture 2" descr="http://www.hnsa.org/doc/sonar/img/fig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67000"/>
            <a:ext cx="4267200" cy="399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356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 Made of?</a:t>
            </a:r>
            <a:endParaRPr lang="en-US" dirty="0"/>
          </a:p>
        </p:txBody>
      </p:sp>
      <p:sp>
        <p:nvSpPr>
          <p:cNvPr id="3" name="Content Placeholder 2"/>
          <p:cNvSpPr>
            <a:spLocks noGrp="1"/>
          </p:cNvSpPr>
          <p:nvPr>
            <p:ph idx="1"/>
          </p:nvPr>
        </p:nvSpPr>
        <p:spPr/>
        <p:txBody>
          <a:bodyPr/>
          <a:lstStyle/>
          <a:p>
            <a:pPr marL="0" indent="0">
              <a:buNone/>
            </a:pPr>
            <a:r>
              <a:rPr lang="en-US" b="1" dirty="0" smtClean="0"/>
              <a:t>Factors affecting Ocean Water Salinity</a:t>
            </a:r>
          </a:p>
          <a:p>
            <a:r>
              <a:rPr lang="en-US" b="1" i="1" dirty="0" smtClean="0"/>
              <a:t>River Emptying </a:t>
            </a:r>
            <a:r>
              <a:rPr lang="en-US" dirty="0" smtClean="0"/>
              <a:t>– river systems contribute much fresh water to the oceans.  Where the river water and ocean water mix is called an </a:t>
            </a:r>
            <a:r>
              <a:rPr lang="en-US" b="1" i="1" dirty="0" smtClean="0"/>
              <a:t>estuary</a:t>
            </a:r>
            <a:r>
              <a:rPr lang="en-US" dirty="0" smtClean="0"/>
              <a:t>. </a:t>
            </a:r>
          </a:p>
          <a:p>
            <a:pPr lvl="1"/>
            <a:r>
              <a:rPr lang="en-US" dirty="0" smtClean="0"/>
              <a:t>Rivers like the Amazon are empty so much freshwater into the ocean, that the water is doesn’t get salty for almost a mile out into the ocean. </a:t>
            </a:r>
            <a:endParaRPr lang="en-US" dirty="0"/>
          </a:p>
        </p:txBody>
      </p:sp>
    </p:spTree>
    <p:extLst>
      <p:ext uri="{BB962C8B-B14F-4D97-AF65-F5344CB8AC3E}">
        <p14:creationId xmlns:p14="http://schemas.microsoft.com/office/powerpoint/2010/main" val="325940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781</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Oceanography </vt:lpstr>
      <vt:lpstr>Objectives</vt:lpstr>
      <vt:lpstr>What is Ocean Water Made of?</vt:lpstr>
      <vt:lpstr>What is Ocean Water Made of?</vt:lpstr>
      <vt:lpstr>Major Solutes in Ocean Water</vt:lpstr>
      <vt:lpstr>What is Ocean Water Made of?</vt:lpstr>
      <vt:lpstr>What is Ocean Water Made of?</vt:lpstr>
      <vt:lpstr>What is Ocean Water Made of?</vt:lpstr>
      <vt:lpstr>What is Ocean Water Made of?</vt:lpstr>
      <vt:lpstr>What is Ocean Water Made of?</vt:lpstr>
      <vt:lpstr>What is Ocean Water Made of?</vt:lpstr>
      <vt:lpstr>PowerPoint Presentation</vt:lpstr>
      <vt:lpstr>PowerPoint Presentation</vt:lpstr>
      <vt:lpstr>Why are Oceans Salty?</vt:lpstr>
      <vt:lpstr>Why are Oceans Salty?</vt:lpstr>
      <vt:lpstr>Why are Oceans Salty?</vt:lpstr>
      <vt:lpstr>Why are Oceans Salty?</vt:lpstr>
      <vt:lpstr>Assessment</vt:lpstr>
    </vt:vector>
  </TitlesOfParts>
  <Company>Bridgman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Oceanography</dc:title>
  <dc:creator>Bridgman</dc:creator>
  <cp:lastModifiedBy>Bridgman</cp:lastModifiedBy>
  <cp:revision>17</cp:revision>
  <dcterms:created xsi:type="dcterms:W3CDTF">2014-01-06T02:31:29Z</dcterms:created>
  <dcterms:modified xsi:type="dcterms:W3CDTF">2014-01-09T15:42:48Z</dcterms:modified>
</cp:coreProperties>
</file>