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58" r:id="rId15"/>
    <p:sldId id="259" r:id="rId16"/>
    <p:sldId id="26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 autoAdjust="0"/>
    <p:restoredTop sz="94660"/>
  </p:normalViewPr>
  <p:slideViewPr>
    <p:cSldViewPr>
      <p:cViewPr varScale="1">
        <p:scale>
          <a:sx n="69" d="100"/>
          <a:sy n="69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9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6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53000">
              <a:schemeClr val="accent1">
                <a:lumMod val="60000"/>
                <a:lumOff val="40000"/>
              </a:schemeClr>
            </a:gs>
            <a:gs pos="71001">
              <a:schemeClr val="accent4">
                <a:lumMod val="60000"/>
                <a:lumOff val="40000"/>
              </a:schemeClr>
            </a:gs>
            <a:gs pos="62916">
              <a:schemeClr val="accent4">
                <a:lumMod val="40000"/>
                <a:lumOff val="60000"/>
              </a:schemeClr>
            </a:gs>
            <a:gs pos="8100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D5605-FB8E-464A-BD8A-66D4DFF2A1B9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AE47-E819-4236-B770-DFF99B84C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safe=active&amp;sa=X&amp;biw=1024&amp;bih=650&amp;tbm=isch&amp;tbnid=pSrtAXVLGYQl5M:&amp;imgrefurl=http://www.michw.com/2013/03/marine-seismology-with-robert-weekly/&amp;docid=dxhQ3VU0pjXVxM&amp;imgurl=http://www.michw.com/blogwp/wp-content/uploads/2013/03/MORdiagram.jpg&amp;w=496&amp;h=290&amp;ei=BmnUUo-xNpP7yAGmzoCwCw&amp;zoom=1&amp;ved=0CP0BEIQcMDY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_YtAfRlM5OQAM&amp;tbnid=-KWbecVB37F4LM:&amp;ved=0CAUQjRw&amp;url=http%3A%2F%2Fwww.nrcan.gc.ca%2Fearth-sciences%2Fabout%2Forganization%2Forganization-structure%2Fgeological-survey-of-canada%2F7402&amp;ei=82LUUoutCPPCyAHOrIGIDw&amp;psig=AFQjCNHW5XvxjvQF-Ws7MGo5pFTvfGgJ3Q&amp;ust=138973641365656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Ocean Structure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Features of the Ocean Floor</a:t>
            </a:r>
          </a:p>
          <a:p>
            <a:r>
              <a:rPr lang="en-US" b="1" i="1" dirty="0" smtClean="0"/>
              <a:t>Mid-ocean ridges </a:t>
            </a:r>
            <a:r>
              <a:rPr lang="en-US" dirty="0" smtClean="0"/>
              <a:t>– underwater mountain range that separates tectonic plates</a:t>
            </a:r>
          </a:p>
          <a:p>
            <a:pPr lvl="1"/>
            <a:r>
              <a:rPr lang="en-US" dirty="0" smtClean="0"/>
              <a:t>These are sites of seafloor spreading.  </a:t>
            </a:r>
          </a:p>
          <a:p>
            <a:pPr lvl="1"/>
            <a:r>
              <a:rPr lang="en-US" dirty="0" smtClean="0"/>
              <a:t>Run around the Earth </a:t>
            </a:r>
          </a:p>
          <a:p>
            <a:endParaRPr lang="en-US" dirty="0"/>
          </a:p>
        </p:txBody>
      </p:sp>
      <p:pic>
        <p:nvPicPr>
          <p:cNvPr id="8196" name="Picture 4" descr="http://education-portal.com/cimages/multimages/16/Mid-Oceanic_Rid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20009"/>
            <a:ext cx="4038600" cy="25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1.gstatic.com/images?q=tbn:ANd9GcQOBUcOZUM7aSNXH_-237dp5KTyCqxs-8E1f1ed3FyGNpyYk0g8o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28460" cy="27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2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Features of the Ocean Floor</a:t>
            </a:r>
          </a:p>
          <a:p>
            <a:r>
              <a:rPr lang="en-US" b="1" i="1" dirty="0" smtClean="0"/>
              <a:t>Deep Ocean Trenches </a:t>
            </a:r>
            <a:r>
              <a:rPr lang="en-US" dirty="0" smtClean="0"/>
              <a:t>– long,  narrow, arc-shaped depressions in the ocean floor.</a:t>
            </a:r>
          </a:p>
          <a:p>
            <a:pPr lvl="1"/>
            <a:r>
              <a:rPr lang="en-US" dirty="0" smtClean="0"/>
              <a:t>Created when the tectonic plate is being dragged under another by tectonic forces. </a:t>
            </a:r>
          </a:p>
          <a:p>
            <a:endParaRPr lang="en-US" dirty="0"/>
          </a:p>
        </p:txBody>
      </p:sp>
      <p:pic>
        <p:nvPicPr>
          <p:cNvPr id="9218" name="Picture 2" descr="http://higheredbcs.wiley.com/legacy/college/levin/0471697435/chap_tut/images/nw0154-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38600"/>
            <a:ext cx="4382359" cy="25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strobio.net/images/galleryimages_images/Gallery_Image_9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366096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hydro-international.com/wosmedia/1472/20130320_mariana_trench_google_ear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0" y="4038600"/>
            <a:ext cx="4286250" cy="25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0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3.bp.blogspot.com/-m3stZBRExb8/Ta-sTfWgmWI/AAAAAAAAAFE/yixkivAMSQU/s1600/japan%252Btrenches%252Band%252Bcus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05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7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talked about ocean structures moving outward from the shoreline.</a:t>
            </a:r>
          </a:p>
          <a:p>
            <a:r>
              <a:rPr lang="en-US" dirty="0" smtClean="0"/>
              <a:t>Now we will look at the ocean from top to bottom.  </a:t>
            </a:r>
          </a:p>
          <a:p>
            <a:pPr lvl="1"/>
            <a:r>
              <a:rPr lang="en-US" dirty="0" smtClean="0"/>
              <a:t>You will see even the ocean water itself has a structure to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7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Layers of the Ocean </a:t>
            </a:r>
          </a:p>
          <a:p>
            <a:pPr lvl="1"/>
            <a:r>
              <a:rPr lang="en-US" dirty="0" smtClean="0"/>
              <a:t>the oceans are not uniformly mixed but are structured in layers with distinct properties</a:t>
            </a:r>
            <a:endParaRPr lang="en-US" b="1" dirty="0"/>
          </a:p>
        </p:txBody>
      </p:sp>
      <p:pic>
        <p:nvPicPr>
          <p:cNvPr id="9218" name="Picture 2" descr="Layers of the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1582"/>
            <a:ext cx="8382000" cy="4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430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Layers of the Ocean </a:t>
            </a:r>
          </a:p>
          <a:p>
            <a:r>
              <a:rPr lang="en-US" dirty="0" smtClean="0"/>
              <a:t>Epipelagic (sunlight zone)</a:t>
            </a:r>
          </a:p>
          <a:p>
            <a:pPr lvl="1"/>
            <a:r>
              <a:rPr lang="en-US" dirty="0" smtClean="0"/>
              <a:t>From 0 to -200 m, warmer water, wave action</a:t>
            </a:r>
          </a:p>
          <a:p>
            <a:r>
              <a:rPr lang="en-US" dirty="0" smtClean="0"/>
              <a:t>Mesopelagic (twilight zone)</a:t>
            </a:r>
          </a:p>
          <a:p>
            <a:pPr lvl="1"/>
            <a:r>
              <a:rPr lang="en-US" dirty="0" smtClean="0"/>
              <a:t>Here water temperature falls rapidly with depth to less than 5°C at 1,000 meters. </a:t>
            </a:r>
          </a:p>
          <a:p>
            <a:pPr lvl="1"/>
            <a:r>
              <a:rPr lang="en-US" dirty="0" smtClean="0"/>
              <a:t>This sharp transition, which is called the thermocline, inhibits vertical mixing between denser, colder water at depths and warmer water nearer the surface.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 descr="http://dtc.pima.edu/blc/183/09_183/step3/images/thermoc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3812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Layers of the Ocean </a:t>
            </a:r>
          </a:p>
          <a:p>
            <a:r>
              <a:rPr lang="en-US" dirty="0" smtClean="0"/>
              <a:t>Bathypelagic (the midnight zone)</a:t>
            </a:r>
          </a:p>
          <a:p>
            <a:pPr lvl="1"/>
            <a:r>
              <a:rPr lang="en-US" dirty="0" smtClean="0"/>
              <a:t>From 1000 to 4000 m, water is almost uniformly cold, around 4°C. No sunlight penetrates to this level, and pressure at the bottom of the zone is about 5,880 pounds per square inch. </a:t>
            </a:r>
          </a:p>
          <a:p>
            <a:r>
              <a:rPr lang="en-US" dirty="0" smtClean="0"/>
              <a:t>Abyssopelagic </a:t>
            </a:r>
          </a:p>
          <a:p>
            <a:pPr lvl="1"/>
            <a:r>
              <a:rPr lang="en-US" dirty="0" smtClean="0"/>
              <a:t>Little life exists, reaches to the ocean floor at a depth of about 6,000 meters. </a:t>
            </a:r>
          </a:p>
          <a:p>
            <a:r>
              <a:rPr lang="en-US" dirty="0" err="1" smtClean="0"/>
              <a:t>Hadal</a:t>
            </a:r>
            <a:r>
              <a:rPr lang="en-US" dirty="0" smtClean="0"/>
              <a:t> Zone </a:t>
            </a:r>
          </a:p>
          <a:p>
            <a:pPr lvl="1"/>
            <a:r>
              <a:rPr lang="en-US" dirty="0" smtClean="0"/>
              <a:t>Deepest points in the ocean, narrow trenches that occur at convergence zones—points where two oceanic plates collide and one is driven beneath the other. </a:t>
            </a:r>
          </a:p>
          <a:p>
            <a:pPr lvl="1"/>
            <a:r>
              <a:rPr lang="en-US" dirty="0" smtClean="0"/>
              <a:t>Highly specialized life forms, including fish, shrimps, sea cucumbers, and microbes, survive even at these depths.</a:t>
            </a:r>
          </a:p>
        </p:txBody>
      </p:sp>
    </p:spTree>
    <p:extLst>
      <p:ext uri="{BB962C8B-B14F-4D97-AF65-F5344CB8AC3E}">
        <p14:creationId xmlns:p14="http://schemas.microsoft.com/office/powerpoint/2010/main" val="5310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I …</a:t>
            </a:r>
          </a:p>
          <a:p>
            <a:r>
              <a:rPr lang="en-US" dirty="0" smtClean="0"/>
              <a:t>Recall shoreline features</a:t>
            </a:r>
          </a:p>
          <a:p>
            <a:r>
              <a:rPr lang="en-US" dirty="0" smtClean="0"/>
              <a:t>Describe the features of the ocean floor.</a:t>
            </a:r>
          </a:p>
          <a:p>
            <a:r>
              <a:rPr lang="en-US" dirty="0" smtClean="0"/>
              <a:t>Describe the layers of the ocean itself.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2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Recall shoreline features</a:t>
            </a:r>
          </a:p>
          <a:p>
            <a:r>
              <a:rPr lang="en-US" dirty="0" smtClean="0"/>
              <a:t>Describe the features of the ocean floor.</a:t>
            </a:r>
          </a:p>
          <a:p>
            <a:r>
              <a:rPr lang="en-US" dirty="0" smtClean="0"/>
              <a:t>Describe the layers of the ocean itself.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2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</a:t>
            </a:r>
            <a:r>
              <a:rPr lang="en-US" dirty="0" smtClean="0"/>
              <a:t>Structure (Shorelines)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sp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0" cy="531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Shoreline features are apart of the Continent itself (obviously).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Working out from the shoreline you have the </a:t>
            </a:r>
            <a:r>
              <a:rPr lang="en-US" b="1" i="1" dirty="0" smtClean="0"/>
              <a:t>continental shelf. </a:t>
            </a:r>
          </a:p>
          <a:p>
            <a:pPr lvl="1"/>
            <a:r>
              <a:rPr lang="en-US" dirty="0" smtClean="0"/>
              <a:t>This is the edge of the continent that lies beneath the ocean.</a:t>
            </a:r>
          </a:p>
          <a:p>
            <a:pPr lvl="1"/>
            <a:r>
              <a:rPr lang="en-US" dirty="0"/>
              <a:t>Most continental shelves are broad, gently sloping plains covered by relatively shallow water. </a:t>
            </a:r>
            <a:endParaRPr lang="en-US" dirty="0" smtClean="0"/>
          </a:p>
          <a:p>
            <a:pPr lvl="1"/>
            <a:r>
              <a:rPr lang="en-US" dirty="0" smtClean="0"/>
              <a:t>Water </a:t>
            </a:r>
            <a:r>
              <a:rPr lang="en-US" dirty="0"/>
              <a:t>depth over the continental shelves averages about 60 meters (200 feet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Sunlight penetrates the shallow waters, and many kinds of organisms </a:t>
            </a:r>
            <a:r>
              <a:rPr lang="en-US" dirty="0" smtClean="0"/>
              <a:t>flourish.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7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Continental Shelf </a:t>
            </a:r>
            <a:endParaRPr lang="en-US" dirty="0"/>
          </a:p>
        </p:txBody>
      </p:sp>
      <p:pic>
        <p:nvPicPr>
          <p:cNvPr id="1026" name="Picture 2" descr="http://geology.uprm.edu/Morelock/6_image/mar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26" y="1295400"/>
            <a:ext cx="4668874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nicaragua.com/wp-content/uploads/2013/07/cshel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01792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dromedapedasi.com/wp-content/uploads/2010/01/MarineLi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4114800"/>
            <a:ext cx="399021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next feature moving out away from shore, past the continental shelf is the </a:t>
            </a:r>
            <a:r>
              <a:rPr lang="en-US" b="1" i="1" dirty="0" smtClean="0"/>
              <a:t>continental slope. 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continental slope </a:t>
            </a:r>
            <a:r>
              <a:rPr lang="en-US" dirty="0" smtClean="0"/>
              <a:t>is considered the true edge of the continent and is characterized by a sudden drop in elevation.  </a:t>
            </a:r>
            <a:endParaRPr lang="en-US" b="1" i="1" dirty="0" smtClean="0"/>
          </a:p>
        </p:txBody>
      </p:sp>
      <p:pic>
        <p:nvPicPr>
          <p:cNvPr id="3074" name="Picture 2" descr="https://ishtarc.wikispaces.com/file/view/continentalslope.jpg/116247833/315x223/continentalsl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4" y="1219200"/>
            <a:ext cx="3962401" cy="28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_y0myZ8yJPsut1YxZuJoVQtXWXxjTrULQrIY_Wirz1JkS0C-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4" y="4191000"/>
            <a:ext cx="409142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0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95400"/>
            <a:ext cx="464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From the continental slope you transition to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b="1" i="1" dirty="0" smtClean="0"/>
              <a:t>continental rise.  </a:t>
            </a:r>
            <a:endParaRPr lang="en-US" b="1" i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continental rise consists of sediments that have collected from the currents that move along the seafloor.</a:t>
            </a:r>
            <a:endParaRPr lang="en-US" b="1" i="1" dirty="0" smtClean="0"/>
          </a:p>
        </p:txBody>
      </p:sp>
      <p:pic>
        <p:nvPicPr>
          <p:cNvPr id="4098" name="Picture 2" descr="http://instruct.uwo.ca/earth-sci/200a-001/07turbi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3810000"/>
            <a:ext cx="4064000" cy="29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cean.fsu.edu/courses/sp04earthsys/AA/depenv/2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847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5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 the bottom of the continental rise is the </a:t>
            </a:r>
            <a:r>
              <a:rPr lang="en-US" b="1" i="1" dirty="0" smtClean="0"/>
              <a:t>abyssal plains</a:t>
            </a:r>
            <a:r>
              <a:rPr lang="en-US" dirty="0" smtClean="0"/>
              <a:t>.  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r>
              <a:rPr lang="en-US" dirty="0"/>
              <a:t>Abyssal plains are sediment-covered portions of the deep ocean </a:t>
            </a:r>
            <a:r>
              <a:rPr lang="en-US" dirty="0" smtClean="0"/>
              <a:t>floor.</a:t>
            </a:r>
          </a:p>
          <a:p>
            <a:r>
              <a:rPr lang="en-US" dirty="0" smtClean="0"/>
              <a:t>With </a:t>
            </a:r>
            <a:r>
              <a:rPr lang="en-US" dirty="0"/>
              <a:t>surface slopes of less than one foot of elevation difference for each thousand feet of horizontal distance, they are the flattest areas on Earth.</a:t>
            </a:r>
            <a:endParaRPr lang="en-US" b="1" i="1" dirty="0" smtClean="0"/>
          </a:p>
        </p:txBody>
      </p:sp>
      <p:pic>
        <p:nvPicPr>
          <p:cNvPr id="7170" name="Picture 2" descr="http://oceansjsu.com/images/abyssal_plain_n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1"/>
            <a:ext cx="4000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eology.isu.edu/Alamo/images/rocks/Abyssal_Plain_2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038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3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lassconnection.s3.amazonaws.com/114/flashcards/1546114/png/jipbs13371414808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57201"/>
            <a:ext cx="904523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6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579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EARTH SCIENCE NOTES</vt:lpstr>
      <vt:lpstr>Objectives </vt:lpstr>
      <vt:lpstr>Ocean Structure (Shorelines)  </vt:lpstr>
      <vt:lpstr>Ocean Structure</vt:lpstr>
      <vt:lpstr>Ocean Structure</vt:lpstr>
      <vt:lpstr>Ocean Structure</vt:lpstr>
      <vt:lpstr>Ocean Structure</vt:lpstr>
      <vt:lpstr>Ocean Structure</vt:lpstr>
      <vt:lpstr>PowerPoint Presentation</vt:lpstr>
      <vt:lpstr>Ocean Structure</vt:lpstr>
      <vt:lpstr>Ocean Structure</vt:lpstr>
      <vt:lpstr>PowerPoint Presentation</vt:lpstr>
      <vt:lpstr>Ocean Structure</vt:lpstr>
      <vt:lpstr>Ocean Structure</vt:lpstr>
      <vt:lpstr>Ocean Structure</vt:lpstr>
      <vt:lpstr>Ocean Structure</vt:lpstr>
      <vt:lpstr>Assessment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Structure</dc:title>
  <dc:creator>Bridgman</dc:creator>
  <cp:lastModifiedBy>Bridgman</cp:lastModifiedBy>
  <cp:revision>9</cp:revision>
  <dcterms:created xsi:type="dcterms:W3CDTF">2014-01-08T20:51:48Z</dcterms:created>
  <dcterms:modified xsi:type="dcterms:W3CDTF">2014-01-13T22:45:07Z</dcterms:modified>
</cp:coreProperties>
</file>