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58" r:id="rId5"/>
    <p:sldId id="263" r:id="rId6"/>
    <p:sldId id="260" r:id="rId7"/>
    <p:sldId id="262" r:id="rId8"/>
    <p:sldId id="275" r:id="rId9"/>
    <p:sldId id="277" r:id="rId10"/>
    <p:sldId id="265" r:id="rId11"/>
    <p:sldId id="278" r:id="rId12"/>
    <p:sldId id="279" r:id="rId13"/>
    <p:sldId id="281" r:id="rId14"/>
    <p:sldId id="284" r:id="rId15"/>
    <p:sldId id="282" r:id="rId16"/>
    <p:sldId id="283" r:id="rId17"/>
    <p:sldId id="268" r:id="rId18"/>
    <p:sldId id="285" r:id="rId19"/>
    <p:sldId id="272" r:id="rId20"/>
    <p:sldId id="269" r:id="rId21"/>
    <p:sldId id="270" r:id="rId22"/>
    <p:sldId id="273" r:id="rId2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951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705A04-59CF-45FF-9294-E1961023D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FE832E-B333-4DF3-85FC-9AB2F8818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2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7E3F34-506D-46DC-93CF-09BD15632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A8BA8F1F-44EC-4414-A93F-47EF490A7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EDA1FB56-67FA-4CC4-A85D-A92AA695B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27A327-15F1-476E-A8F6-932C167F1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0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BADE85-2E10-44C1-8F99-445847702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7EEE6C-CD52-448C-B108-AF20FBD30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070793-03CC-4A9A-8D6C-E40C8E008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27EFD5-9DAA-4D4A-B9D6-4B3566E985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356D53-7408-4F99-81AB-88451827C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1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062B3A-7499-4EBA-9050-2B83380BF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9A1E9C-5AA4-41FE-BCD8-5A4E442FD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1B6A732-E41C-42EC-B3D2-29AF677C48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Arial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Arial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Arial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Arial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Arial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Arial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Arial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1D1CB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/>
              <a:t>Chemistry Notes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Modern Periodic Table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/>
              <a:t>“</a:t>
            </a:r>
            <a:r>
              <a:rPr lang="en-US" sz="4000" b="1" u="sng" dirty="0"/>
              <a:t>Blocks” of the Periodic Table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92D050"/>
                </a:solidFill>
              </a:rPr>
              <a:t>Alkali metals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92D050"/>
                </a:solidFill>
              </a:rPr>
              <a:t>alkali earth metals </a:t>
            </a:r>
            <a:r>
              <a:rPr lang="en-US" dirty="0"/>
              <a:t>as well as </a:t>
            </a:r>
            <a:r>
              <a:rPr lang="en-US" b="1" dirty="0">
                <a:solidFill>
                  <a:srgbClr val="92D050"/>
                </a:solidFill>
              </a:rPr>
              <a:t>helium</a:t>
            </a:r>
            <a:r>
              <a:rPr lang="en-US" dirty="0"/>
              <a:t> end their electron configuration with the </a:t>
            </a:r>
            <a:r>
              <a:rPr lang="en-US" b="1" dirty="0">
                <a:solidFill>
                  <a:srgbClr val="92D050"/>
                </a:solidFill>
              </a:rPr>
              <a:t>“s”</a:t>
            </a:r>
            <a:r>
              <a:rPr lang="en-US" dirty="0"/>
              <a:t> </a:t>
            </a:r>
            <a:r>
              <a:rPr lang="en-US" dirty="0" smtClean="0"/>
              <a:t>sublevel</a:t>
            </a:r>
            <a:endParaRPr lang="en-US" dirty="0"/>
          </a:p>
          <a:p>
            <a:pPr marL="741363" lvl="1" indent="-284163">
              <a:buClr>
                <a:srgbClr val="FFFF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These are </a:t>
            </a:r>
            <a:r>
              <a:rPr lang="en-US" dirty="0">
                <a:solidFill>
                  <a:srgbClr val="92D050"/>
                </a:solidFill>
              </a:rPr>
              <a:t>s-block </a:t>
            </a:r>
            <a:r>
              <a:rPr lang="en-US" dirty="0" smtClean="0">
                <a:solidFill>
                  <a:srgbClr val="92D050"/>
                </a:solidFill>
              </a:rPr>
              <a:t>elements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plancess.com/common/Uploads/VideoLeacture/115_th_s-block-elemen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514600" cy="27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ools-wikipedia.org/images/782/782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58864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00400" y="4191000"/>
            <a:ext cx="304800" cy="18288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4408714"/>
            <a:ext cx="304800" cy="1600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0" y="4800600"/>
            <a:ext cx="3276600" cy="120831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10401" y="4419600"/>
            <a:ext cx="1967592" cy="1371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29125" y="6120291"/>
            <a:ext cx="4548868" cy="51298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/>
              <a:t>“</a:t>
            </a:r>
            <a:r>
              <a:rPr lang="en-US" sz="4000" b="1" u="sng" dirty="0"/>
              <a:t>Blocks” of the Periodic Table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92D050"/>
                </a:solidFill>
              </a:rPr>
              <a:t>Nonmetals, </a:t>
            </a:r>
            <a:r>
              <a:rPr lang="en-US" b="1" dirty="0" smtClean="0">
                <a:solidFill>
                  <a:srgbClr val="92D050"/>
                </a:solidFill>
              </a:rPr>
              <a:t>metalloids,  </a:t>
            </a:r>
            <a:r>
              <a:rPr lang="en-US" b="1" dirty="0">
                <a:solidFill>
                  <a:srgbClr val="92D050"/>
                </a:solidFill>
              </a:rPr>
              <a:t>and post-transition</a:t>
            </a:r>
            <a:r>
              <a:rPr lang="en-US" dirty="0"/>
              <a:t> metals end their electron configuration with the </a:t>
            </a:r>
            <a:r>
              <a:rPr lang="en-US" b="1" dirty="0">
                <a:solidFill>
                  <a:srgbClr val="92D050"/>
                </a:solidFill>
              </a:rPr>
              <a:t>“p”</a:t>
            </a:r>
            <a:r>
              <a:rPr lang="en-US" dirty="0"/>
              <a:t> </a:t>
            </a:r>
            <a:r>
              <a:rPr lang="en-US" dirty="0" smtClean="0"/>
              <a:t>sublevel</a:t>
            </a:r>
            <a:endParaRPr lang="en-US" dirty="0"/>
          </a:p>
          <a:p>
            <a:pPr marL="741363" lvl="1" indent="-284163">
              <a:buClr>
                <a:srgbClr val="FFFF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These are </a:t>
            </a:r>
            <a:r>
              <a:rPr lang="en-US" dirty="0">
                <a:solidFill>
                  <a:srgbClr val="92D050"/>
                </a:solidFill>
              </a:rPr>
              <a:t>p-block elements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plancess.com/common/Uploads/VideoLeacture/115_th_s-block-elemen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514600" cy="27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ools-wikipedia.org/images/782/782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58864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00400" y="4191000"/>
            <a:ext cx="304800" cy="18288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4408714"/>
            <a:ext cx="304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09999" y="4800600"/>
            <a:ext cx="3200401" cy="120831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10401" y="4419600"/>
            <a:ext cx="1967592" cy="1371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29125" y="6120291"/>
            <a:ext cx="4548868" cy="51298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62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/>
              <a:t>“</a:t>
            </a:r>
            <a:r>
              <a:rPr lang="en-US" sz="4000" b="1" u="sng" dirty="0"/>
              <a:t>Blocks” of the Periodic Table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514350" indent="-457200"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92D050"/>
                </a:solidFill>
              </a:rPr>
              <a:t>Transition metals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end their electron configuration with the </a:t>
            </a:r>
            <a:r>
              <a:rPr lang="en-US" b="1" dirty="0">
                <a:solidFill>
                  <a:srgbClr val="92D050"/>
                </a:solidFill>
              </a:rPr>
              <a:t>“d”</a:t>
            </a:r>
            <a:r>
              <a:rPr lang="en-US" dirty="0"/>
              <a:t> sub level</a:t>
            </a:r>
          </a:p>
          <a:p>
            <a:pPr lvl="1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These are </a:t>
            </a:r>
            <a:r>
              <a:rPr lang="en-US" b="1" dirty="0">
                <a:solidFill>
                  <a:srgbClr val="92D050"/>
                </a:solidFill>
              </a:rPr>
              <a:t>d-block elements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plancess.com/common/Uploads/VideoLeacture/115_th_s-block-elemen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514600" cy="27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ools-wikipedia.org/images/782/782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58864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00400" y="4191000"/>
            <a:ext cx="304800" cy="18288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4408714"/>
            <a:ext cx="304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09999" y="4800600"/>
            <a:ext cx="3200401" cy="120831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10401" y="4419600"/>
            <a:ext cx="1967592" cy="137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29125" y="6120291"/>
            <a:ext cx="4548868" cy="51298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888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/>
              <a:t>“</a:t>
            </a:r>
            <a:r>
              <a:rPr lang="en-US" sz="4000" b="1" u="sng" dirty="0"/>
              <a:t>Blocks” of the Periodic Table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514350" indent="-457200"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92D050"/>
                </a:solidFill>
              </a:rPr>
              <a:t>Actinide and Lanthanide</a:t>
            </a:r>
            <a:r>
              <a:rPr lang="en-US" dirty="0">
                <a:solidFill>
                  <a:srgbClr val="92D050"/>
                </a:solidFill>
              </a:rPr>
              <a:t> series </a:t>
            </a:r>
            <a:r>
              <a:rPr lang="en-US" dirty="0"/>
              <a:t>end their electron configuration with the </a:t>
            </a:r>
            <a:r>
              <a:rPr lang="en-US" b="1" dirty="0">
                <a:solidFill>
                  <a:srgbClr val="92D050"/>
                </a:solidFill>
              </a:rPr>
              <a:t>“f” </a:t>
            </a:r>
            <a:r>
              <a:rPr lang="en-US" dirty="0" smtClean="0"/>
              <a:t>sublevel</a:t>
            </a:r>
          </a:p>
          <a:p>
            <a:pPr marL="914400" lvl="1" indent="-457200"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These </a:t>
            </a:r>
            <a:r>
              <a:rPr lang="en-US" dirty="0"/>
              <a:t>are </a:t>
            </a:r>
            <a:r>
              <a:rPr lang="en-US" b="1" dirty="0">
                <a:solidFill>
                  <a:srgbClr val="92D050"/>
                </a:solidFill>
              </a:rPr>
              <a:t>f-block elements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plancess.com/common/Uploads/VideoLeacture/115_th_s-block-elemen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514600" cy="27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ools-wikipedia.org/images/782/782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58864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00400" y="4191000"/>
            <a:ext cx="304800" cy="18288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4408714"/>
            <a:ext cx="304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09999" y="4800600"/>
            <a:ext cx="3200401" cy="120831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10401" y="4419600"/>
            <a:ext cx="1967592" cy="1371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29125" y="6120291"/>
            <a:ext cx="4548868" cy="51298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32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The table we use (next slide) has some apparent inconsistencies when it comes to EC.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Ex: </a:t>
            </a:r>
            <a:r>
              <a:rPr lang="en-US" dirty="0" smtClean="0">
                <a:solidFill>
                  <a:srgbClr val="FFFF00"/>
                </a:solidFill>
              </a:rPr>
              <a:t>3d</a:t>
            </a:r>
            <a:r>
              <a:rPr lang="en-US" baseline="30000" dirty="0" smtClean="0">
                <a:solidFill>
                  <a:srgbClr val="FFFF00"/>
                </a:solidFill>
              </a:rPr>
              <a:t>10</a:t>
            </a:r>
            <a:r>
              <a:rPr lang="en-US" dirty="0" smtClean="0">
                <a:solidFill>
                  <a:srgbClr val="FFFF00"/>
                </a:solidFill>
              </a:rPr>
              <a:t> 4s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p</a:t>
            </a:r>
            <a:r>
              <a:rPr lang="en-US" baseline="30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instead of </a:t>
            </a:r>
            <a:r>
              <a:rPr lang="en-US" dirty="0" smtClean="0">
                <a:solidFill>
                  <a:srgbClr val="FFFF00"/>
                </a:solidFill>
              </a:rPr>
              <a:t>4s</a:t>
            </a:r>
            <a:r>
              <a:rPr lang="en-US" baseline="30000" dirty="0" smtClean="0">
                <a:solidFill>
                  <a:srgbClr val="FFFF00"/>
                </a:solidFill>
              </a:rPr>
              <a:t>2  </a:t>
            </a:r>
            <a:r>
              <a:rPr lang="en-US" dirty="0" smtClean="0">
                <a:solidFill>
                  <a:srgbClr val="FFFF00"/>
                </a:solidFill>
              </a:rPr>
              <a:t>3d</a:t>
            </a:r>
            <a:r>
              <a:rPr lang="en-US" baseline="30000" dirty="0" smtClean="0">
                <a:solidFill>
                  <a:srgbClr val="FFFF00"/>
                </a:solidFill>
              </a:rPr>
              <a:t>10</a:t>
            </a:r>
            <a:r>
              <a:rPr lang="en-US" dirty="0" smtClean="0">
                <a:solidFill>
                  <a:srgbClr val="FFFF00"/>
                </a:solidFill>
              </a:rPr>
              <a:t> 4p</a:t>
            </a:r>
            <a:r>
              <a:rPr lang="en-US" baseline="30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Shown this way to save space and is simply different way of writing the EC – according to PEL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will always write and EC according to the Auf </a:t>
            </a:r>
            <a:r>
              <a:rPr lang="en-US" dirty="0" err="1" smtClean="0">
                <a:solidFill>
                  <a:schemeClr val="bg1"/>
                </a:solidFill>
              </a:rPr>
              <a:t>Bau</a:t>
            </a:r>
            <a:r>
              <a:rPr lang="en-US" dirty="0" smtClean="0">
                <a:solidFill>
                  <a:schemeClr val="bg1"/>
                </a:solidFill>
              </a:rPr>
              <a:t> Principle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8013" cy="1781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3886"/>
            <a:ext cx="8610600" cy="532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657600"/>
            <a:ext cx="7696200" cy="2308324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Notice how the elements in the first row of the transition elements are filling the 3d sublevel.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Does it always follow a consistent pattern  </a:t>
            </a:r>
            <a:r>
              <a:rPr lang="en-US" sz="1600" dirty="0" smtClean="0">
                <a:solidFill>
                  <a:srgbClr val="FFFF00"/>
                </a:solidFill>
              </a:rPr>
              <a:t>(d</a:t>
            </a:r>
            <a:r>
              <a:rPr lang="en-US" sz="1600" baseline="30000" dirty="0" smtClean="0">
                <a:solidFill>
                  <a:srgbClr val="FFFF00"/>
                </a:solidFill>
              </a:rPr>
              <a:t>1</a:t>
            </a:r>
            <a:r>
              <a:rPr lang="en-US" sz="1600" dirty="0" smtClean="0">
                <a:solidFill>
                  <a:srgbClr val="FFFF00"/>
                </a:solidFill>
              </a:rPr>
              <a:t>, d</a:t>
            </a:r>
            <a:r>
              <a:rPr lang="en-US" sz="1600" baseline="30000" dirty="0" smtClean="0">
                <a:solidFill>
                  <a:srgbClr val="FFFF00"/>
                </a:solidFill>
              </a:rPr>
              <a:t>2</a:t>
            </a:r>
            <a:r>
              <a:rPr lang="en-US" sz="1600" dirty="0" smtClean="0">
                <a:solidFill>
                  <a:srgbClr val="FFFF00"/>
                </a:solidFill>
              </a:rPr>
              <a:t>, d</a:t>
            </a:r>
            <a:r>
              <a:rPr lang="en-US" sz="1600" baseline="30000" dirty="0" smtClean="0">
                <a:solidFill>
                  <a:srgbClr val="FFFF00"/>
                </a:solidFill>
              </a:rPr>
              <a:t>3</a:t>
            </a:r>
            <a:r>
              <a:rPr lang="en-US" sz="1600" dirty="0" smtClean="0">
                <a:solidFill>
                  <a:srgbClr val="FFFF00"/>
                </a:solidFill>
              </a:rPr>
              <a:t>, …)</a:t>
            </a:r>
            <a:r>
              <a:rPr lang="en-US" sz="1600" dirty="0">
                <a:solidFill>
                  <a:srgbClr val="FFFF00"/>
                </a:solidFill>
              </a:rPr>
              <a:t> ?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Why not?  What's the deal?</a:t>
            </a:r>
          </a:p>
        </p:txBody>
      </p:sp>
    </p:spTree>
    <p:extLst>
      <p:ext uri="{BB962C8B-B14F-4D97-AF65-F5344CB8AC3E}">
        <p14:creationId xmlns:p14="http://schemas.microsoft.com/office/powerpoint/2010/main" val="15997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Here’s the Deal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EC follow the predicted pattern (the way we originally learned how to write EC)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However, if the atom can become more </a:t>
            </a:r>
            <a:r>
              <a:rPr lang="en-US" i="1" dirty="0" smtClean="0">
                <a:solidFill>
                  <a:srgbClr val="FFFF00"/>
                </a:solidFill>
              </a:rPr>
              <a:t>stable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by moving an electron to another orbital, it will.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/>
              <a:t>Relative Stability of Electron Configurations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6885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Recall how atoms achieve stability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Main group (A-group) elements become stable when the have an octet </a:t>
            </a:r>
          </a:p>
          <a:p>
            <a:pPr marL="741363" lvl="1" indent="-341313">
              <a:lnSpc>
                <a:spcPct val="9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Recall </a:t>
            </a:r>
            <a:r>
              <a:rPr lang="en-US" dirty="0"/>
              <a:t>the </a:t>
            </a:r>
            <a:r>
              <a:rPr lang="en-US" b="1" u="sng" dirty="0"/>
              <a:t>Octet Rule</a:t>
            </a:r>
            <a:r>
              <a:rPr lang="en-US" dirty="0"/>
              <a:t>: eight electrons in the outer energy level make an atom </a:t>
            </a:r>
            <a:r>
              <a:rPr lang="en-US" dirty="0" smtClean="0"/>
              <a:t>stable. </a:t>
            </a:r>
          </a:p>
          <a:p>
            <a:pPr marL="741363" lvl="1" indent="-341313">
              <a:lnSpc>
                <a:spcPct val="9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A-group elements want to have filled s and p orbitals</a:t>
            </a:r>
          </a:p>
          <a:p>
            <a:pPr marL="1141413" lvl="2" indent="-341313">
              <a:lnSpc>
                <a:spcPct val="9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This adds up to 8 e</a:t>
            </a:r>
            <a:r>
              <a:rPr lang="en-US" baseline="30000" dirty="0" smtClean="0"/>
              <a:t>-</a:t>
            </a:r>
            <a:r>
              <a:rPr lang="en-US" dirty="0" smtClean="0"/>
              <a:t>.</a:t>
            </a:r>
            <a:endParaRPr lang="en-US" sz="2800" dirty="0">
              <a:solidFill>
                <a:srgbClr val="FFFF00"/>
              </a:solidFill>
            </a:endParaRPr>
          </a:p>
          <a:p>
            <a:pPr marL="400050" lvl="1" indent="0">
              <a:lnSpc>
                <a:spcPct val="9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/>
              <a:t>Relative Stability of Electron Configurations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6885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How atoms achieve stability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Octet Rule does not hold true for B-group elements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B-group </a:t>
            </a:r>
            <a:r>
              <a:rPr lang="en-US" sz="2800" dirty="0">
                <a:solidFill>
                  <a:srgbClr val="FFFF00"/>
                </a:solidFill>
              </a:rPr>
              <a:t>elements become stable when </a:t>
            </a:r>
            <a:r>
              <a:rPr lang="en-US" sz="2800" dirty="0" smtClean="0">
                <a:solidFill>
                  <a:srgbClr val="FFFF00"/>
                </a:solidFill>
              </a:rPr>
              <a:t>they </a:t>
            </a:r>
            <a:r>
              <a:rPr lang="en-US" sz="2800" dirty="0">
                <a:solidFill>
                  <a:srgbClr val="FFFF00"/>
                </a:solidFill>
              </a:rPr>
              <a:t>have </a:t>
            </a:r>
            <a:r>
              <a:rPr lang="en-US" sz="2800" dirty="0" smtClean="0">
                <a:solidFill>
                  <a:srgbClr val="FFFF00"/>
                </a:solidFill>
              </a:rPr>
              <a:t>achieved full or half-filled sublevels.</a:t>
            </a:r>
          </a:p>
          <a:p>
            <a:pPr marL="857250" lvl="1" indent="-457200">
              <a:lnSpc>
                <a:spcPct val="90000"/>
              </a:lnSpc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These elements are filling d and f orbitals</a:t>
            </a:r>
          </a:p>
          <a:p>
            <a:pPr marL="1141413" lvl="2" indent="-341313">
              <a:lnSpc>
                <a:spcPct val="9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This adds up to 10 and 14</a:t>
            </a:r>
          </a:p>
          <a:p>
            <a:pPr marL="341313" indent="-341313">
              <a:lnSpc>
                <a:spcPct val="9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Stability for B-group elements can be determined using the stability pyramid </a:t>
            </a:r>
            <a:r>
              <a:rPr lang="en-US" sz="1800" dirty="0" smtClean="0">
                <a:solidFill>
                  <a:srgbClr val="FFC000"/>
                </a:solidFill>
              </a:rPr>
              <a:t>(next slide)</a:t>
            </a:r>
            <a:endParaRPr lang="en-US" sz="1800" dirty="0">
              <a:solidFill>
                <a:srgbClr val="FFC000"/>
              </a:solidFill>
            </a:endParaRPr>
          </a:p>
          <a:p>
            <a:pPr marL="400050" lvl="1" indent="0">
              <a:lnSpc>
                <a:spcPct val="9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70943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/>
              <a:t>Relative Stability of Electron Configurations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	 </a:t>
            </a:r>
          </a:p>
          <a:p>
            <a:pPr indent="-341313">
              <a:buClr>
                <a:srgbClr val="FFFFFF"/>
              </a:buClr>
              <a:buFont typeface="Arial" charset="0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838200" y="1676400"/>
            <a:ext cx="7620000" cy="4876800"/>
          </a:xfrm>
          <a:prstGeom prst="triangle">
            <a:avLst>
              <a:gd name="adj" fmla="val 50000"/>
            </a:avLst>
          </a:prstGeom>
          <a:solidFill>
            <a:srgbClr val="90908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600200" y="5562600"/>
            <a:ext cx="6096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438400" y="4495800"/>
            <a:ext cx="44196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429000" y="3276600"/>
            <a:ext cx="24384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90800" y="2362200"/>
            <a:ext cx="4114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/>
              <a:t>No Special Arrangement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19400" y="3581400"/>
            <a:ext cx="3581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en-US" sz="2800"/>
              <a:t>Half full sublevel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09800" y="4724400"/>
            <a:ext cx="5029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/>
              <a:t>Full Sub level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828800" y="5715000"/>
            <a:ext cx="5257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en-US" sz="2800"/>
              <a:t>Full Outer level 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8077200" y="2743200"/>
            <a:ext cx="1588" cy="12573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239000" y="1752600"/>
            <a:ext cx="16383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/>
              <a:t>Less Stability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086600" y="40386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/>
              <a:t>Greater Stability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Modern Periodic Table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1587" indent="0">
              <a:buClr>
                <a:srgbClr val="FFFFFF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Objectives:</a:t>
            </a:r>
          </a:p>
          <a:p>
            <a:pPr marL="458787" indent="-457200">
              <a:buClr>
                <a:srgbClr val="FFFFFF"/>
              </a:buCl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See how electron configurations are related to the layout of the periodic table</a:t>
            </a:r>
          </a:p>
          <a:p>
            <a:pPr marL="458787" indent="-457200">
              <a:buClr>
                <a:srgbClr val="FFFFFF"/>
              </a:buCl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Explain the discrepancies in the predicted EC and the actual EC on the </a:t>
            </a:r>
            <a:r>
              <a:rPr lang="en-US" dirty="0" smtClean="0">
                <a:solidFill>
                  <a:srgbClr val="FFFF00"/>
                </a:solidFill>
              </a:rPr>
              <a:t>PT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Write the most stable electron configuration for a given element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Explain why one elements is more stable over another.</a:t>
            </a:r>
          </a:p>
          <a:p>
            <a:pPr marL="458787" indent="-457200">
              <a:buClr>
                <a:srgbClr val="FFFFFF"/>
              </a:buCl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/>
              <a:t>Relative Stability of Electron Configurations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912937"/>
            <a:ext cx="8229600" cy="4221163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 smtClean="0"/>
          </a:p>
          <a:p>
            <a:pPr marL="341313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/>
          </a:p>
          <a:p>
            <a:pPr marL="341313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/>
              <a:t>Below is </a:t>
            </a:r>
            <a:r>
              <a:rPr lang="en-US" i="1" dirty="0" smtClean="0"/>
              <a:t>Chromium’s </a:t>
            </a:r>
            <a:r>
              <a:rPr lang="en-US" b="1" i="1" u="sng" dirty="0"/>
              <a:t>predicted</a:t>
            </a:r>
            <a:r>
              <a:rPr lang="en-US" i="1" dirty="0"/>
              <a:t> electron configuration:</a:t>
            </a:r>
          </a:p>
          <a:p>
            <a:pPr marL="741363" lvl="1" indent="-284163"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1" i="1" dirty="0" smtClean="0"/>
          </a:p>
          <a:p>
            <a:pPr marL="741363" lvl="1" indent="-284163"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1" i="1" dirty="0" smtClean="0"/>
          </a:p>
          <a:p>
            <a:pPr marL="741363" lvl="1" indent="-284163"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1" i="1" dirty="0"/>
          </a:p>
          <a:p>
            <a:pPr marL="741363" lvl="1" indent="-284163"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i="1" dirty="0"/>
              <a:t>  1s</a:t>
            </a:r>
            <a:r>
              <a:rPr lang="en-US" sz="2000" b="1" i="1" baseline="30000" dirty="0"/>
              <a:t>2 </a:t>
            </a:r>
            <a:r>
              <a:rPr lang="en-US" sz="2000" b="1" i="1" dirty="0"/>
              <a:t>   2s</a:t>
            </a:r>
            <a:r>
              <a:rPr lang="en-US" sz="2000" b="1" i="1" baseline="30000" dirty="0"/>
              <a:t>2 </a:t>
            </a:r>
            <a:r>
              <a:rPr lang="en-US" sz="2000" b="1" i="1" dirty="0"/>
              <a:t>      2p</a:t>
            </a:r>
            <a:r>
              <a:rPr lang="en-US" sz="2000" b="1" i="1" baseline="30000" dirty="0"/>
              <a:t>6</a:t>
            </a:r>
            <a:r>
              <a:rPr lang="en-US" sz="2000" b="1" i="1" dirty="0"/>
              <a:t>      3s</a:t>
            </a:r>
            <a:r>
              <a:rPr lang="en-US" sz="2000" b="1" i="1" baseline="30000" dirty="0"/>
              <a:t>2 </a:t>
            </a:r>
            <a:r>
              <a:rPr lang="en-US" sz="2000" b="1" i="1" dirty="0"/>
              <a:t>     3p</a:t>
            </a:r>
            <a:r>
              <a:rPr lang="en-US" sz="2000" b="1" i="1" baseline="30000" dirty="0"/>
              <a:t>6</a:t>
            </a:r>
            <a:r>
              <a:rPr lang="en-US" sz="2000" b="1" i="1" dirty="0"/>
              <a:t>      4s</a:t>
            </a:r>
            <a:r>
              <a:rPr lang="en-US" sz="2000" b="1" i="1" baseline="30000" dirty="0"/>
              <a:t>2</a:t>
            </a:r>
            <a:r>
              <a:rPr lang="en-US" sz="2000" b="1" i="1" dirty="0"/>
              <a:t>             3d</a:t>
            </a:r>
            <a:r>
              <a:rPr lang="en-US" sz="2000" b="1" i="1" baseline="30000" dirty="0"/>
              <a:t>4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1049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219200" y="5986463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13335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6764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895600" y="58674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25908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22479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33909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8481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191000" y="58674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45339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49911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69342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55626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59055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62484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6591300" y="5872163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17907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23622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27051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30480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35052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V="1">
            <a:off x="39624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43053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46482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51054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5715000" y="6018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63627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67056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6019800" y="5984875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2476500" y="5986463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2819400" y="5986463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3162300" y="5983288"/>
            <a:ext cx="1588" cy="234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3619500" y="5986463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4076700" y="5983288"/>
            <a:ext cx="1588" cy="234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4419600" y="5986463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4762500" y="5986463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219700" y="5986463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1905000" y="5986463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-342900" y="31607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1447800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/>
              <a:t>Relative Stability of Electron Configurations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ln/>
        </p:spPr>
        <p:txBody>
          <a:bodyPr/>
          <a:lstStyle/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/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/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1417638"/>
            <a:ext cx="7467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1pPr>
            <a:lvl2pPr indent="-2841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sz="2800" dirty="0"/>
              <a:t>Chromium’s </a:t>
            </a:r>
            <a:r>
              <a:rPr lang="en-US" sz="2800" b="1" u="sng" dirty="0"/>
              <a:t>actual </a:t>
            </a:r>
            <a:r>
              <a:rPr lang="en-US" sz="2800" dirty="0"/>
              <a:t>electron configuration:</a:t>
            </a:r>
          </a:p>
          <a:p>
            <a:pPr lvl="1">
              <a:spcBef>
                <a:spcPts val="450"/>
              </a:spcBef>
              <a:buClrTx/>
              <a:buFontTx/>
              <a:buNone/>
            </a:pPr>
            <a:r>
              <a:rPr lang="en-US" b="1" i="1" dirty="0"/>
              <a:t>    1s</a:t>
            </a:r>
            <a:r>
              <a:rPr lang="en-US" b="1" i="1" baseline="30000" dirty="0"/>
              <a:t>2 </a:t>
            </a:r>
            <a:r>
              <a:rPr lang="en-US" b="1" i="1" dirty="0"/>
              <a:t>   2s</a:t>
            </a:r>
            <a:r>
              <a:rPr lang="en-US" b="1" i="1" baseline="30000" dirty="0"/>
              <a:t>2 </a:t>
            </a:r>
            <a:r>
              <a:rPr lang="en-US" b="1" i="1" dirty="0"/>
              <a:t>        2p</a:t>
            </a:r>
            <a:r>
              <a:rPr lang="en-US" b="1" i="1" baseline="30000" dirty="0"/>
              <a:t>6</a:t>
            </a:r>
            <a:r>
              <a:rPr lang="en-US" b="1" i="1" dirty="0"/>
              <a:t>         3s</a:t>
            </a:r>
            <a:r>
              <a:rPr lang="en-US" b="1" i="1" baseline="30000" dirty="0"/>
              <a:t>2 </a:t>
            </a:r>
            <a:r>
              <a:rPr lang="en-US" b="1" i="1" dirty="0"/>
              <a:t>     3p</a:t>
            </a:r>
            <a:r>
              <a:rPr lang="en-US" b="1" i="1" baseline="30000" dirty="0"/>
              <a:t>6</a:t>
            </a:r>
            <a:r>
              <a:rPr lang="en-US" b="1" i="1" dirty="0"/>
              <a:t>       4s</a:t>
            </a:r>
            <a:r>
              <a:rPr lang="en-US" b="1" i="1" baseline="30000" dirty="0"/>
              <a:t>1</a:t>
            </a:r>
            <a:r>
              <a:rPr lang="en-US" b="1" i="1" dirty="0"/>
              <a:t>              3d</a:t>
            </a:r>
            <a:r>
              <a:rPr lang="en-US" b="1" i="1" baseline="30000" dirty="0"/>
              <a:t>5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n-US" sz="2800" dirty="0"/>
          </a:p>
          <a:p>
            <a:pPr>
              <a:spcBef>
                <a:spcPts val="700"/>
              </a:spcBef>
              <a:buClrTx/>
              <a:buFontTx/>
              <a:buNone/>
            </a:pPr>
            <a:endParaRPr lang="en-US" sz="2800" dirty="0"/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sz="2800" dirty="0"/>
              <a:t>Notice with chromium’s electron configuration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</a:pPr>
            <a:r>
              <a:rPr lang="en-US" sz="2400" dirty="0"/>
              <a:t>One electron has shifted from the 4s sublevel to the 3d sublevel.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</a:pPr>
            <a:r>
              <a:rPr lang="en-US" sz="2400" dirty="0"/>
              <a:t>This allows the atom to have a more stable configuration</a:t>
            </a:r>
          </a:p>
          <a:p>
            <a:pPr lvl="2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/>
              <a:t>Chromium is </a:t>
            </a:r>
            <a:r>
              <a:rPr lang="en-US" sz="2000" i="1" u="sng" dirty="0"/>
              <a:t>more stable</a:t>
            </a:r>
            <a:r>
              <a:rPr lang="en-US" sz="2000" dirty="0"/>
              <a:t> with two half sublevels opposed to 1 full sublevel and one sublevel with no special arrangement.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3716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4859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16002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9431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2004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819400" y="25146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5146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6576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1148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44577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48006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52578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72009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58293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61722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6477000" y="24384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6858000" y="2476500"/>
            <a:ext cx="3429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0574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26289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29718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33147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37719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42291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45720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49149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53721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59436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66294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69723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V="1">
            <a:off x="6286500" y="2589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27432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30861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34290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38862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43434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46863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50292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7315200" y="2611438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2171700" y="25908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6858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/>
              <a:t>Summary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541963"/>
          </a:xfrm>
          <a:ln/>
        </p:spPr>
        <p:txBody>
          <a:bodyPr/>
          <a:lstStyle/>
          <a:p>
            <a:pPr indent="-3413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dirty="0"/>
              <a:t>Be able to…</a:t>
            </a:r>
          </a:p>
          <a:p>
            <a:pPr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/>
              <a:t>Explain the patterns seen on the periodic table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Know how the electron configurations change as you move through the period table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Describe the s, p, d, and f block</a:t>
            </a:r>
          </a:p>
          <a:p>
            <a:pPr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/>
              <a:t>Explain how atoms achieve a stable electron configurations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Octet rule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Stability pyramid </a:t>
            </a:r>
          </a:p>
          <a:p>
            <a:pPr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/>
              <a:t>Predict the most stable electron configuration</a:t>
            </a:r>
          </a:p>
          <a:p>
            <a:pPr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dirty="0"/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 dirty="0"/>
          </a:p>
          <a:p>
            <a:pPr indent="-34131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The Modern Periodic Table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21288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1" dirty="0"/>
              <a:t>The PT is arrange in such a way that:</a:t>
            </a:r>
          </a:p>
          <a:p>
            <a:pPr indent="-341313"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Energy levels increase </a:t>
            </a:r>
            <a:r>
              <a:rPr lang="en-US" dirty="0">
                <a:solidFill>
                  <a:srgbClr val="FFFF00"/>
                </a:solidFill>
              </a:rPr>
              <a:t>by one </a:t>
            </a:r>
            <a:r>
              <a:rPr lang="en-US" dirty="0" smtClean="0">
                <a:solidFill>
                  <a:srgbClr val="FFFF00"/>
                </a:solidFill>
              </a:rPr>
              <a:t>as </a:t>
            </a:r>
            <a:r>
              <a:rPr lang="en-US" dirty="0" smtClean="0">
                <a:solidFill>
                  <a:srgbClr val="FFFF00"/>
                </a:solidFill>
              </a:rPr>
              <a:t>you move </a:t>
            </a:r>
            <a:r>
              <a:rPr lang="en-US" b="1" i="1" dirty="0" smtClean="0">
                <a:solidFill>
                  <a:srgbClr val="FFFF00"/>
                </a:solidFill>
              </a:rPr>
              <a:t>down</a:t>
            </a:r>
            <a:r>
              <a:rPr lang="en-US" dirty="0" smtClean="0">
                <a:solidFill>
                  <a:srgbClr val="FFFF00"/>
                </a:solidFill>
              </a:rPr>
              <a:t> the </a:t>
            </a:r>
            <a:r>
              <a:rPr lang="en-US" dirty="0" smtClean="0">
                <a:solidFill>
                  <a:srgbClr val="FFFF00"/>
                </a:solidFill>
              </a:rPr>
              <a:t>PT from period to period.</a:t>
            </a:r>
            <a:endParaRPr lang="en-US" dirty="0"/>
          </a:p>
          <a:p>
            <a:pPr marL="741363" lvl="1" indent="-284163"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</p:txBody>
      </p:sp>
      <p:pic>
        <p:nvPicPr>
          <p:cNvPr id="40962" name="Picture 2" descr="http://course1.winona.edu/sberg/ILLUST/per-ch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399"/>
            <a:ext cx="7086600" cy="33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540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The Modern Periodic Table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21288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1" dirty="0"/>
              <a:t>The PT is arrange in such a way that:</a:t>
            </a:r>
          </a:p>
          <a:p>
            <a:pPr indent="-341313"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00"/>
                </a:solidFill>
              </a:rPr>
              <a:t># of </a:t>
            </a:r>
            <a:r>
              <a:rPr lang="en-US" dirty="0" smtClean="0">
                <a:solidFill>
                  <a:srgbClr val="FFFF00"/>
                </a:solidFill>
              </a:rPr>
              <a:t>valance electrons increases by one as </a:t>
            </a:r>
            <a:r>
              <a:rPr lang="en-US" dirty="0">
                <a:solidFill>
                  <a:srgbClr val="FFFF00"/>
                </a:solidFill>
              </a:rPr>
              <a:t>you move </a:t>
            </a:r>
            <a:r>
              <a:rPr lang="en-US" b="1" i="1" dirty="0">
                <a:solidFill>
                  <a:srgbClr val="FFFF00"/>
                </a:solidFill>
              </a:rPr>
              <a:t>across</a:t>
            </a:r>
            <a:r>
              <a:rPr lang="en-US" dirty="0">
                <a:solidFill>
                  <a:srgbClr val="FFFF00"/>
                </a:solidFill>
              </a:rPr>
              <a:t> the </a:t>
            </a:r>
            <a:r>
              <a:rPr lang="en-US" dirty="0" smtClean="0">
                <a:solidFill>
                  <a:srgbClr val="FFFF00"/>
                </a:solidFill>
              </a:rPr>
              <a:t>PT from group to group.</a:t>
            </a:r>
            <a:endParaRPr lang="en-US" dirty="0" smtClean="0"/>
          </a:p>
          <a:p>
            <a:pPr marL="741363" lvl="1" indent="-284163"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 marL="741363" lvl="1" indent="-284163"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</p:txBody>
      </p:sp>
      <p:pic>
        <p:nvPicPr>
          <p:cNvPr id="6" name="Picture 2" descr="http://course1.winona.edu/sberg/ILLUST/per-ch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6680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19625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Modern Periodic Table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096000" cy="3505200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FFFF00"/>
                </a:solidFill>
              </a:rPr>
              <a:t>Certain electron arrangements are repeated </a:t>
            </a:r>
            <a:r>
              <a:rPr lang="en-US" i="1" dirty="0">
                <a:solidFill>
                  <a:srgbClr val="FFFF00"/>
                </a:solidFill>
              </a:rPr>
              <a:t>periodically</a:t>
            </a:r>
            <a:r>
              <a:rPr lang="en-US" dirty="0">
                <a:solidFill>
                  <a:srgbClr val="FFFF00"/>
                </a:solidFill>
              </a:rPr>
              <a:t> as atoms increase in atomic number.</a:t>
            </a:r>
          </a:p>
          <a:p>
            <a:pPr marL="741363" lvl="1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Elements in the same group (column) have </a:t>
            </a:r>
            <a:r>
              <a:rPr lang="en-US" sz="2400" i="1" dirty="0"/>
              <a:t>similar electron </a:t>
            </a:r>
            <a:r>
              <a:rPr lang="en-US" sz="2400" i="1" dirty="0" smtClean="0"/>
              <a:t>configurations</a:t>
            </a:r>
            <a:r>
              <a:rPr lang="en-US" sz="2400" dirty="0" smtClean="0"/>
              <a:t>.</a:t>
            </a:r>
          </a:p>
          <a:p>
            <a:pPr marL="741363" lvl="1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This </a:t>
            </a:r>
            <a:r>
              <a:rPr lang="en-US" sz="2400" dirty="0"/>
              <a:t>gives these elements </a:t>
            </a:r>
            <a:r>
              <a:rPr lang="en-US" sz="2400" i="1" dirty="0"/>
              <a:t>similar chemical properties</a:t>
            </a:r>
            <a:r>
              <a:rPr lang="en-US" sz="2400" i="1" dirty="0" smtClean="0"/>
              <a:t>.</a:t>
            </a:r>
          </a:p>
          <a:p>
            <a:pPr marL="1141413" lvl="2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Recall yesterdays activity with Group 1 elements</a:t>
            </a:r>
            <a:endParaRPr lang="en-US" sz="2000" dirty="0"/>
          </a:p>
        </p:txBody>
      </p:sp>
      <p:pic>
        <p:nvPicPr>
          <p:cNvPr id="1026" name="Picture 2" descr="http://www.yourfavoritewebsite.net/chemistry/Chapter06/Text/Images/AlkaliMetalEC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638800"/>
            <a:ext cx="5791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arth.uwaterloo.ca/sites/default/files/Lithium%20and%20w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09" y="1219201"/>
            <a:ext cx="25396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BDAAkGBwgHBgkIBwgKCgkLDRYPDQwMDRsUFRAWIB0iIiAdHx8kKDQsJCYxJx8fLT0tMTU3Ojo6Iys/RD84QzQ5Ojf/2wBDAQoKCg0MDRoPDxo3JR8lNzc3Nzc3Nzc3Nzc3Nzc3Nzc3Nzc3Nzc3Nzc3Nzc3Nzc3Nzc3Nzc3Nzc3Nzc3Nzc3Nzf/wAARCACLALsDASIAAhEBAxEB/8QAHAAAAQUBAQEAAAAAAAAAAAAAAwECBAUGBwAI/8QAOhAAAgEDAwIFAgQEBQMFAAAAAQIDAAQRBRIhMUEGEyJRYTJxFBWBoSNCkcFSsdHh8QczciQ0Q2KS/8QAGgEAAwEBAQEAAAAAAAAAAAAAAAECAwQFBv/EACQRAAICAQQDAAMBAQAAAAAAAAABAhEDBBIhMQUTQRQiUQYj/9oADAMBAAIRAxEAPwDlzp5spaEsqgnLMxxSQzsjhnJcA80GJZJ3YQAhdx356VZRG3htiZx5mG52jqK5znF8yYpFtQKCOOSSPvRYp3V2t3dvUc+ljx8VN07ULVXjMtuNgBG5k5xR5NR0+e3LCyWWTeuH27Sig8gj+9ZvsBltNcJhVc8nscjFSLyGO+hHmRsZcgkr1xUa51O2mVFsLQxL/wCPI+9FgkZly7HI4yKzadhRHutNeGEywkBR2kbhvjimLAlq5ZHjmQEB45R9JI7VM/G7iVXLcZKVFv7Zry5hO/bCg3SD3q03Qto22MAuS0cLQ5IyFYhMe4oN9dKzKQGRO5Bpbh4g6i2EjqSQGZTtx8GgsBDEkrxMyt1LLjBrNrnkzaGPctsMIJfsC3zXob1hJm4kySDkZ6/FSorW2uot4Yq7How4pHsYx5jXA3JngqQMH2p2hDGhikR2VsBx0Vun3qGiRGUK7ssffg8fpUyecCPy44WXvyKrJZyX4+r3q420MnvaoU/g3Tqy8+tsZ+BUAXTqeJHOejHtXo5BKxaXL7O5OKhXM+52bBXnp2rSMb7KSsnw3CRE7SzN0GTR11F4GCKJIy3DHeeQeKpVl2jI5+9EeYtGhcHKnkkcVWxWPYXTG3t1XyY5GfbhnLcDnqaPNeSHbDGRNkAllHAPuKgafFG5ZpWMsAXLMuVC1ZLcQquLfBjVc4Xk1hk4+EtURLq2W4IaKR0wPWWzye5qOlpPHuCsuwDIbOM1Z3M4urUbIkdCRli2MVVuyrJJGIuDwxU9DTjdCFuLe4hTaHJL5YBGJNSLVFECCVW385yPmgi4kKFi5XYNpPsKCssxGY5W25OM9a0SkyqIrW8qKSDtIPIB61KDBEiXHmjg4xgZqM7u8jSE4UnpXldeDICRz0NNosNPdGaUMdyovRQOlWUUsVwUAU7mHODjPzVVvjwNmQCMEGiqzDBVgAByB1qZLgaLSD/087Ro+456V64uHhlHoIzyfmgWxjaRZFyMfVk8mprGNiWU4Ye/X/is65GBhvGec5jHqGAR2qzWZBEAARIoxkjtVTbtLBMDEI+RluenwKt0lRl81owGA/7hH7VErXQmNFu0pzJIVjHRcYodzHEEMe04B6kdaPLK+zhTgjIJHb7VX3d05R1WRTu7npj4qIq2ZN2MadFYAIBtOfio6XBlmUyMu3dnOc4obTRFAqyHcv1DGahyFHAWHIfPtiunYhJGgubltoRJQQR1OD+lVE0gJEZDANwc96iM8yHJLce64pYJ5GcCHYW3cFjzVRgkOiRLZLkKCdp6A8H9ajxWOZRzwDwMZzRprqPAZpQ8rfVu7VC/ESBgyMw2ntVJMpFhd+XHI6zR7JcYwB/aohw7kAblYYC470GW6kuZC8nrkfrxyT81KFhcgpsi+r+dX3AH2J7U+hsS0tXR1VkZGY9Q3Sp8kpETRNsweMjgmgraXSASS4AHfOTQ5UjijDrchpH6gr0rJrcyW7CxQNI6xDGOigH96BcI4byW9DK3U9/uakWEe1WkeTOOMqe1DuZ2jwWjEpB4B+kD/WhPmgSIdyDby+iUOp5JxgGmrKrjcARkngUOch1yCTkk4b+1JC6rGAxYHnit0aJBXVSxUtjBPFA2kEZPHapEsDRE5HJ/mNeWIuoIH61Nk2NijBcAnjvmiHcshKsuO2eK8kYBIdsuew6U9124EkeT2xUsLHqw4xyx9qlKehcYLdOahRoRMsmMKeoqbLgoAy5I6AdqlpDTHM0UTkSB1zzletbDwFp8GvTXP4yeSO3t1XAHVien2rCSFiQNrO+PSc/tW2/6a2Wti5muFtJks3iw8kkZUMQeMZ61zatuOGUkb4Y7pK+gPiuwOl6nLHDN5lsAGQ59R+KzkkXnYbA29cVsPGuga61+biGxmnhkCiNol3bT3yM8VmVsvLjMc8r+ZD9XoKkH2INRpnvxxdkZobZOlwQrhILdUMTNyCHyM4btUaK4jWXfIoO7gkdRirJLCP8ABi8njLxSTNCrZ6kKDT4tGiaBr2e3lSFWwBG2d3zz2FdyTMSCLGWeVXaPdC54O7GPvSzwzsjWixxFB9Dbs4H3qdfubB9jMWJO1Qwx2/3FV0sNzMBLbwhzj1BCODRbT5ArJ4/LKgE5FMRd0ipgnPUDqavbSxaNxNdbWKgYUHIP7VMxaWy+abaN3LbgdwyD8UPKukDZWpp1uoDTTHzMDaq/3qX6IGX+OxjzggDCj5ocfn6lcSWWlxeZO+W9I5x9zxVZdQ3EMzQXC+XInDhh9JpqDatj7Jl7fx5ZI5JHwcBs8CljFoIEZ4XbtuJ6n9aqopvKdwMcjG4ik3O7DdJ9PTf3pOF8INpLuL1dhjhGxQemKA038r85x17UITKJAcJz1HavTToxCnBI7jtVKFD2hXuPMjPmIOOFPQigxbCgJJzzQGbJxk4zUmDyvKXO6tC0jVN4U1yYHzbeMoTgESf7UxPCeqq2JreHYev8f29q6O80buqAjcSfTu7CkRI54SptjIytxnpWTdG348TnE3hHVo5MwwQpkfzy/wC1Oh8KavIoz+HcnPp83/aujyjDBXjdABgbQCP19qiNHIHJjdpFB5VVGR/tUORS08DCyeGtVQJ5dgxweQCKkPomoeWC1k4cjHbittayhy+cscekNkA0WG7MrSDyZIlUY3BM5FSw/HgZbwVpN5a+Ilub6wby4IzsZ1BUsSAP2zXbpAohKxAZ2+ke36VjtNKTuYopMlu+08VtIYWMgmdj9O3b/eqw4rySlLqhtKCSRH026EqtDPHtniIEgxwc9G+xrIar4XOsy3l6FAlkgePj+cjoTW5ktwZxMvDYwcdx7V62gWFSFGCWJrb0RtP+Et3dmJtvA9uLSztZIlEKO8hXHRiAP7Gru48NWflRRJAojQ/SB1rRbRnp6famkc81vuS+EbVRynxl4QS91uyjjtJH81m82VDgIM5wf0rHx6FeWrT2502UorsYzs6jtzmvoN7dXJcqN2ODWf1HRWuJMs7hRUTgp9C9cX2cdTQ9XUebNDIEAwI0UcfOKBLomoXasstnIMDgsR1rokyn8bJbxFl8sYVmBJYjrSS2zsfMyvm4GCQcD9K5HCmX6I1wY/w94futKMuox2xkkj4KM+Gkz7D2qt8T+FNWluH1VYFdbjkxxPuKHHQitzGplmxNdFiBgooKge9eNnDlvKdlXPTcf2rVZGlRSxKjlUXhjVGx5lo6tjd1HIpkvhnWnZhFYykA4AZlz/nXVnQAFThvsCDRFijTO0OTtzwKlTaEsKOQDwrrpJxpz5Hbcv8ArXo/CutMx8yyaMdyWB/yNdbkm2yBGSQZ/mAFeKgDKsylupxmq9hXqRxw+HtYJ40+bHyB/rR4dA1kRgfl05+2P9a6pcPtm9RYKT9QHFMS5VFC7mOO9VvF60FnjAmUgsZm5AjXpVhCZ4UXESjrgH6sY5JqubVJJ3ZNItDEqkhp5CC7Dvj2psqJGxu5iTJEhIkdixA+w61yeyUpNpcG9FspknMaxkpITgZXrT7lbqCSSN1UMAAexqp8O66t/rdvDDd2zsr/AMRVjkBwBz1HWl1vxC034m+tGgmt43KhmLKeDgj5qHkk8ygkTcUrJzSyegbAHU9WGaeC53t02jAYLgVmND8XSalfCyFkVYgncHBFaWF2/Dt5gOWY7lJzXVkxSxupBGSkrRa+GUIulRm3huQ565rboMIM9a55YztBKksaFQpzjOBXQoJBLAki9GGftWmKSqjPJ/RWJ7Ui89aeRmk246VrZmKAK8VGaTml5pAe5xjNCnUtGRnHzRsUy4YJC7HnAzxTToFyYXUIyLyYoiA5wDz0qC3mZbIRewzRbl3eR3E2V3c4So8hcgJkleoPlDrXNOVs3XQ+R1VRu5J6+mvIieS2HbqTQ8+nDEsfcrimMWYbADgjGSuBUWM875AyGwBUe4l8hVYu23b2/vU7SV83VIY2UOqk5IOegq+tIZXWQXtrCi9EGwdK83W+ShpnTVmkYWYlpSYTJ5glI5B9qRm1HBPmoEPIG3pW4k0+zIwbaLH/AICmvY2pOfw8X/5rgj/oMf2JTgmuOzn80lwXDzS529ABgUAXMrc7YeveugS6bZSDElqhHXpisTLZXAmk8towm9tox0GTXo6PycNTe1dGbg0TPxO52SMbACeR35PWkmYmzmGA2E9utBeFo94OFZSed3Xk0O8eSPSZLh48MhUnaeq7hXoq26JfQPSdQjge5FiFmmnfywyIAYcjkVmvEt/GoGmW8rLBAOgXg+/P3qzMEmgafeXUpaWS4kItCRkhOxrHTNJLjergnrweTXd47SxnmeR9I48knVF/4FhP5szq4bEbbSa6CsIWOJ8b8jOVPWsD4NOLkswK7UKnI7mteI7qSDasTkAHa8Zxx7Vnr23naOnEltLZZYHUurlsdm6Z9vvWx0S9jQi2dwc8rzWC0q3Ml1D5o4Q7ihPXFTZpTHqSvHKFIwdn3NeJkzSWrjjRu4rbydKpaqPDmpfmEUkbHMsZwft2q3xjjv3r2kcbVcHq9Xq8BTFR7IA5zVH4g1NLeNrdXQSMPfkUDxFrLWt0ttA/I+v4rM3dwHkSSSYvIx54yftWc5fDaMQM02TgOFCkHPvmnGfZ5jPISq4HA6Z9q9AI5JHlYL0A27e4/WlM9uG8uZ3XPGV4APvXOWAheN8Mbjzgw+KfhmkAlkG0DIWhSGO1mYo3meonciABge5xQZbmNYwxjaQAE4B5A+TQMutDAbVEC7MeWTx1ol14u0W1u5ra4uHR4mKv/DOAfvUfwjNBc3M1wsJjeOPB+2fjrXPo7iyfxFd3OqAPbFpmKkZ3NghR/XFeLPQ49brJey6ivhU5uEVR1O01jT721kuba5V44+XI/lHzTNO1iw1RnWwukuCgBYJ2BPH+RrnXhcSw6Drd05IUWoQtzgt8VB0a+1LStOu7vTTEkTSRwSSOuWyQSAM/rms5eBxPeovldEvOzrsjbVcjnANY4W6tlmeTJJ6D5qz8OatPqfhxru9xvG5WKDAb5xUNbm3Aw2/I9kNV4fTPDPJGfwuUk1ZVtLGtwQ85KgHKsM/rxVfrckTaROE3AhTgqThhnv7VNXTbQyE+XK7di7k4pmo6NLc6dcRRxKjOm1XMh9/avo8cKkmzFvg57cahNc+WJJ5CIl2ICxwBQnuHYjLv1/xHmr5fA2rMzEiDnozSYpX8E6sHwREenKv0r28eox43x0ccoSZL8Ayhb2aScs0YUFhnqK6vaa5p8NpuSyUxKp4ByRXPPDeg3Wjyu0+J9524jbGPmtJ5C7wFjcfBIIArz9XPfm3ROjGv15LSPxToIl8w6dIjY5Kqaf8AnPhWeTzHt5Q3uVaqs2KZ6HFPSxj44rm9cXLdXJV/DS6f4g8O2wk/DT+XvxuJB7VZp4m0aTG29jH3NZe20iOa3mKplwBhcdeeaH+UICfSP1FaUTwbEa5phP8A76E/ZqINZ04jIvIQPlxWL/KIu6J/Sl/J4djnylPQdOlFBRa6vpumapNJN+arGJT6tpHHtzUJNBtFULFqsO3oMgcfrmoD6TB08kECgvo8GP8At0tiYW0TbfwysBdV1yNgTkA/80a38LwK/wDE1ZWXPKr3qgu9GjVWdWZcdNpqoSC5e7WGB2bP1Hn0ijbBdoNzOhS6Bp4tWit7ortX05esfe6fJHe7ImEsbDDjOSc9s0/8ngkwrGcHHLBjQn0eBCrR3FwzA5yFKHHYfNTKEWuBqTsvtCiezsbuSUBSqHAAxjg1zbS4Yrm11i6uF3+RZs6H2dmAB/c10rRrUPptzHJNMwuCQSfqUYxgVXw+CtPttPvrRLq6VbxURpGK+kA5GOMV81HW4tPnyxk+W0jaUHJIy1jcTL4I1JZHJQzIqKT0zjNV84CeErdSRmbUmbHwsWP71tn8IwnRTpkd/JteYTGYou447Y9qrp/AM5jgih1bKISxR4sqCepXHcjFdsPI6W226/a+jJ45E3R91n4DDoDvYEjHyajQ3YljDsswJzkKcirvULSOy0KKxhyyR7VDN/N9xVTC9zHEqBwMew4peO/678q+s16STGtKxO0+r3xTo7tg2AHXGScjj4oZ9RUuWXv9WaQDDE7sE9PVnA+1e5RiH/EEAK8rAkenNFjkdv8A5MnHHbNRcokgkKKSBgN/hz1pzhZBndRQWPe72KGkYqnYtnmkXUkR2KnchIJwaGUjdRu2kexoYt4JQQFKqDjJBGPtmnS7Cyw/O7QEq8igjqD71Ig1S0kcBZFJPYVn5/D1rM25Lq6xgkbSB/anWOirYyRzw3kjMvqw6Kf6gVLbGqOl6LFlt3QEZ+9Hv7QJMfLAweenSszD4g1FHR0MIQDAQR4/vTpfEF/PMQyw7eOQMU1YF2bfpkDmi3NusNj/APbdk1nn1a7DhmVGKtk84HFOufEE9yCkkcce7ptJNFhwLNcRqx3sBQGvIF6yJQdRuRcqAbeJCwALHOScVlrvw3dSsJIdVlhjYEqAoKj7c0bmJpF1q+prswjKf8PPWgWCzWq+YM+ZJksc9fiqa18OSQ+uTVJXlX+ZkH7VZR29wBte/nbHbI4/aly+w6LT8dchuN23HJOKab2UEc5yOc9ar1t5/M9N1LnHGWBz+3FeW1I37Zj6gc7RnnpRQGq09mktI2LH+lO1Cxjv4EhmZ1RZA/p9x/zWNvba/ljQW+pzW3lnqg6/pVdJp+uyyADW3de+6M9v1r5vN4PJkzvKp0arIkujYzeHhIYyt5OuxNgGewzVvDH5FvFCGLCNQoY9TjvXLvy/Wo8ut3C/f6nX+9Fgv/Ftqnlw3loqAnAZC/7k0Z/C5pxremCyo3OuSmNIwqg5J5NVUd0+wYgz81mry58U3uzzL+0G3/DDtq0huLhYkWUqzhQGIbqf6V6/j9JLTYFjl2RKVsT8QjO3KLtHTB96c9yGm4RVVs9Pb4p8KKzOSoJ57UQElYgT3r0SaAwt0JXcAc4qUkpk42so54qPM7Jnacc+1GiUPESwyc1NhQWNnIUmFeCeo7UssyGM5QFie9DKhIwV4P3oyRo4UOoIIIOftToQxEJAbkjt6qIV24Xdtz245+KEtpBGQqRhRkcAmneUgcensO9AEkBBgKANvYtmmzPGF/iIM44wc1XzcSPgn+tECKzeoZ6d6QEsTRldpZW3HGMZpvnA8MygjoO4qHKojjQoMHzBUqKNCEYqMnvRQh7S52kuifLGkljKMFVt23qQetCmtILhHWaMMFbIBJ4pTGq5AGABxzQAuQDjIG3seT/ShbgxIEqsc8qpp7xp5e/b6tvWo6IoiBA5J5NAwjqynJkXLdsEEUgLgORImccDHJqvWeWXVpI5HLIoO0HtxU7oKKAcGlZtxOQD3OM0NlO5gBhTyMmnISWxnioUrMZiCTgUcjoMzHBLgccDNCDKvAwc57Uj14dD+tFhQ3aeFOCPcU4FhwAf6URAPw5OO9CVmx1PWn8Cj//Z"/>
          <p:cNvSpPr>
            <a:spLocks noChangeAspect="1" noChangeArrowheads="1"/>
          </p:cNvSpPr>
          <p:nvPr/>
        </p:nvSpPr>
        <p:spPr bwMode="auto">
          <a:xfrm>
            <a:off x="63500" y="-604838"/>
            <a:ext cx="16764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BDAAkGBwgHBgkIBwgKCgkLDRYPDQwMDRsUFRAWIB0iIiAdHx8kKDQsJCYxJx8fLT0tMTU3Ojo6Iys/RD84QzQ5Ojf/2wBDAQoKCg0MDRoPDxo3JR8lNzc3Nzc3Nzc3Nzc3Nzc3Nzc3Nzc3Nzc3Nzc3Nzc3Nzc3Nzc3Nzc3Nzc3Nzc3Nzc3Nzf/wAARCACLALsDASIAAhEBAxEB/8QAHAAAAQUBAQEAAAAAAAAAAAAAAwECBAUGBwAI/8QAOhAAAgEDAwIFAgQEBQMFAAAAAQIDAAQRBRIhMUEGEyJRYTJxFBWBoSNCkcFSsdHh8QczciQ0Q2KS/8QAGgEAAwEBAQEAAAAAAAAAAAAAAAECAwQFBv/EACQRAAICAQQDAAMBAQAAAAAAAAABAhEDBBIhMQUTQRQiUQYj/9oADAMBAAIRAxEAPwDlzp5spaEsqgnLMxxSQzsjhnJcA80GJZJ3YQAhdx356VZRG3htiZx5mG52jqK5znF8yYpFtQKCOOSSPvRYp3V2t3dvUc+ljx8VN07ULVXjMtuNgBG5k5xR5NR0+e3LCyWWTeuH27Sig8gj+9ZvsBltNcJhVc8nscjFSLyGO+hHmRsZcgkr1xUa51O2mVFsLQxL/wCPI+9FgkZly7HI4yKzadhRHutNeGEywkBR2kbhvjimLAlq5ZHjmQEB45R9JI7VM/G7iVXLcZKVFv7Zry5hO/bCg3SD3q03Qto22MAuS0cLQ5IyFYhMe4oN9dKzKQGRO5Bpbh4g6i2EjqSQGZTtx8GgsBDEkrxMyt1LLjBrNrnkzaGPctsMIJfsC3zXob1hJm4kySDkZ6/FSorW2uot4Yq7How4pHsYx5jXA3JngqQMH2p2hDGhikR2VsBx0Vun3qGiRGUK7ssffg8fpUyecCPy44WXvyKrJZyX4+r3q420MnvaoU/g3Tqy8+tsZ+BUAXTqeJHOejHtXo5BKxaXL7O5OKhXM+52bBXnp2rSMb7KSsnw3CRE7SzN0GTR11F4GCKJIy3DHeeQeKpVl2jI5+9EeYtGhcHKnkkcVWxWPYXTG3t1XyY5GfbhnLcDnqaPNeSHbDGRNkAllHAPuKgafFG5ZpWMsAXLMuVC1ZLcQquLfBjVc4Xk1hk4+EtURLq2W4IaKR0wPWWzye5qOlpPHuCsuwDIbOM1Z3M4urUbIkdCRli2MVVuyrJJGIuDwxU9DTjdCFuLe4hTaHJL5YBGJNSLVFECCVW385yPmgi4kKFi5XYNpPsKCssxGY5W25OM9a0SkyqIrW8qKSDtIPIB61KDBEiXHmjg4xgZqM7u8jSE4UnpXldeDICRz0NNosNPdGaUMdyovRQOlWUUsVwUAU7mHODjPzVVvjwNmQCMEGiqzDBVgAByB1qZLgaLSD/087Ro+456V64uHhlHoIzyfmgWxjaRZFyMfVk8mprGNiWU4Ye/X/is65GBhvGec5jHqGAR2qzWZBEAARIoxkjtVTbtLBMDEI+RluenwKt0lRl81owGA/7hH7VErXQmNFu0pzJIVjHRcYodzHEEMe04B6kdaPLK+zhTgjIJHb7VX3d05R1WRTu7npj4qIq2ZN2MadFYAIBtOfio6XBlmUyMu3dnOc4obTRFAqyHcv1DGahyFHAWHIfPtiunYhJGgubltoRJQQR1OD+lVE0gJEZDANwc96iM8yHJLce64pYJ5GcCHYW3cFjzVRgkOiRLZLkKCdp6A8H9ajxWOZRzwDwMZzRprqPAZpQ8rfVu7VC/ESBgyMw2ntVJMpFhd+XHI6zR7JcYwB/aohw7kAblYYC470GW6kuZC8nrkfrxyT81KFhcgpsi+r+dX3AH2J7U+hsS0tXR1VkZGY9Q3Sp8kpETRNsweMjgmgraXSASS4AHfOTQ5UjijDrchpH6gr0rJrcyW7CxQNI6xDGOigH96BcI4byW9DK3U9/uakWEe1WkeTOOMqe1DuZ2jwWjEpB4B+kD/WhPmgSIdyDby+iUOp5JxgGmrKrjcARkngUOch1yCTkk4b+1JC6rGAxYHnit0aJBXVSxUtjBPFA2kEZPHapEsDRE5HJ/mNeWIuoIH61Nk2NijBcAnjvmiHcshKsuO2eK8kYBIdsuew6U9124EkeT2xUsLHqw4xyx9qlKehcYLdOahRoRMsmMKeoqbLgoAy5I6AdqlpDTHM0UTkSB1zzletbDwFp8GvTXP4yeSO3t1XAHVien2rCSFiQNrO+PSc/tW2/6a2Wti5muFtJks3iw8kkZUMQeMZ61zatuOGUkb4Y7pK+gPiuwOl6nLHDN5lsAGQ59R+KzkkXnYbA29cVsPGuga61+biGxmnhkCiNol3bT3yM8VmVsvLjMc8r+ZD9XoKkH2INRpnvxxdkZobZOlwQrhILdUMTNyCHyM4btUaK4jWXfIoO7gkdRirJLCP8ABi8njLxSTNCrZ6kKDT4tGiaBr2e3lSFWwBG2d3zz2FdyTMSCLGWeVXaPdC54O7GPvSzwzsjWixxFB9Dbs4H3qdfubB9jMWJO1Qwx2/3FV0sNzMBLbwhzj1BCODRbT5ArJ4/LKgE5FMRd0ipgnPUDqavbSxaNxNdbWKgYUHIP7VMxaWy+abaN3LbgdwyD8UPKukDZWpp1uoDTTHzMDaq/3qX6IGX+OxjzggDCj5ocfn6lcSWWlxeZO+W9I5x9zxVZdQ3EMzQXC+XInDhh9JpqDatj7Jl7fx5ZI5JHwcBs8CljFoIEZ4XbtuJ6n9aqopvKdwMcjG4ik3O7DdJ9PTf3pOF8INpLuL1dhjhGxQemKA038r85x17UITKJAcJz1HavTToxCnBI7jtVKFD2hXuPMjPmIOOFPQigxbCgJJzzQGbJxk4zUmDyvKXO6tC0jVN4U1yYHzbeMoTgESf7UxPCeqq2JreHYev8f29q6O80buqAjcSfTu7CkRI54SptjIytxnpWTdG348TnE3hHVo5MwwQpkfzy/wC1Oh8KavIoz+HcnPp83/aujyjDBXjdABgbQCP19qiNHIHJjdpFB5VVGR/tUORS08DCyeGtVQJ5dgxweQCKkPomoeWC1k4cjHbittayhy+cscekNkA0WG7MrSDyZIlUY3BM5FSw/HgZbwVpN5a+Ilub6wby4IzsZ1BUsSAP2zXbpAohKxAZ2+ke36VjtNKTuYopMlu+08VtIYWMgmdj9O3b/eqw4rySlLqhtKCSRH026EqtDPHtniIEgxwc9G+xrIar4XOsy3l6FAlkgePj+cjoTW5ktwZxMvDYwcdx7V62gWFSFGCWJrb0RtP+Et3dmJtvA9uLSztZIlEKO8hXHRiAP7Gru48NWflRRJAojQ/SB1rRbRnp6famkc81vuS+EbVRynxl4QS91uyjjtJH81m82VDgIM5wf0rHx6FeWrT2502UorsYzs6jtzmvoN7dXJcqN2ODWf1HRWuJMs7hRUTgp9C9cX2cdTQ9XUebNDIEAwI0UcfOKBLomoXasstnIMDgsR1rokyn8bJbxFl8sYVmBJYjrSS2zsfMyvm4GCQcD9K5HCmX6I1wY/w94futKMuox2xkkj4KM+Gkz7D2qt8T+FNWluH1VYFdbjkxxPuKHHQitzGplmxNdFiBgooKge9eNnDlvKdlXPTcf2rVZGlRSxKjlUXhjVGx5lo6tjd1HIpkvhnWnZhFYykA4AZlz/nXVnQAFThvsCDRFijTO0OTtzwKlTaEsKOQDwrrpJxpz5Hbcv8ArXo/CutMx8yyaMdyWB/yNdbkm2yBGSQZ/mAFeKgDKsylupxmq9hXqRxw+HtYJ40+bHyB/rR4dA1kRgfl05+2P9a6pcPtm9RYKT9QHFMS5VFC7mOO9VvF60FnjAmUgsZm5AjXpVhCZ4UXESjrgH6sY5JqubVJJ3ZNItDEqkhp5CC7Dvj2psqJGxu5iTJEhIkdixA+w61yeyUpNpcG9FspknMaxkpITgZXrT7lbqCSSN1UMAAexqp8O66t/rdvDDd2zsr/AMRVjkBwBz1HWl1vxC034m+tGgmt43KhmLKeDgj5qHkk8ygkTcUrJzSyegbAHU9WGaeC53t02jAYLgVmND8XSalfCyFkVYgncHBFaWF2/Dt5gOWY7lJzXVkxSxupBGSkrRa+GUIulRm3huQ565rboMIM9a55YztBKksaFQpzjOBXQoJBLAki9GGftWmKSqjPJ/RWJ7Ui89aeRmk246VrZmKAK8VGaTml5pAe5xjNCnUtGRnHzRsUy4YJC7HnAzxTToFyYXUIyLyYoiA5wDz0qC3mZbIRewzRbl3eR3E2V3c4So8hcgJkleoPlDrXNOVs3XQ+R1VRu5J6+mvIieS2HbqTQ8+nDEsfcrimMWYbADgjGSuBUWM875AyGwBUe4l8hVYu23b2/vU7SV83VIY2UOqk5IOegq+tIZXWQXtrCi9EGwdK83W+ShpnTVmkYWYlpSYTJ5glI5B9qRm1HBPmoEPIG3pW4k0+zIwbaLH/AICmvY2pOfw8X/5rgj/oMf2JTgmuOzn80lwXDzS529ABgUAXMrc7YeveugS6bZSDElqhHXpisTLZXAmk8towm9tox0GTXo6PycNTe1dGbg0TPxO52SMbACeR35PWkmYmzmGA2E9utBeFo94OFZSed3Xk0O8eSPSZLh48MhUnaeq7hXoq26JfQPSdQjge5FiFmmnfywyIAYcjkVmvEt/GoGmW8rLBAOgXg+/P3qzMEmgafeXUpaWS4kItCRkhOxrHTNJLjergnrweTXd47SxnmeR9I48knVF/4FhP5szq4bEbbSa6CsIWOJ8b8jOVPWsD4NOLkswK7UKnI7mteI7qSDasTkAHa8Zxx7Vnr23naOnEltLZZYHUurlsdm6Z9vvWx0S9jQi2dwc8rzWC0q3Ml1D5o4Q7ihPXFTZpTHqSvHKFIwdn3NeJkzSWrjjRu4rbydKpaqPDmpfmEUkbHMsZwft2q3xjjv3r2kcbVcHq9Xq8BTFR7IA5zVH4g1NLeNrdXQSMPfkUDxFrLWt0ttA/I+v4rM3dwHkSSSYvIx54yftWc5fDaMQM02TgOFCkHPvmnGfZ5jPISq4HA6Z9q9AI5JHlYL0A27e4/WlM9uG8uZ3XPGV4APvXOWAheN8Mbjzgw+KfhmkAlkG0DIWhSGO1mYo3meonciABge5xQZbmNYwxjaQAE4B5A+TQMutDAbVEC7MeWTx1ol14u0W1u5ra4uHR4mKv/DOAfvUfwjNBc3M1wsJjeOPB+2fjrXPo7iyfxFd3OqAPbFpmKkZ3NghR/XFeLPQ49brJey6ivhU5uEVR1O01jT721kuba5V44+XI/lHzTNO1iw1RnWwukuCgBYJ2BPH+RrnXhcSw6Drd05IUWoQtzgt8VB0a+1LStOu7vTTEkTSRwSSOuWyQSAM/rms5eBxPeovldEvOzrsjbVcjnANY4W6tlmeTJJ6D5qz8OatPqfhxru9xvG5WKDAb5xUNbm3Aw2/I9kNV4fTPDPJGfwuUk1ZVtLGtwQ85KgHKsM/rxVfrckTaROE3AhTgqThhnv7VNXTbQyE+XK7di7k4pmo6NLc6dcRRxKjOm1XMh9/avo8cKkmzFvg57cahNc+WJJ5CIl2ICxwBQnuHYjLv1/xHmr5fA2rMzEiDnozSYpX8E6sHwREenKv0r28eox43x0ccoSZL8Ayhb2aScs0YUFhnqK6vaa5p8NpuSyUxKp4ByRXPPDeg3Wjyu0+J9524jbGPmtJ5C7wFjcfBIIArz9XPfm3ROjGv15LSPxToIl8w6dIjY5Kqaf8AnPhWeTzHt5Q3uVaqs2KZ6HFPSxj44rm9cXLdXJV/DS6f4g8O2wk/DT+XvxuJB7VZp4m0aTG29jH3NZe20iOa3mKplwBhcdeeaH+UICfSP1FaUTwbEa5phP8A76E/ZqINZ04jIvIQPlxWL/KIu6J/Sl/J4djnylPQdOlFBRa6vpumapNJN+arGJT6tpHHtzUJNBtFULFqsO3oMgcfrmoD6TB08kECgvo8GP8At0tiYW0TbfwysBdV1yNgTkA/80a38LwK/wDE1ZWXPKr3qgu9GjVWdWZcdNpqoSC5e7WGB2bP1Hn0ijbBdoNzOhS6Bp4tWit7ortX05esfe6fJHe7ImEsbDDjOSc9s0/8ngkwrGcHHLBjQn0eBCrR3FwzA5yFKHHYfNTKEWuBqTsvtCiezsbuSUBSqHAAxjg1zbS4Yrm11i6uF3+RZs6H2dmAB/c10rRrUPptzHJNMwuCQSfqUYxgVXw+CtPttPvrRLq6VbxURpGK+kA5GOMV81HW4tPnyxk+W0jaUHJIy1jcTL4I1JZHJQzIqKT0zjNV84CeErdSRmbUmbHwsWP71tn8IwnRTpkd/JteYTGYou447Y9qrp/AM5jgih1bKISxR4sqCepXHcjFdsPI6W226/a+jJ45E3R91n4DDoDvYEjHyajQ3YljDsswJzkKcirvULSOy0KKxhyyR7VDN/N9xVTC9zHEqBwMew4peO/678q+s16STGtKxO0+r3xTo7tg2AHXGScjj4oZ9RUuWXv9WaQDDE7sE9PVnA+1e5RiH/EEAK8rAkenNFjkdv8A5MnHHbNRcokgkKKSBgN/hz1pzhZBndRQWPe72KGkYqnYtnmkXUkR2KnchIJwaGUjdRu2kexoYt4JQQFKqDjJBGPtmnS7Cyw/O7QEq8igjqD71Ig1S0kcBZFJPYVn5/D1rM25Lq6xgkbSB/anWOirYyRzw3kjMvqw6Kf6gVLbGqOl6LFlt3QEZ+9Hv7QJMfLAweenSszD4g1FHR0MIQDAQR4/vTpfEF/PMQyw7eOQMU1YF2bfpkDmi3NusNj/APbdk1nn1a7DhmVGKtk84HFOufEE9yCkkcce7ptJNFhwLNcRqx3sBQGvIF6yJQdRuRcqAbeJCwALHOScVlrvw3dSsJIdVlhjYEqAoKj7c0bmJpF1q+prswjKf8PPWgWCzWq+YM+ZJksc9fiqa18OSQ+uTVJXlX+ZkH7VZR29wBte/nbHbI4/aly+w6LT8dchuN23HJOKab2UEc5yOc9ar1t5/M9N1LnHGWBz+3FeW1I37Zj6gc7RnnpRQGq09mktI2LH+lO1Cxjv4EhmZ1RZA/p9x/zWNvba/ljQW+pzW3lnqg6/pVdJp+uyyADW3de+6M9v1r5vN4PJkzvKp0arIkujYzeHhIYyt5OuxNgGewzVvDH5FvFCGLCNQoY9TjvXLvy/Wo8ut3C/f6nX+9Fgv/Ftqnlw3loqAnAZC/7k0Z/C5pxremCyo3OuSmNIwqg5J5NVUd0+wYgz81mry58U3uzzL+0G3/DDtq0huLhYkWUqzhQGIbqf6V6/j9JLTYFjl2RKVsT8QjO3KLtHTB96c9yGm4RVVs9Pb4p8KKzOSoJ57UQElYgT3r0SaAwt0JXcAc4qUkpk42so54qPM7Jnacc+1GiUPESwyc1NhQWNnIUmFeCeo7UssyGM5QFie9DKhIwV4P3oyRo4UOoIIIOftToQxEJAbkjt6qIV24Xdtz245+KEtpBGQqRhRkcAmneUgcensO9AEkBBgKANvYtmmzPGF/iIM44wc1XzcSPgn+tECKzeoZ6d6QEsTRldpZW3HGMZpvnA8MygjoO4qHKojjQoMHzBUqKNCEYqMnvRQh7S52kuifLGkljKMFVt23qQetCmtILhHWaMMFbIBJ4pTGq5AGABxzQAuQDjIG3seT/ShbgxIEqsc8qpp7xp5e/b6tvWo6IoiBA5J5NAwjqynJkXLdsEEUgLgORImccDHJqvWeWXVpI5HLIoO0HtxU7oKKAcGlZtxOQD3OM0NlO5gBhTyMmnISWxnioUrMZiCTgUcjoMzHBLgccDNCDKvAwc57Uj14dD+tFhQ3aeFOCPcU4FhwAf6URAPw5OO9CVmx1PWn8Cj//Z"/>
          <p:cNvSpPr>
            <a:spLocks noChangeAspect="1" noChangeArrowheads="1"/>
          </p:cNvSpPr>
          <p:nvPr/>
        </p:nvSpPr>
        <p:spPr bwMode="auto">
          <a:xfrm>
            <a:off x="215900" y="-452438"/>
            <a:ext cx="16764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cdn.edwardkhoo.com/wp-content/uploads/2008/02/brainiac-alkali-rea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51" y="3810000"/>
            <a:ext cx="2539623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Modern Periodic Table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8825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dirty="0" smtClean="0">
                <a:solidFill>
                  <a:srgbClr val="FFFF00"/>
                </a:solidFill>
              </a:rPr>
              <a:t>All group </a:t>
            </a:r>
            <a:r>
              <a:rPr lang="en-US" sz="3600" dirty="0">
                <a:solidFill>
                  <a:srgbClr val="FFFF00"/>
                </a:solidFill>
              </a:rPr>
              <a:t>1 </a:t>
            </a:r>
            <a:r>
              <a:rPr lang="en-US" sz="3600" dirty="0" smtClean="0">
                <a:solidFill>
                  <a:srgbClr val="FFFF00"/>
                </a:solidFill>
              </a:rPr>
              <a:t>elements </a:t>
            </a:r>
            <a:r>
              <a:rPr lang="en-US" sz="3600" dirty="0" smtClean="0">
                <a:solidFill>
                  <a:srgbClr val="FFFF00"/>
                </a:solidFill>
              </a:rPr>
              <a:t>have </a:t>
            </a:r>
            <a:r>
              <a:rPr lang="en-US" sz="3600" dirty="0">
                <a:solidFill>
                  <a:srgbClr val="FFFF00"/>
                </a:solidFill>
              </a:rPr>
              <a:t>the “s” sublevel that only has 1 electron in it.  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/>
              <a:t>All the elements in group 1 have 1 valance shell electron.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/>
              <a:t>All elements in group 1 react violently with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Modern Periodic Table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68825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Group </a:t>
            </a:r>
            <a:r>
              <a:rPr lang="en-US" sz="2800" dirty="0">
                <a:solidFill>
                  <a:srgbClr val="FFFF00"/>
                </a:solidFill>
              </a:rPr>
              <a:t>2 elements all have electron configurations that end with a full “s” sublevel (2 electrons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FFFF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Group 3 has electron configurations the end with </a:t>
            </a:r>
          </a:p>
          <a:p>
            <a:pPr marL="741363" lvl="1" indent="-284163">
              <a:lnSpc>
                <a:spcPct val="90000"/>
              </a:lnSpc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…__ s</a:t>
            </a:r>
            <a:r>
              <a:rPr lang="en-US" sz="2400" baseline="30000" dirty="0"/>
              <a:t>2</a:t>
            </a:r>
            <a:r>
              <a:rPr lang="en-US" sz="2400" dirty="0"/>
              <a:t>__p</a:t>
            </a:r>
            <a:r>
              <a:rPr lang="en-US" sz="2400" baseline="30000" dirty="0"/>
              <a:t>1</a:t>
            </a:r>
            <a:r>
              <a:rPr lang="en-US" baseline="30000" dirty="0"/>
              <a:t> </a:t>
            </a:r>
          </a:p>
        </p:txBody>
      </p:sp>
      <p:pic>
        <p:nvPicPr>
          <p:cNvPr id="43010" name="Picture 2" descr="http://wpscms.pearsoncmg.com/wps/media/objects/3661/3749853/Aus_content_05/Table05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331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14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 smtClean="0"/>
              <a:t>The Modern Periodic Table</a:t>
            </a:r>
            <a:endParaRPr lang="en-US" sz="4000" b="1" u="sng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Elements on the periodic table are arranged in blocks.</a:t>
            </a:r>
          </a:p>
          <a:p>
            <a:pPr marL="741363" lvl="1" indent="-341313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Blocks represent the orbitals atoms are trying to fill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762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354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750</Words>
  <Application>Microsoft Office PowerPoint</Application>
  <PresentationFormat>On-screen Show (4:3)</PresentationFormat>
  <Paragraphs>113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Chemistry Notes</vt:lpstr>
      <vt:lpstr>The Modern Periodic Table</vt:lpstr>
      <vt:lpstr>The Modern Periodic Table</vt:lpstr>
      <vt:lpstr>The Modern Periodic Table</vt:lpstr>
      <vt:lpstr>PowerPoint Presentation</vt:lpstr>
      <vt:lpstr>The Modern Periodic Table</vt:lpstr>
      <vt:lpstr>The Modern Periodic Table</vt:lpstr>
      <vt:lpstr>The Modern Periodic Table</vt:lpstr>
      <vt:lpstr>The Modern Periodic Table</vt:lpstr>
      <vt:lpstr>“Blocks” of the Periodic Table</vt:lpstr>
      <vt:lpstr>“Blocks” of the Periodic Table</vt:lpstr>
      <vt:lpstr>“Blocks” of the Periodic Table</vt:lpstr>
      <vt:lpstr>“Blocks” of the Periodic Table</vt:lpstr>
      <vt:lpstr>The Modern Periodic Table</vt:lpstr>
      <vt:lpstr>The Modern Periodic Table</vt:lpstr>
      <vt:lpstr>The Modern Periodic Table</vt:lpstr>
      <vt:lpstr>Relative Stability of Electron Configurations</vt:lpstr>
      <vt:lpstr>Relative Stability of Electron Configurations</vt:lpstr>
      <vt:lpstr>Relative Stability of Electron Configurations</vt:lpstr>
      <vt:lpstr>Relative Stability of Electron Configurations</vt:lpstr>
      <vt:lpstr>Relative Stability of Electron Configurations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Notes</dc:title>
  <dc:creator>Student</dc:creator>
  <cp:lastModifiedBy>user</cp:lastModifiedBy>
  <cp:revision>20</cp:revision>
  <cp:lastPrinted>1601-01-01T00:00:00Z</cp:lastPrinted>
  <dcterms:created xsi:type="dcterms:W3CDTF">2009-12-07T12:48:26Z</dcterms:created>
  <dcterms:modified xsi:type="dcterms:W3CDTF">2011-12-01T21:30:57Z</dcterms:modified>
</cp:coreProperties>
</file>