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E4B1-78A9-439C-B164-E0D53438EFA0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8DF1E-6E5C-4CA6-9F55-00F0248EB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8DF1E-6E5C-4CA6-9F55-00F0248EBA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DD281-585B-423F-BF35-2CDDC8F3AD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E7788-CEAE-4DF7-AD4F-E6EAA962F4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9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A3816-956D-4343-B690-6683D82981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1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4B87-C0F3-43E2-A4E4-3B4A28E6979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0CE26-E703-4942-8DE2-CD2529D39C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3C9D6-38B2-4641-904E-B83F2AF3A5E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22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35BBF-70AA-440E-80A1-80DF9AD67E0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F0A9-40FD-4EAA-82DA-D181890F47B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8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9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535B-4015-4FDC-B042-B2BCB4FA08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28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4D8D3-B454-4F4D-A8F8-B92F7037B12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09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5308-4ECD-4CAB-A0F5-18CF6EF9725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3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8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E36FB-1B8D-4652-9028-90E949585682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0074-5DE0-4788-8FC1-C37717B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8A4B"/>
            </a:gs>
            <a:gs pos="100000">
              <a:srgbClr val="6561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843847-58C5-4DF2-8827-9A477673475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609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Science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Relative Age </a:t>
            </a:r>
            <a:r>
              <a:rPr lang="en-US" dirty="0" smtClean="0"/>
              <a:t>of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257800" cy="1143000"/>
          </a:xfrm>
        </p:spPr>
        <p:txBody>
          <a:bodyPr/>
          <a:lstStyle/>
          <a:p>
            <a:pPr algn="l"/>
            <a:r>
              <a:rPr lang="en-US" altLang="en-US" sz="4000"/>
              <a:t>Relative Age of Rocks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00400" cy="4876800"/>
          </a:xfrm>
        </p:spPr>
        <p:txBody>
          <a:bodyPr/>
          <a:lstStyle/>
          <a:p>
            <a:pPr marL="609600" indent="-609600"/>
            <a:r>
              <a:rPr lang="en-US" altLang="en-US" sz="2800" b="1" u="sng">
                <a:solidFill>
                  <a:schemeClr val="hlink"/>
                </a:solidFill>
              </a:rPr>
              <a:t>Law of cross-cutting</a:t>
            </a:r>
            <a:r>
              <a:rPr lang="en-US" altLang="en-US" sz="2800">
                <a:solidFill>
                  <a:schemeClr val="hlink"/>
                </a:solidFill>
              </a:rPr>
              <a:t>:</a:t>
            </a:r>
            <a:r>
              <a:rPr lang="en-US" altLang="en-US" sz="2800"/>
              <a:t> any feature that </a:t>
            </a:r>
            <a:r>
              <a:rPr lang="en-US" altLang="en-US" sz="2800" i="1"/>
              <a:t>cuts across</a:t>
            </a:r>
            <a:r>
              <a:rPr lang="en-US" altLang="en-US" sz="2800"/>
              <a:t> a rock or body of sediment must be younger than the rock or sediment that it cuts.</a:t>
            </a:r>
          </a:p>
        </p:txBody>
      </p:sp>
      <p:pic>
        <p:nvPicPr>
          <p:cNvPr id="19461" name="Picture 5" descr="cross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0"/>
            <a:ext cx="2706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istory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048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Relati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6" y="1219200"/>
            <a:ext cx="2894013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Age of Rocks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1" u="sng" dirty="0">
                <a:solidFill>
                  <a:schemeClr val="hlink"/>
                </a:solidFill>
              </a:rPr>
              <a:t>Law of unconformities</a:t>
            </a:r>
            <a:r>
              <a:rPr lang="en-US" altLang="en-US" dirty="0"/>
              <a:t>: surfaces called </a:t>
            </a:r>
            <a:r>
              <a:rPr lang="en-US" altLang="en-US" i="1" dirty="0"/>
              <a:t>unconformities</a:t>
            </a:r>
            <a:r>
              <a:rPr lang="en-US" altLang="en-US" dirty="0"/>
              <a:t> represent </a:t>
            </a:r>
            <a:r>
              <a:rPr lang="en-US" altLang="en-US" b="1" dirty="0">
                <a:solidFill>
                  <a:srgbClr val="FF0000"/>
                </a:solidFill>
              </a:rPr>
              <a:t>gaps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in geologic time where layers were not deposited for a time or else layers have been removed by </a:t>
            </a:r>
            <a:r>
              <a:rPr lang="en-US" altLang="en-US" i="1" dirty="0"/>
              <a:t>erosion</a:t>
            </a:r>
            <a:r>
              <a:rPr lang="en-US" altLang="en-US" dirty="0"/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41709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4000" b="1"/>
              <a:t>Unconformities</a:t>
            </a:r>
            <a:r>
              <a:rPr lang="en-US" altLang="en-US" sz="4000"/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33400" y="793850"/>
            <a:ext cx="86106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99CCFF"/>
                </a:solidFill>
                <a:latin typeface="Times New Roman" pitchFamily="18" charset="0"/>
              </a:rPr>
              <a:t>ANGULAR UNCONFORMITIES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Angular</a:t>
            </a:r>
            <a:r>
              <a:rPr lang="en-US" alt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unconformities</a:t>
            </a:r>
            <a:r>
              <a:rPr lang="en-US" altLang="en-US" sz="2400" b="1" dirty="0">
                <a:solidFill>
                  <a:srgbClr val="FFFFFF"/>
                </a:solidFill>
                <a:latin typeface="Times New Roman" pitchFamily="18" charset="0"/>
              </a:rPr>
              <a:t> are characterized by an erosional surface which </a:t>
            </a:r>
            <a:r>
              <a:rPr lang="en-US" altLang="en-US" sz="2400" b="1" i="1" dirty="0">
                <a:solidFill>
                  <a:srgbClr val="FFFFFF"/>
                </a:solidFill>
                <a:latin typeface="Times New Roman" pitchFamily="18" charset="0"/>
              </a:rPr>
              <a:t>truncates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folded</a:t>
            </a:r>
            <a:r>
              <a:rPr lang="en-US" altLang="en-US" sz="2400" b="1" i="1" dirty="0">
                <a:solidFill>
                  <a:srgbClr val="FFFFFF"/>
                </a:solidFill>
                <a:latin typeface="Times New Roman" pitchFamily="18" charset="0"/>
              </a:rPr>
              <a:t> or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tilted</a:t>
            </a:r>
            <a:r>
              <a:rPr lang="en-US" altLang="en-US" sz="2400" b="1" i="1" dirty="0">
                <a:solidFill>
                  <a:srgbClr val="FFFFFF"/>
                </a:solidFill>
                <a:latin typeface="Times New Roman" pitchFamily="18" charset="0"/>
              </a:rPr>
              <a:t> strata</a:t>
            </a:r>
            <a:r>
              <a:rPr lang="en-US" altLang="en-US" sz="2400" b="1" dirty="0">
                <a:solidFill>
                  <a:srgbClr val="FFFFFF"/>
                </a:solidFill>
                <a:latin typeface="Times New Roman" pitchFamily="18" charset="0"/>
              </a:rPr>
              <a:t>. Overlying strata are deposited basically parallel with the erosion surface.</a:t>
            </a:r>
            <a:r>
              <a:rPr lang="en-US" altLang="en-US" sz="20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br>
              <a:rPr lang="en-US" altLang="en-US" sz="2000" b="1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2000" b="1" dirty="0">
                <a:solidFill>
                  <a:srgbClr val="FFFFFF"/>
                </a:solidFill>
                <a:latin typeface="Verdana" pitchFamily="34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 altLang="en-US" sz="1000" b="1" dirty="0">
                <a:solidFill>
                  <a:srgbClr val="FFFFFF"/>
                </a:solidFill>
                <a:latin typeface="Verdana" pitchFamily="34" charset="0"/>
              </a:rPr>
              <a:t>          </a:t>
            </a:r>
            <a:endParaRPr lang="en-US" altLang="en-US" sz="1400" b="1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7657" name="Picture 9" descr="05-06-09%20---%20I-70,%20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5029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angular_unc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743200"/>
            <a:ext cx="38846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Unconformities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1400175"/>
            <a:ext cx="83058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99CCFF"/>
                </a:solidFill>
                <a:latin typeface="Times New Roman" pitchFamily="18" charset="0"/>
              </a:rPr>
              <a:t>NONCONFORMITIES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</a:rPr>
              <a:t>Nonconformities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are characterized by an erosional surface which 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itchFamily="18" charset="0"/>
              </a:rPr>
              <a:t>truncates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igneous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itchFamily="18" charset="0"/>
              </a:rPr>
              <a:t> or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itchFamily="18" charset="0"/>
              </a:rPr>
              <a:t>metamorphic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itchFamily="18" charset="0"/>
              </a:rPr>
              <a:t> rocks.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FF0000"/>
                </a:solidFill>
                <a:latin typeface="Verdana" pitchFamily="34" charset="0"/>
              </a:rPr>
              <a:t>  </a:t>
            </a:r>
            <a:r>
              <a:rPr lang="en-US" altLang="en-US" sz="8600" b="1" dirty="0">
                <a:solidFill>
                  <a:srgbClr val="FF0000"/>
                </a:solidFill>
                <a:latin typeface="Verdana" pitchFamily="34" charset="0"/>
              </a:rPr>
              <a:t> </a:t>
            </a:r>
            <a:r>
              <a:rPr lang="en-US" altLang="en-US" sz="1000" b="1" dirty="0">
                <a:solidFill>
                  <a:srgbClr val="FF0000"/>
                </a:solidFill>
                <a:latin typeface="Verdana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en-US" altLang="en-US" sz="1400" b="1" dirty="0">
              <a:solidFill>
                <a:srgbClr val="FF0000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8679" name="Picture 7" descr="noncon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Unconformities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" y="1295400"/>
            <a:ext cx="78930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99CCFF"/>
                </a:solidFill>
                <a:latin typeface="Times New Roman" pitchFamily="18" charset="0"/>
              </a:rPr>
              <a:t>DISCONFORMITIES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Disconformities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 are characterized by an irregular erosional surface 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itchFamily="18" charset="0"/>
              </a:rPr>
              <a:t>which truncates flat-lying 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sedimentary 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itchFamily="18" charset="0"/>
              </a:rPr>
              <a:t>rocks</a:t>
            </a: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  <a:t>. </a:t>
            </a:r>
            <a:b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9703" name="Picture 7" descr="disco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UNCONFORMITYTYP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Unconformities</a:t>
            </a:r>
          </a:p>
        </p:txBody>
      </p:sp>
      <p:pic>
        <p:nvPicPr>
          <p:cNvPr id="24582" name="Picture 6" descr="grandcanyon_s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9525"/>
            <a:ext cx="7391400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3" name="Picture 5" descr="cross_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can…</a:t>
            </a:r>
          </a:p>
          <a:p>
            <a:r>
              <a:rPr lang="en-US" dirty="0" smtClean="0"/>
              <a:t>Distinguish relative and absolute dating.</a:t>
            </a:r>
          </a:p>
          <a:p>
            <a:r>
              <a:rPr lang="en-US" dirty="0" smtClean="0"/>
              <a:t>Describe the 6 laws of relative dating.</a:t>
            </a:r>
          </a:p>
          <a:p>
            <a:r>
              <a:rPr lang="en-US" dirty="0" smtClean="0"/>
              <a:t>Use the 6 laws of relative dating to establish a chronology (timeline) for a given column of </a:t>
            </a:r>
            <a:r>
              <a:rPr lang="en-US" smtClean="0"/>
              <a:t>rock layers.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 of Rocks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 smtClean="0"/>
              <a:t>Geologist generally date rocks by …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100" b="1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Using identifiable patterns of fossils found in rock layers (called faunal succession).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RECALL: Index fossils allowed us to make correlations between rock layers found in different locations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1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FF00"/>
                </a:solidFill>
              </a:rPr>
              <a:t>Using principles of geology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FFFF00"/>
                </a:solidFill>
              </a:rPr>
              <a:t>Ex: Superposition Principle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Using Radiometric Dating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Not just C-14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010400" y="673198"/>
            <a:ext cx="1905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we discussed last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3733800"/>
            <a:ext cx="2362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we will discuss today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181600"/>
            <a:ext cx="2362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we will discuss next time. 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638800" y="1134863"/>
            <a:ext cx="1371600" cy="1208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48200" y="4075847"/>
            <a:ext cx="1218282" cy="10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657600" y="5372561"/>
            <a:ext cx="1219200" cy="132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/>
              <a:t>Age of Rocks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Development of the geologic time scale and dating of formations and rocks relies upon two fundamentally different ways of telling time: </a:t>
            </a:r>
            <a:endParaRPr lang="en-US" altLang="en-US" sz="2000" b="1" dirty="0" smtClean="0"/>
          </a:p>
          <a:p>
            <a:r>
              <a:rPr lang="en-US" altLang="en-US" b="1" u="sng" dirty="0" smtClean="0">
                <a:solidFill>
                  <a:schemeClr val="hlink"/>
                </a:solidFill>
              </a:rPr>
              <a:t>Relative </a:t>
            </a:r>
            <a:r>
              <a:rPr lang="en-US" altLang="en-US" b="1" u="sng" dirty="0">
                <a:solidFill>
                  <a:schemeClr val="hlink"/>
                </a:solidFill>
              </a:rPr>
              <a:t>Age</a:t>
            </a:r>
            <a:r>
              <a:rPr lang="en-US" altLang="en-US" dirty="0"/>
              <a:t> – means how old rocks are in relation to other rock formations</a:t>
            </a:r>
          </a:p>
          <a:p>
            <a:pPr lvl="1"/>
            <a:r>
              <a:rPr lang="en-US" altLang="en-US" sz="2400" b="1" dirty="0"/>
              <a:t>places events or rocks in their order of occurrence</a:t>
            </a:r>
            <a:r>
              <a:rPr lang="en-US" altLang="en-US" sz="2400" b="1" dirty="0" smtClean="0"/>
              <a:t>.</a:t>
            </a:r>
          </a:p>
          <a:p>
            <a:pPr marL="457200" lvl="1" indent="0">
              <a:buNone/>
            </a:pPr>
            <a:r>
              <a:rPr lang="en-US" altLang="en-US" sz="2400" b="1" dirty="0" smtClean="0"/>
              <a:t> </a:t>
            </a:r>
            <a:endParaRPr lang="en-US" altLang="en-US" sz="2400" b="1" dirty="0"/>
          </a:p>
          <a:p>
            <a:r>
              <a:rPr lang="en-US" altLang="en-US" b="1" u="sng" dirty="0">
                <a:solidFill>
                  <a:schemeClr val="hlink"/>
                </a:solidFill>
              </a:rPr>
              <a:t>Absolute Age</a:t>
            </a:r>
            <a:r>
              <a:rPr lang="en-US" altLang="en-US" dirty="0"/>
              <a:t> – age of rock based on the radioactive decay of isotopes  </a:t>
            </a:r>
          </a:p>
          <a:p>
            <a:pPr lvl="1"/>
            <a:r>
              <a:rPr lang="en-US" altLang="en-US" sz="2400" dirty="0"/>
              <a:t>Absolute dating places events or rocks at a specific time.  </a:t>
            </a:r>
          </a:p>
        </p:txBody>
      </p:sp>
    </p:spTree>
    <p:extLst>
      <p:ext uri="{BB962C8B-B14F-4D97-AF65-F5344CB8AC3E}">
        <p14:creationId xmlns:p14="http://schemas.microsoft.com/office/powerpoint/2010/main" val="20066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Age of Rocks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/>
              <a:t>Six Laws used to determine the relative ages of Rock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b="1" u="sng">
                <a:solidFill>
                  <a:schemeClr val="hlink"/>
                </a:solidFill>
              </a:rPr>
              <a:t>Law of original horizontality</a:t>
            </a:r>
            <a:r>
              <a:rPr lang="en-US" altLang="en-US">
                <a:solidFill>
                  <a:schemeClr val="hlink"/>
                </a:solidFill>
              </a:rPr>
              <a:t>: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b="1" u="sng">
                <a:solidFill>
                  <a:schemeClr val="hlink"/>
                </a:solidFill>
              </a:rPr>
              <a:t>Law of lateral continuity</a:t>
            </a:r>
            <a:r>
              <a:rPr lang="en-US" altLang="en-US">
                <a:solidFill>
                  <a:schemeClr val="hlink"/>
                </a:solidFill>
              </a:rPr>
              <a:t>: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b="1" u="sng">
                <a:solidFill>
                  <a:schemeClr val="hlink"/>
                </a:solidFill>
              </a:rPr>
              <a:t>Law of superposition</a:t>
            </a:r>
            <a:r>
              <a:rPr lang="en-US" altLang="en-US">
                <a:solidFill>
                  <a:schemeClr val="hlink"/>
                </a:solidFill>
              </a:rPr>
              <a:t>: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b="1" u="sng">
                <a:solidFill>
                  <a:schemeClr val="hlink"/>
                </a:solidFill>
              </a:rPr>
              <a:t>Law of inclusions</a:t>
            </a:r>
            <a:r>
              <a:rPr lang="en-US" altLang="en-US">
                <a:solidFill>
                  <a:schemeClr val="hlink"/>
                </a:solidFill>
              </a:rPr>
              <a:t>: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b="1" u="sng">
                <a:solidFill>
                  <a:schemeClr val="hlink"/>
                </a:solidFill>
              </a:rPr>
              <a:t>Law of cross-cutting</a:t>
            </a:r>
            <a:endParaRPr lang="en-US" altLang="en-US">
              <a:solidFill>
                <a:schemeClr val="hlink"/>
              </a:solidFill>
            </a:endParaRPr>
          </a:p>
          <a:p>
            <a:pPr marL="990600" lvl="1" indent="-533400">
              <a:buFontTx/>
              <a:buAutoNum type="arabicPeriod"/>
            </a:pPr>
            <a:r>
              <a:rPr lang="en-US" altLang="en-US" b="1" u="sng">
                <a:solidFill>
                  <a:schemeClr val="hlink"/>
                </a:solidFill>
              </a:rPr>
              <a:t>Law of unconformities</a:t>
            </a:r>
            <a:r>
              <a:rPr lang="en-US" altLang="en-US">
                <a:solidFill>
                  <a:schemeClr val="hlin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40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altLang="en-US"/>
              <a:t>Relative Age of Rocks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</a:rPr>
              <a:t>	</a:t>
            </a:r>
            <a:r>
              <a:rPr lang="en-US" altLang="en-US" u="sng" dirty="0">
                <a:solidFill>
                  <a:schemeClr val="hlink"/>
                </a:solidFill>
              </a:rPr>
              <a:t>Law of original horizontality</a:t>
            </a:r>
            <a:r>
              <a:rPr lang="en-US" altLang="en-US" dirty="0">
                <a:solidFill>
                  <a:schemeClr val="hlink"/>
                </a:solidFill>
              </a:rPr>
              <a:t>:</a:t>
            </a:r>
            <a:r>
              <a:rPr lang="en-US" altLang="en-US" sz="2800" dirty="0"/>
              <a:t> sedimentary layers and lava flows are originally deposited as relatively</a:t>
            </a:r>
            <a:r>
              <a:rPr lang="en-US" altLang="en-US" sz="2800" i="1" dirty="0"/>
              <a:t> horizontal</a:t>
            </a:r>
            <a:r>
              <a:rPr lang="en-US" altLang="en-US" sz="2800" dirty="0"/>
              <a:t> sheets. </a:t>
            </a:r>
          </a:p>
          <a:p>
            <a:pPr marL="609600" indent="-609600">
              <a:buFontTx/>
              <a:buNone/>
            </a:pPr>
            <a:endParaRPr lang="en-US" altLang="en-US" sz="1400" dirty="0"/>
          </a:p>
          <a:p>
            <a:pPr marL="609600" indent="-609600"/>
            <a:r>
              <a:rPr lang="en-US" altLang="en-US" sz="2800" dirty="0"/>
              <a:t>If they are no longer horizontal or flat it is because they have been displaced by movements in the Earth’s Crust.</a:t>
            </a:r>
          </a:p>
        </p:txBody>
      </p:sp>
      <p:pic>
        <p:nvPicPr>
          <p:cNvPr id="20485" name="Picture 5" descr="super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0"/>
            <a:ext cx="2481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iagram showing lateral continu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83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/>
              <a:t>Relative Age of Rocks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22860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b="1" u="sng">
                <a:solidFill>
                  <a:schemeClr val="hlink"/>
                </a:solidFill>
              </a:rPr>
              <a:t>Law of lateral continuity</a:t>
            </a:r>
            <a:r>
              <a:rPr lang="en-US" altLang="en-US">
                <a:solidFill>
                  <a:schemeClr val="hlink"/>
                </a:solidFill>
              </a:rPr>
              <a:t>:</a:t>
            </a:r>
            <a:r>
              <a:rPr lang="en-US" altLang="en-US"/>
              <a:t> lava flows and sedimentary layers extend </a:t>
            </a:r>
            <a:r>
              <a:rPr lang="en-US" altLang="en-US" i="1"/>
              <a:t>laterally </a:t>
            </a:r>
            <a:r>
              <a:rPr lang="en-US" altLang="en-US"/>
              <a:t>in all directions until they thin to nothing or reach the edge of the basin of deposition</a:t>
            </a:r>
            <a:r>
              <a:rPr lang="en-US" altLang="en-US" i="1"/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12274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Age of Rocks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00600" cy="4419600"/>
          </a:xfrm>
        </p:spPr>
        <p:txBody>
          <a:bodyPr/>
          <a:lstStyle/>
          <a:p>
            <a:pPr marL="609600" indent="-609600"/>
            <a:r>
              <a:rPr lang="en-US" altLang="en-US" b="1" u="sng">
                <a:solidFill>
                  <a:schemeClr val="hlink"/>
                </a:solidFill>
              </a:rPr>
              <a:t>Law of superposition</a:t>
            </a:r>
            <a:r>
              <a:rPr lang="en-US" altLang="en-US">
                <a:solidFill>
                  <a:schemeClr val="hlink"/>
                </a:solidFill>
              </a:rPr>
              <a:t>:</a:t>
            </a:r>
            <a:r>
              <a:rPr lang="en-US" altLang="en-US"/>
              <a:t> In an undisturbed sequence of strata or lava flows, the </a:t>
            </a:r>
            <a:r>
              <a:rPr lang="en-US" altLang="en-US" i="1"/>
              <a:t>oldest layer is at the bottom of the sequence and the youngest is at the top</a:t>
            </a:r>
            <a:r>
              <a:rPr lang="en-US" altLang="en-US"/>
              <a:t>.</a:t>
            </a:r>
          </a:p>
        </p:txBody>
      </p:sp>
      <p:pic>
        <p:nvPicPr>
          <p:cNvPr id="22535" name="Picture 7" descr="kaibab_lim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473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strat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55441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Age of Rocks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b="1" u="sng">
                <a:solidFill>
                  <a:schemeClr val="hlink"/>
                </a:solidFill>
              </a:rPr>
              <a:t>Law of inclusions</a:t>
            </a:r>
            <a:r>
              <a:rPr lang="en-US" altLang="en-US"/>
              <a:t>: any piece of rock that has become </a:t>
            </a:r>
            <a:r>
              <a:rPr lang="en-US" altLang="en-US" i="1"/>
              <a:t>included</a:t>
            </a:r>
            <a:r>
              <a:rPr lang="en-US" altLang="en-US"/>
              <a:t> in another rock or body of sediment must be older than the rock or sediment in which it has been incorporated.</a:t>
            </a:r>
          </a:p>
        </p:txBody>
      </p:sp>
      <p:pic>
        <p:nvPicPr>
          <p:cNvPr id="23557" name="Picture 5" descr="inc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inclusio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860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469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Office Theme</vt:lpstr>
      <vt:lpstr>Default Design</vt:lpstr>
      <vt:lpstr>Earth Science Notes</vt:lpstr>
      <vt:lpstr>Objectives</vt:lpstr>
      <vt:lpstr>Age of Rocks</vt:lpstr>
      <vt:lpstr>Age of Rocks</vt:lpstr>
      <vt:lpstr>Relative Age of Rocks</vt:lpstr>
      <vt:lpstr>Relative Age of Rocks</vt:lpstr>
      <vt:lpstr>Relative Age of Rocks</vt:lpstr>
      <vt:lpstr>Relative Age of Rocks</vt:lpstr>
      <vt:lpstr>Relative Age of Rocks</vt:lpstr>
      <vt:lpstr>Relative Age of Rocks</vt:lpstr>
      <vt:lpstr>Relative Age of Rocks</vt:lpstr>
      <vt:lpstr>Unconformities </vt:lpstr>
      <vt:lpstr>Unconformities</vt:lpstr>
      <vt:lpstr>Unconformities</vt:lpstr>
      <vt:lpstr>PowerPoint Presentation</vt:lpstr>
      <vt:lpstr>Unconformities</vt:lpstr>
      <vt:lpstr>PowerPoint Presentation</vt:lpstr>
    </vt:vector>
  </TitlesOfParts>
  <Company>Bridgman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Bridgman</dc:creator>
  <cp:lastModifiedBy>Aaron Locke</cp:lastModifiedBy>
  <cp:revision>7</cp:revision>
  <dcterms:created xsi:type="dcterms:W3CDTF">2014-04-11T13:32:34Z</dcterms:created>
  <dcterms:modified xsi:type="dcterms:W3CDTF">2016-04-15T17:43:39Z</dcterms:modified>
</cp:coreProperties>
</file>