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68" r:id="rId4"/>
    <p:sldId id="269" r:id="rId5"/>
    <p:sldId id="260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3" r:id="rId16"/>
    <p:sldId id="271" r:id="rId17"/>
    <p:sldId id="27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74E02799-4BA3-4DE0-8AE0-9F42956055B9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20A159E6-E82B-4191-B2EB-2EA0F3D4A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22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39DA-F87E-45B3-B0C1-D8A761410A9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B81-259D-443D-9C70-C9258296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2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39DA-F87E-45B3-B0C1-D8A761410A9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B81-259D-443D-9C70-C9258296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7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39DA-F87E-45B3-B0C1-D8A761410A9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B81-259D-443D-9C70-C9258296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0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39DA-F87E-45B3-B0C1-D8A761410A9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B81-259D-443D-9C70-C9258296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1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39DA-F87E-45B3-B0C1-D8A761410A9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B81-259D-443D-9C70-C9258296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0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39DA-F87E-45B3-B0C1-D8A761410A9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B81-259D-443D-9C70-C9258296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7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39DA-F87E-45B3-B0C1-D8A761410A9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B81-259D-443D-9C70-C9258296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39DA-F87E-45B3-B0C1-D8A761410A9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B81-259D-443D-9C70-C9258296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9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39DA-F87E-45B3-B0C1-D8A761410A9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B81-259D-443D-9C70-C9258296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1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39DA-F87E-45B3-B0C1-D8A761410A9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B81-259D-443D-9C70-C9258296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8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39DA-F87E-45B3-B0C1-D8A761410A9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B81-259D-443D-9C70-C9258296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3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FFE8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E39DA-F87E-45B3-B0C1-D8A761410A9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5CB81-259D-443D-9C70-C9258296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1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Earth Science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Scientific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/>
              <a:t>The Scientific Method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/>
            <a:r>
              <a:rPr lang="en-US" b="1"/>
              <a:t>Results</a:t>
            </a:r>
            <a:endParaRPr lang="en-US"/>
          </a:p>
          <a:p>
            <a:pPr marL="1168400" lvl="1" indent="-711200"/>
            <a:r>
              <a:rPr lang="en-US"/>
              <a:t>Describe observations made during your test</a:t>
            </a:r>
          </a:p>
          <a:p>
            <a:pPr marL="1168400" lvl="1" indent="-711200"/>
            <a:r>
              <a:rPr lang="en-US"/>
              <a:t>Analyze Data collected during test</a:t>
            </a:r>
            <a:endParaRPr lang="en-US" b="1"/>
          </a:p>
          <a:p>
            <a:pPr marL="812800" indent="-812800"/>
            <a:r>
              <a:rPr lang="en-US" b="1"/>
              <a:t>Conclusion</a:t>
            </a:r>
            <a:endParaRPr lang="en-US"/>
          </a:p>
          <a:p>
            <a:pPr marL="1168400" lvl="1" indent="-711200"/>
            <a:r>
              <a:rPr lang="en-US"/>
              <a:t>Interpret data</a:t>
            </a:r>
          </a:p>
          <a:p>
            <a:pPr marL="1168400" lvl="1" indent="-711200"/>
            <a:r>
              <a:rPr lang="en-US"/>
              <a:t>Critique experiment </a:t>
            </a:r>
          </a:p>
          <a:p>
            <a:pPr marL="1168400" lvl="1" indent="-711200"/>
            <a:r>
              <a:rPr lang="en-US"/>
              <a:t>Suggest improvements</a:t>
            </a:r>
          </a:p>
        </p:txBody>
      </p:sp>
    </p:spTree>
    <p:extLst>
      <p:ext uri="{BB962C8B-B14F-4D97-AF65-F5344CB8AC3E}">
        <p14:creationId xmlns:p14="http://schemas.microsoft.com/office/powerpoint/2010/main" val="43690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/>
              <a:t>The Scientific Method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u="sng"/>
              <a:t>Outline for Lab Reports</a:t>
            </a:r>
            <a:endParaRPr lang="en-US" sz="2000" b="1"/>
          </a:p>
          <a:p>
            <a:pPr marL="812800" indent="-812800">
              <a:lnSpc>
                <a:spcPct val="80000"/>
              </a:lnSpc>
            </a:pPr>
            <a:r>
              <a:rPr lang="en-US" sz="2000" b="1"/>
              <a:t>Problem or question</a:t>
            </a:r>
          </a:p>
          <a:p>
            <a:pPr marL="812800" indent="-812800">
              <a:lnSpc>
                <a:spcPct val="80000"/>
              </a:lnSpc>
            </a:pPr>
            <a:r>
              <a:rPr lang="en-US" sz="2000" b="1"/>
              <a:t>Hypothesis </a:t>
            </a:r>
            <a:r>
              <a:rPr lang="en-US" sz="2000"/>
              <a:t>– what hypotheses did you develop from your observations</a:t>
            </a:r>
            <a:endParaRPr lang="en-US" sz="2000" b="1"/>
          </a:p>
          <a:p>
            <a:pPr marL="812800" indent="-812800">
              <a:lnSpc>
                <a:spcPct val="80000"/>
              </a:lnSpc>
            </a:pPr>
            <a:r>
              <a:rPr lang="en-US" sz="2000" b="1"/>
              <a:t>Procedure</a:t>
            </a:r>
            <a:endParaRPr lang="en-US" sz="2000"/>
          </a:p>
          <a:p>
            <a:pPr marL="1168400" lvl="1" indent="-711200">
              <a:lnSpc>
                <a:spcPct val="80000"/>
              </a:lnSpc>
            </a:pPr>
            <a:r>
              <a:rPr lang="en-US" sz="1800"/>
              <a:t>Materials – tell what was used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1800"/>
              <a:t>Methods – explain how you performed experiment</a:t>
            </a:r>
            <a:endParaRPr lang="en-US" sz="1800" b="1"/>
          </a:p>
          <a:p>
            <a:pPr marL="812800" indent="-812800">
              <a:lnSpc>
                <a:spcPct val="80000"/>
              </a:lnSpc>
            </a:pPr>
            <a:r>
              <a:rPr lang="en-US" sz="2000" b="1"/>
              <a:t>Results </a:t>
            </a:r>
            <a:r>
              <a:rPr lang="en-US" sz="2000"/>
              <a:t>– organizing data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1800"/>
              <a:t>Observations – what happened during experiment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1800"/>
              <a:t>Analyzation – breakdown data – graphs and charts</a:t>
            </a:r>
            <a:endParaRPr lang="en-US" sz="1800" b="1"/>
          </a:p>
          <a:p>
            <a:pPr marL="812800" indent="-812800">
              <a:lnSpc>
                <a:spcPct val="80000"/>
              </a:lnSpc>
            </a:pPr>
            <a:r>
              <a:rPr lang="en-US" sz="2000" b="1"/>
              <a:t>Conclusion  </a:t>
            </a:r>
            <a:r>
              <a:rPr lang="en-US" sz="2000"/>
              <a:t>– what does the data mean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1800"/>
              <a:t>Interpret data </a:t>
            </a:r>
          </a:p>
          <a:p>
            <a:pPr marL="1524000" lvl="2" indent="-609600">
              <a:lnSpc>
                <a:spcPct val="80000"/>
              </a:lnSpc>
            </a:pPr>
            <a:r>
              <a:rPr lang="en-US" sz="1600"/>
              <a:t>Does the data support each hypothesis</a:t>
            </a:r>
          </a:p>
          <a:p>
            <a:pPr marL="1524000" lvl="2" indent="-609600">
              <a:lnSpc>
                <a:spcPct val="80000"/>
              </a:lnSpc>
            </a:pPr>
            <a:r>
              <a:rPr lang="en-US" sz="1600"/>
              <a:t>What things could of influence the data</a:t>
            </a:r>
          </a:p>
          <a:p>
            <a:pPr marL="1524000" lvl="2" indent="-609600">
              <a:lnSpc>
                <a:spcPct val="80000"/>
              </a:lnSpc>
            </a:pPr>
            <a:r>
              <a:rPr lang="en-US" sz="1600"/>
              <a:t>What are some ways the experiment could be improved</a:t>
            </a:r>
          </a:p>
        </p:txBody>
      </p:sp>
    </p:spTree>
    <p:extLst>
      <p:ext uri="{BB962C8B-B14F-4D97-AF65-F5344CB8AC3E}">
        <p14:creationId xmlns:p14="http://schemas.microsoft.com/office/powerpoint/2010/main" val="36803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Scientific Thinking and 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Your Homework:</a:t>
            </a:r>
          </a:p>
          <a:p>
            <a:r>
              <a:rPr lang="en-US" dirty="0" smtClean="0"/>
              <a:t>Write a paragraph explaining the relationship between the Scientific Method and Scientific Thinking.</a:t>
            </a:r>
          </a:p>
          <a:p>
            <a:r>
              <a:rPr lang="en-US" dirty="0" smtClean="0"/>
              <a:t>Have this ready when you come to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Assess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I perform the given objectives (slide 2)</a:t>
            </a:r>
          </a:p>
          <a:p>
            <a:pPr marL="0" indent="0">
              <a:buNone/>
            </a:pPr>
            <a:r>
              <a:rPr lang="en-US" dirty="0" smtClean="0"/>
              <a:t>Can I…</a:t>
            </a:r>
          </a:p>
          <a:p>
            <a:r>
              <a:rPr lang="en-US" dirty="0" smtClean="0"/>
              <a:t>Explain what scientific thinking is</a:t>
            </a:r>
          </a:p>
          <a:p>
            <a:r>
              <a:rPr lang="en-US" dirty="0" smtClean="0"/>
              <a:t>Describe types of Evidence</a:t>
            </a:r>
          </a:p>
          <a:p>
            <a:r>
              <a:rPr lang="en-US" dirty="0" smtClean="0"/>
              <a:t>State the end goal of science</a:t>
            </a:r>
          </a:p>
          <a:p>
            <a:r>
              <a:rPr lang="en-US" dirty="0" smtClean="0"/>
              <a:t>Explain how the Scientific Method relates to </a:t>
            </a:r>
            <a:r>
              <a:rPr lang="en-US" smtClean="0"/>
              <a:t>Scientific thinking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635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pic>
        <p:nvPicPr>
          <p:cNvPr id="3074" name="Picture 2" descr="https://encrypted-tbn0.google.com/images?q=tbn:ANd9GcSNL-A7FGolhtaVwKqLsBtmk4mhalJiXz_LWrt-kOkAVeCrzoI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226964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4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ysciencelessons.files.wordpress.com/2009/09/footpri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525"/>
            <a:ext cx="9110320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43200" y="-136525"/>
            <a:ext cx="6367120" cy="6994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8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ysciencelessons.files.wordpress.com/2009/09/footpri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525"/>
            <a:ext cx="9110320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48400" y="-136525"/>
            <a:ext cx="2861920" cy="6994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14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ysciencelessons.files.wordpress.com/2009/09/footpri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525"/>
            <a:ext cx="9110320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4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can…</a:t>
            </a:r>
          </a:p>
          <a:p>
            <a:r>
              <a:rPr lang="en-US" dirty="0" smtClean="0"/>
              <a:t>Explain what scientific thinking is</a:t>
            </a:r>
          </a:p>
          <a:p>
            <a:r>
              <a:rPr lang="en-US" dirty="0" smtClean="0"/>
              <a:t>Describe types of Evidence</a:t>
            </a:r>
          </a:p>
          <a:p>
            <a:r>
              <a:rPr lang="en-US" dirty="0" smtClean="0"/>
              <a:t>State the end goal of science</a:t>
            </a:r>
          </a:p>
          <a:p>
            <a:r>
              <a:rPr lang="en-US" dirty="0" smtClean="0"/>
              <a:t>Explain how the Scientific Method relates to Scientific thinking</a:t>
            </a:r>
          </a:p>
        </p:txBody>
      </p:sp>
    </p:spTree>
    <p:extLst>
      <p:ext uri="{BB962C8B-B14F-4D97-AF65-F5344CB8AC3E}">
        <p14:creationId xmlns:p14="http://schemas.microsoft.com/office/powerpoint/2010/main" val="195344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 GUY?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0"/>
            <a:ext cx="4419600" cy="4648200"/>
          </a:xfrm>
        </p:spPr>
        <p:txBody>
          <a:bodyPr>
            <a:normAutofit/>
          </a:bodyPr>
          <a:lstStyle/>
          <a:p>
            <a:r>
              <a:rPr lang="en-US" dirty="0"/>
              <a:t>"If a man will begin with certainties, he shall end in doubts; but if he will be content to begin with doubts, he shall end in certainties." 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What do you think this means?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google.com/url?source=imgres&amp;ct=img&amp;q=http://ebooks.adelaide.edu.au/b/bacon/francis/portrait.jpg&amp;sa=X&amp;ei=EMZGUNDDOIiOrAHd8ICQBQ&amp;ved=0CAQQ8wc&amp;usg=AFQjCNELJ5DYPT5jHAF4QDc29oo_I4Ikp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3419475" cy="499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9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 GUY?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4477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Bacon (pictured) and Descartes formalized Science into a Methodology.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However, many people have contributed to the SM over time. 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678207"/>
              </p:ext>
            </p:extLst>
          </p:nvPr>
        </p:nvGraphicFramePr>
        <p:xfrm>
          <a:off x="533400" y="2903060"/>
          <a:ext cx="8153400" cy="3383280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31929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/>
                        </a:rPr>
                        <a:t>Karl Gauss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David Hume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John Locke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Ernst Mach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John Dewey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 err="1">
                          <a:effectLst/>
                          <a:latin typeface="arial"/>
                        </a:rPr>
                        <a:t>Humphry</a:t>
                      </a:r>
                      <a:r>
                        <a:rPr lang="en-US" sz="1800" dirty="0">
                          <a:effectLst/>
                          <a:latin typeface="arial"/>
                        </a:rPr>
                        <a:t> Davy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Isaac Newton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Robert Boyle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Abraham Wolf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Morris Cohen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Karl Pearson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William James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effectLst/>
                          <a:latin typeface="arial"/>
                        </a:rPr>
                        <a:t>Gregor</a:t>
                      </a:r>
                      <a:r>
                        <a:rPr lang="en-US" sz="1800" dirty="0">
                          <a:effectLst/>
                          <a:latin typeface="arial"/>
                        </a:rPr>
                        <a:t> Mendel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John Herschel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Immanuel Kant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William Wells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Charles Darwin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Claude Bernard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William Jevons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Charles Pierce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William Jevons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William Harvey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Michael Faraday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William </a:t>
                      </a:r>
                      <a:r>
                        <a:rPr lang="en-US" sz="1800" dirty="0" err="1">
                          <a:effectLst/>
                          <a:latin typeface="arial"/>
                        </a:rPr>
                        <a:t>Whewell</a:t>
                      </a:r>
                      <a:endParaRPr lang="en-US" sz="1800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/>
                        </a:rPr>
                        <a:t>Johannes </a:t>
                      </a:r>
                      <a:r>
                        <a:rPr lang="en-US" sz="1800" dirty="0" err="1">
                          <a:effectLst/>
                          <a:latin typeface="arial"/>
                        </a:rPr>
                        <a:t>Kepler</a:t>
                      </a:r>
                      <a:r>
                        <a:rPr lang="en-US" sz="1800" dirty="0">
                          <a:effectLst/>
                          <a:latin typeface="arial"/>
                        </a:rPr>
                        <a:t>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Albert Einstein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Henry Armstrong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John Stuart Mill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Joseph Priestley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Bertrand Russell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Benjamin Franklin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Antoine Lavoisier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Joseph Gay-Lussac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Ernest Rutherford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James Clerk Maxwell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Albert North Whitehead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24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Scientific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on the Essay we read. And finish the sentence.</a:t>
            </a:r>
          </a:p>
          <a:p>
            <a:r>
              <a:rPr lang="en-US" dirty="0" smtClean="0"/>
              <a:t>Scientific thinking is …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4000" dirty="0" smtClean="0"/>
              <a:t>Scientific Thinking: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Begins with the use of evidence:</a:t>
            </a:r>
          </a:p>
          <a:p>
            <a:pPr eaLnBrk="1" hangingPunct="1">
              <a:buFontTx/>
              <a:buNone/>
            </a:pPr>
            <a:endParaRPr lang="en-US" sz="1000" dirty="0" smtClean="0"/>
          </a:p>
          <a:p>
            <a:pPr eaLnBrk="1" hangingPunct="1">
              <a:buFontTx/>
              <a:buNone/>
            </a:pPr>
            <a:r>
              <a:rPr lang="en-US" sz="2800" b="1" u="sng" dirty="0" smtClean="0"/>
              <a:t>Types of Evidence </a:t>
            </a:r>
          </a:p>
          <a:p>
            <a:pPr eaLnBrk="1" hangingPunct="1"/>
            <a:r>
              <a:rPr lang="en-US" sz="2800" b="1" dirty="0" smtClean="0"/>
              <a:t>Empirical</a:t>
            </a:r>
            <a:r>
              <a:rPr lang="en-US" sz="2800" dirty="0" smtClean="0"/>
              <a:t> – evidence that can be experienced</a:t>
            </a:r>
          </a:p>
          <a:p>
            <a:pPr eaLnBrk="1" hangingPunct="1"/>
            <a:r>
              <a:rPr lang="en-US" sz="2800" b="1" dirty="0" smtClean="0"/>
              <a:t>Authoritarian</a:t>
            </a:r>
            <a:r>
              <a:rPr lang="en-US" sz="2800" dirty="0" smtClean="0"/>
              <a:t> – evidence from an expert</a:t>
            </a:r>
          </a:p>
          <a:p>
            <a:pPr eaLnBrk="1" hangingPunct="1"/>
            <a:r>
              <a:rPr lang="en-US" sz="2800" b="1" dirty="0" smtClean="0"/>
              <a:t>Testimonial</a:t>
            </a:r>
            <a:r>
              <a:rPr lang="en-US" sz="2800" dirty="0" smtClean="0"/>
              <a:t> – eye-witness accounts</a:t>
            </a:r>
          </a:p>
          <a:p>
            <a:pPr eaLnBrk="1" hangingPunct="1"/>
            <a:r>
              <a:rPr lang="en-US" sz="2800" b="1" dirty="0" smtClean="0"/>
              <a:t>Circumstantial</a:t>
            </a:r>
            <a:r>
              <a:rPr lang="en-US" sz="2800" dirty="0" smtClean="0"/>
              <a:t> – evidence that depends on the circumstance (means, motive, opportunity)</a:t>
            </a:r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199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4000" dirty="0" smtClean="0"/>
              <a:t>Scientific Thinking: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u="sng" dirty="0" smtClean="0"/>
              <a:t>Types of Evidence (cont.)</a:t>
            </a:r>
          </a:p>
          <a:p>
            <a:pPr eaLnBrk="1" hangingPunct="1"/>
            <a:r>
              <a:rPr lang="en-US" b="1" dirty="0" smtClean="0"/>
              <a:t>Emotional </a:t>
            </a:r>
            <a:r>
              <a:rPr lang="en-US" dirty="0" smtClean="0"/>
              <a:t>– evidence derived from feeling</a:t>
            </a:r>
          </a:p>
          <a:p>
            <a:pPr eaLnBrk="1" hangingPunct="1"/>
            <a:r>
              <a:rPr lang="en-US" b="1" dirty="0" smtClean="0"/>
              <a:t>Hearsay </a:t>
            </a:r>
            <a:r>
              <a:rPr lang="en-US" dirty="0" smtClean="0"/>
              <a:t>– evidence based on secondhand accounts</a:t>
            </a:r>
          </a:p>
          <a:p>
            <a:pPr eaLnBrk="1" hangingPunct="1"/>
            <a:r>
              <a:rPr lang="en-US" b="1" dirty="0" smtClean="0"/>
              <a:t>Spectral</a:t>
            </a:r>
            <a:r>
              <a:rPr lang="en-US" dirty="0" smtClean="0"/>
              <a:t> – evidence revealed by a ghost or angel  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61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/>
              <a:t>The Scientific Method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/>
            <a:r>
              <a:rPr lang="en-US" b="1"/>
              <a:t>Problem or Scientific Question</a:t>
            </a:r>
          </a:p>
          <a:p>
            <a:pPr marL="812800" indent="-812800"/>
            <a:r>
              <a:rPr lang="en-US" b="1"/>
              <a:t>Developing a hypothesis</a:t>
            </a:r>
            <a:endParaRPr lang="en-US"/>
          </a:p>
          <a:p>
            <a:pPr marL="1168400" lvl="1" indent="-711200"/>
            <a:r>
              <a:rPr lang="en-US"/>
              <a:t>Make initial observations</a:t>
            </a:r>
          </a:p>
          <a:p>
            <a:pPr marL="1168400" lvl="1" indent="-711200"/>
            <a:r>
              <a:rPr lang="en-US"/>
              <a:t>Do background research</a:t>
            </a:r>
          </a:p>
        </p:txBody>
      </p:sp>
    </p:spTree>
    <p:extLst>
      <p:ext uri="{BB962C8B-B14F-4D97-AF65-F5344CB8AC3E}">
        <p14:creationId xmlns:p14="http://schemas.microsoft.com/office/powerpoint/2010/main" val="16745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/>
              <a:t>The Scientific Method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812800" indent="-812800"/>
            <a:r>
              <a:rPr lang="en-US" b="1" dirty="0"/>
              <a:t>Testing</a:t>
            </a:r>
            <a:endParaRPr lang="en-US" dirty="0"/>
          </a:p>
          <a:p>
            <a:pPr marL="1168400" lvl="1" indent="-711200"/>
            <a:r>
              <a:rPr lang="en-US" dirty="0"/>
              <a:t>Develop a method of testing each </a:t>
            </a:r>
            <a:r>
              <a:rPr lang="en-US" dirty="0" smtClean="0"/>
              <a:t>hypothesis</a:t>
            </a:r>
          </a:p>
          <a:p>
            <a:pPr marL="1568450" lvl="2" indent="-711200"/>
            <a:r>
              <a:rPr lang="en-US" dirty="0" smtClean="0"/>
              <a:t>Identify the variables in your experiment</a:t>
            </a:r>
          </a:p>
          <a:p>
            <a:pPr marL="2025650" lvl="3" indent="-711200"/>
            <a:r>
              <a:rPr lang="en-US" b="1" i="1" u="sng" dirty="0" smtClean="0"/>
              <a:t>Independent variable </a:t>
            </a:r>
            <a:r>
              <a:rPr lang="en-US" dirty="0" smtClean="0"/>
              <a:t>– the variable changed by the researcher</a:t>
            </a:r>
          </a:p>
          <a:p>
            <a:pPr marL="2025650" lvl="3" indent="-711200"/>
            <a:r>
              <a:rPr lang="en-US" b="1" i="1" u="sng" dirty="0" smtClean="0"/>
              <a:t>Dependent variable </a:t>
            </a:r>
            <a:r>
              <a:rPr lang="en-US" dirty="0" smtClean="0"/>
              <a:t>– the measured variable.  The thing you are looking at to see if it has been affected when the IV is changed</a:t>
            </a:r>
          </a:p>
          <a:p>
            <a:pPr marL="1568450" lvl="2" indent="-711200"/>
            <a:r>
              <a:rPr lang="en-US" dirty="0" smtClean="0"/>
              <a:t>With an experimental Research Method there are two groups</a:t>
            </a:r>
          </a:p>
          <a:p>
            <a:pPr marL="2025650" lvl="3" indent="-711200"/>
            <a:r>
              <a:rPr lang="en-US" b="1" i="1" u="sng" dirty="0" smtClean="0"/>
              <a:t>Control</a:t>
            </a:r>
            <a:r>
              <a:rPr lang="en-US" dirty="0" smtClean="0"/>
              <a:t>: the group that is “untreated.” The group that is treated like “normal.”</a:t>
            </a:r>
          </a:p>
          <a:p>
            <a:pPr marL="2025650" lvl="3" indent="-711200"/>
            <a:r>
              <a:rPr lang="en-US" b="1" i="1" u="sng" dirty="0" smtClean="0"/>
              <a:t>Experimental</a:t>
            </a:r>
            <a:r>
              <a:rPr lang="en-US" dirty="0" smtClean="0"/>
              <a:t>: the group receiving the treatment</a:t>
            </a:r>
            <a:endParaRPr lang="en-US" dirty="0"/>
          </a:p>
          <a:p>
            <a:pPr marL="1168400" lvl="1" indent="-711200"/>
            <a:r>
              <a:rPr lang="en-US" dirty="0"/>
              <a:t>Obtain needed materials</a:t>
            </a:r>
          </a:p>
          <a:p>
            <a:pPr marL="1168400" lvl="1" indent="-711200"/>
            <a:r>
              <a:rPr lang="en-US" dirty="0"/>
              <a:t>Perform Tests</a:t>
            </a:r>
          </a:p>
        </p:txBody>
      </p:sp>
    </p:spTree>
    <p:extLst>
      <p:ext uri="{BB962C8B-B14F-4D97-AF65-F5344CB8AC3E}">
        <p14:creationId xmlns:p14="http://schemas.microsoft.com/office/powerpoint/2010/main" val="74943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485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Earth Science Notes</vt:lpstr>
      <vt:lpstr>Objectives</vt:lpstr>
      <vt:lpstr>WHO IS THIS GUY?</vt:lpstr>
      <vt:lpstr>WHO IS THIS GUY?</vt:lpstr>
      <vt:lpstr>Scientific Thinking</vt:lpstr>
      <vt:lpstr>Scientific Thinking: </vt:lpstr>
      <vt:lpstr>Scientific Thinking: </vt:lpstr>
      <vt:lpstr>The Scientific Method</vt:lpstr>
      <vt:lpstr>The Scientific Method</vt:lpstr>
      <vt:lpstr>The Scientific Method</vt:lpstr>
      <vt:lpstr>The Scientific Method</vt:lpstr>
      <vt:lpstr>Scientific Thinking and the Scientific Method</vt:lpstr>
      <vt:lpstr>Assess Yourself</vt:lpstr>
      <vt:lpstr>REMEMBER</vt:lpstr>
      <vt:lpstr>PowerPoint Presentation</vt:lpstr>
      <vt:lpstr>PowerPoint Presentation</vt:lpstr>
      <vt:lpstr>PowerPoint Presentation</vt:lpstr>
    </vt:vector>
  </TitlesOfParts>
  <Company>Bridgman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Science Notes</dc:title>
  <dc:creator>Bridgman</dc:creator>
  <cp:lastModifiedBy>Bridgman</cp:lastModifiedBy>
  <cp:revision>7</cp:revision>
  <cp:lastPrinted>2013-09-09T12:05:53Z</cp:lastPrinted>
  <dcterms:created xsi:type="dcterms:W3CDTF">2013-09-05T11:58:46Z</dcterms:created>
  <dcterms:modified xsi:type="dcterms:W3CDTF">2013-09-10T11:40:51Z</dcterms:modified>
</cp:coreProperties>
</file>