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9" r:id="rId4"/>
    <p:sldId id="273" r:id="rId5"/>
    <p:sldId id="274" r:id="rId6"/>
    <p:sldId id="257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60" r:id="rId15"/>
    <p:sldId id="275" r:id="rId16"/>
    <p:sldId id="276" r:id="rId17"/>
    <p:sldId id="277" r:id="rId18"/>
    <p:sldId id="278" r:id="rId19"/>
    <p:sldId id="279" r:id="rId20"/>
    <p:sldId id="258" r:id="rId21"/>
    <p:sldId id="261" r:id="rId22"/>
    <p:sldId id="262" r:id="rId23"/>
    <p:sldId id="2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6681-6B29-410F-993D-9E079DE3082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1D91-EE70-4947-A307-EAA95C3B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6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6681-6B29-410F-993D-9E079DE3082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1D91-EE70-4947-A307-EAA95C3B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7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6681-6B29-410F-993D-9E079DE3082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1D91-EE70-4947-A307-EAA95C3B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9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6681-6B29-410F-993D-9E079DE3082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1D91-EE70-4947-A307-EAA95C3B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5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6681-6B29-410F-993D-9E079DE3082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1D91-EE70-4947-A307-EAA95C3B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0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6681-6B29-410F-993D-9E079DE3082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1D91-EE70-4947-A307-EAA95C3B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6681-6B29-410F-993D-9E079DE3082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1D91-EE70-4947-A307-EAA95C3B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3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6681-6B29-410F-993D-9E079DE3082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1D91-EE70-4947-A307-EAA95C3B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5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6681-6B29-410F-993D-9E079DE3082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1D91-EE70-4947-A307-EAA95C3B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8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6681-6B29-410F-993D-9E079DE3082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1D91-EE70-4947-A307-EAA95C3B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3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6681-6B29-410F-993D-9E079DE3082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1D91-EE70-4947-A307-EAA95C3B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80000">
              <a:schemeClr val="accent2">
                <a:lumMod val="50000"/>
              </a:schemeClr>
            </a:gs>
            <a:gs pos="38000">
              <a:srgbClr val="FFC000"/>
            </a:gs>
            <a:gs pos="100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6681-6B29-410F-993D-9E079DE3082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B1D91-EE70-4947-A307-EAA95C3B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2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ce.com/12719-black-hole-swallows-star-nasa-swift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 Science Notes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Interesting Stuff in Space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uriosidades.batanga.com/sites/curiosidades.batanga.com/files/Que-son-las-estrellas-vampiro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Nebulas seen from HUBBLE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8070" y="3257549"/>
            <a:ext cx="4286250" cy="3159443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Here is the Pleiades Nebula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This is a reflection nebula </a:t>
            </a:r>
          </a:p>
          <a:p>
            <a:pPr lvl="1"/>
            <a:r>
              <a:rPr lang="en-US" sz="2800" b="1" dirty="0" smtClean="0">
                <a:solidFill>
                  <a:srgbClr val="FFFF00"/>
                </a:solidFill>
              </a:rPr>
              <a:t>Gas and debris actually reflect starlight 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355" y="-1"/>
            <a:ext cx="7827645" cy="6825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Nebulas seen from HUBBLE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42360" cy="4351338"/>
          </a:xfrm>
        </p:spPr>
        <p:txBody>
          <a:bodyPr/>
          <a:lstStyle/>
          <a:p>
            <a:r>
              <a:rPr lang="en-US" dirty="0" smtClean="0"/>
              <a:t>This is the horse head nebula.</a:t>
            </a:r>
          </a:p>
          <a:p>
            <a:endParaRPr lang="en-US" dirty="0"/>
          </a:p>
          <a:p>
            <a:r>
              <a:rPr lang="en-US" dirty="0" smtClean="0"/>
              <a:t>It is a “dark nebula”</a:t>
            </a:r>
          </a:p>
          <a:p>
            <a:pPr lvl="1"/>
            <a:r>
              <a:rPr lang="en-US" dirty="0" smtClean="0"/>
              <a:t>No light is emitted from the nebula, it actually blocks light from stars.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4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Nebulas seen from HUBBLE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22320" cy="43513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This is the “Cat’s Eye Nebula”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This is an example of a planetary nebula.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There are no planets in a planetary nebula.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This was misnamed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89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Nebulas seen from HUBBLE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30" y="6546215"/>
            <a:ext cx="11353800" cy="88328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Supernova Remnants – created from massive explosions of super large stars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slate.com/content/dam/slate/blogs/bad_astronomy/2013/02/27/nustar_blackhole_accretiondisk568.jpg/_jcr_content/renditions/cq5dam.web.1280.128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Black Holes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770" y="365124"/>
            <a:ext cx="3985260" cy="602424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Black holes are NOT holes but large concentrations of matter.  Remember the mass creates the gravity. 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Black holes form as a  result of star death.  Black holes are collapsed stars. Massive stars, many times larger than our Sun, collapse into the size of a large city (e.g. NYC).  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The result is a gravitational pull so intense that light cannot even escape from it.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Holes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Scientists can't directly observe black holes with telescopes that detect x-rays, light, or other forms of electromagnetic radiation.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can, however, infer the presence of black holes and study them by detecting their effect on other matter nearby.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a black hole passes through a cloud of interstellar matter, for example, it will draw matter </a:t>
            </a:r>
            <a:r>
              <a:rPr lang="en-US" dirty="0" smtClean="0"/>
              <a:t>into it. </a:t>
            </a:r>
          </a:p>
          <a:p>
            <a:pPr lvl="1"/>
            <a:r>
              <a:rPr lang="en-US" dirty="0" smtClean="0"/>
              <a:t>If a star gets to close to a back hole it will tear the star apart.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http://www.space.com/12719-black-hole-swallows-star-nasa-swift.html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cache.jpl.nasa.gov/images/640x350/collision-browse-640x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812"/>
            <a:ext cx="12496799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Holes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06389"/>
            <a:ext cx="10515600" cy="104489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Illustration of two spiral galaxies with black holes at their center, about to collide. 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Universe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06875"/>
            <a:ext cx="10808970" cy="2273935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Brighter stars have larger periods of brightness before dimming.</a:t>
            </a:r>
          </a:p>
          <a:p>
            <a:pPr lvl="1"/>
            <a:r>
              <a:rPr lang="en-US" dirty="0" smtClean="0"/>
              <a:t>Calculating a star’s mag brightness allowed for determining its distance based on the fact that lights brightness decreases at a predictable rate.</a:t>
            </a:r>
          </a:p>
          <a:p>
            <a:r>
              <a:rPr lang="en-US" dirty="0" smtClean="0"/>
              <a:t>Hubble then observed spectrum lines (lines of colored light emitted from charged gas) from the stars as well.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412" y="295275"/>
            <a:ext cx="5857875" cy="3648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485900"/>
            <a:ext cx="50482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Erwin Hubble measured the light given off from distant galaxies and was able to calculate their velocities from their period-luminosity relationship.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Universe Expansion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29" y="1771649"/>
            <a:ext cx="5622925" cy="4640581"/>
          </a:xfrm>
        </p:spPr>
        <p:txBody>
          <a:bodyPr/>
          <a:lstStyle/>
          <a:p>
            <a:r>
              <a:rPr lang="en-US" dirty="0" smtClean="0"/>
              <a:t>Hubble found that these spectrum lines were shifting toward the red end of the spectrum (this is called Red Shift)</a:t>
            </a:r>
          </a:p>
          <a:p>
            <a:pPr lvl="1"/>
            <a:r>
              <a:rPr lang="en-US" dirty="0" smtClean="0"/>
              <a:t>This told him that these galaxies were moving away from Earth at a very fast rate.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196" name="Picture 4" descr="http://3.bp.blogspot.com/-RIHeaxB0Qc4/Taz1hexns1I/AAAAAAAAD5c/kg9dbIejIu0/s1600/redsh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15" y="1027906"/>
            <a:ext cx="5376545" cy="27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714" y="4114799"/>
            <a:ext cx="8413046" cy="2592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253" y="4554199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Mostly red-shifted light from galaxies tells us that the universe is expanding.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91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image.slidesharecdn.com/p1revisionpoweroint-131201084508-phpapp02/95/p1-revision-poweroint-74-638.jpg?cb=13858876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4" y="205740"/>
            <a:ext cx="11697336" cy="665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out there beyond our solar system?</a:t>
            </a:r>
          </a:p>
          <a:p>
            <a:r>
              <a:rPr lang="en-US" dirty="0" smtClean="0"/>
              <a:t>What does stuff look like out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Matter / Dark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Travel at the Speed of Light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Cosmic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2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Gravity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66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have an upstanding of space, you must have some understanding of gravity. </a:t>
            </a:r>
          </a:p>
          <a:p>
            <a:r>
              <a:rPr lang="en-US" dirty="0" smtClean="0"/>
              <a:t>Gravity: </a:t>
            </a:r>
          </a:p>
          <a:p>
            <a:pPr lvl="1"/>
            <a:r>
              <a:rPr lang="en-US" dirty="0" smtClean="0"/>
              <a:t>Is a force (measured in </a:t>
            </a:r>
            <a:r>
              <a:rPr lang="en-US" dirty="0" err="1" smtClean="0"/>
              <a:t>Newtons</a:t>
            </a:r>
            <a:r>
              <a:rPr lang="en-US" dirty="0" smtClean="0"/>
              <a:t>)      F = ma </a:t>
            </a:r>
          </a:p>
          <a:p>
            <a:pPr lvl="1"/>
            <a:r>
              <a:rPr lang="en-US" dirty="0" smtClean="0"/>
              <a:t>Is everywhere (even in space) </a:t>
            </a:r>
          </a:p>
          <a:p>
            <a:pPr lvl="1"/>
            <a:r>
              <a:rPr lang="en-US" dirty="0" smtClean="0"/>
              <a:t>Depends of mass (anything that has mass exerts a gravitational force). </a:t>
            </a:r>
          </a:p>
          <a:p>
            <a:r>
              <a:rPr lang="en-US" dirty="0" smtClean="0"/>
              <a:t>Isaac Newton developed a law that that described the force of attraction between two masses.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				</a:t>
            </a:r>
            <a:r>
              <a:rPr lang="en-US" dirty="0" err="1" smtClean="0"/>
              <a:t>F</a:t>
            </a:r>
            <a:r>
              <a:rPr lang="en-US" baseline="-25000" dirty="0" err="1" smtClean="0"/>
              <a:t>g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u="sng" dirty="0" smtClean="0"/>
              <a:t>G m</a:t>
            </a:r>
            <a:r>
              <a:rPr lang="en-US" u="sng" baseline="-25000" dirty="0" smtClean="0"/>
              <a:t>1</a:t>
            </a:r>
            <a:r>
              <a:rPr lang="en-US" u="sng" dirty="0" smtClean="0"/>
              <a:t>m</a:t>
            </a:r>
            <a:r>
              <a:rPr lang="en-US" u="sng" baseline="-25000" dirty="0" smtClean="0"/>
              <a:t>2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d</a:t>
            </a:r>
            <a:r>
              <a:rPr lang="en-US" baseline="30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536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6490" y="1825625"/>
            <a:ext cx="5147310" cy="4351338"/>
          </a:xfrm>
        </p:spPr>
        <p:txBody>
          <a:bodyPr/>
          <a:lstStyle/>
          <a:p>
            <a:r>
              <a:rPr lang="en-US" dirty="0" smtClean="0"/>
              <a:t>Newton described gravity (with his Laws), Einstein explained gravity (with his theory). </a:t>
            </a:r>
          </a:p>
          <a:p>
            <a:r>
              <a:rPr lang="en-US" dirty="0" smtClean="0"/>
              <a:t>Einstein did not view gravity as a force but as a curvature of space. </a:t>
            </a:r>
          </a:p>
          <a:p>
            <a:pPr lvl="1"/>
            <a:r>
              <a:rPr lang="en-US" dirty="0" smtClean="0"/>
              <a:t>Large masses literally warp space.</a:t>
            </a:r>
          </a:p>
          <a:p>
            <a:pPr lvl="1"/>
            <a:r>
              <a:rPr lang="en-US" dirty="0" smtClean="0"/>
              <a:t>Changes in the path of light due to the presence of a large mass (like out sun) supports this theory. 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scienceblogs.com/startswithabang/files/2010/07/gravitational-lens-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4" y="1825625"/>
            <a:ext cx="5833745" cy="466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5812" y="328294"/>
            <a:ext cx="6928820" cy="6243956"/>
          </a:xfrm>
          <a:prstGeom prst="rect">
            <a:avLst/>
          </a:prstGeom>
        </p:spPr>
      </p:pic>
      <p:pic>
        <p:nvPicPr>
          <p:cNvPr id="5122" name="Picture 2" descr="http://www.roe.ac.uk/~heymans/website_images/Gravitational-lensing-galaxyApril12_2010-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" y="328294"/>
            <a:ext cx="4652435" cy="348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330" y="4217670"/>
            <a:ext cx="429768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Large masses in space cause the bending of light from distant space and make stars and galaxies appear warped or stretched.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Image to the right is take from Hubble.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Nebulas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8818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Giant collections of interstellar dust and ionized gases.</a:t>
            </a:r>
          </a:p>
          <a:p>
            <a:pPr lvl="1"/>
            <a:r>
              <a:rPr lang="en-US" dirty="0" smtClean="0"/>
              <a:t>May be light years across</a:t>
            </a:r>
          </a:p>
          <a:p>
            <a:r>
              <a:rPr lang="en-US" dirty="0" smtClean="0"/>
              <a:t>Some parts of the nebula may clump together more than others. </a:t>
            </a:r>
          </a:p>
          <a:p>
            <a:r>
              <a:rPr lang="en-US" dirty="0" smtClean="0"/>
              <a:t>There are several types of nebulas </a:t>
            </a:r>
          </a:p>
          <a:p>
            <a:pPr lvl="1"/>
            <a:r>
              <a:rPr lang="en-US" dirty="0" smtClean="0"/>
              <a:t>Planetary, emission, reflection, dark, etc.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380" y="542494"/>
            <a:ext cx="6444615" cy="588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Nebulas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7288530" cy="459359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Stars form out of nebulas.  </a:t>
            </a:r>
          </a:p>
          <a:p>
            <a:r>
              <a:rPr lang="en-US" dirty="0"/>
              <a:t>Irregularities in the density of the gas causes a net gravitational force that pulls the gas molecules closer </a:t>
            </a:r>
            <a:r>
              <a:rPr lang="en-US" dirty="0" smtClean="0"/>
              <a:t>together (it collapses). </a:t>
            </a:r>
          </a:p>
          <a:p>
            <a:r>
              <a:rPr lang="en-US" dirty="0" smtClean="0"/>
              <a:t>As the collapse continues the pressure on the gases increases and the temperature intensifies.  </a:t>
            </a:r>
          </a:p>
          <a:p>
            <a:pPr lvl="1"/>
            <a:r>
              <a:rPr lang="en-US" dirty="0" smtClean="0"/>
              <a:t>This creates an emission nebula </a:t>
            </a:r>
          </a:p>
          <a:p>
            <a:r>
              <a:rPr lang="en-US" dirty="0" smtClean="0"/>
              <a:t>When it gets hot enough it starts to emit intense radiation (i.e. light), and a star is born.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265" y="468630"/>
            <a:ext cx="348615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Nebulas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191750" cy="45935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Nebulas also are created as stars die</a:t>
            </a:r>
          </a:p>
          <a:p>
            <a:r>
              <a:rPr lang="en-US" dirty="0" smtClean="0"/>
              <a:t>Planetary nebulas are the result of a dying star. </a:t>
            </a:r>
          </a:p>
          <a:p>
            <a:r>
              <a:rPr lang="en-US" dirty="0"/>
              <a:t>When a star has burned through so much material that it can no longer sustain its own fusion reactions, the star's gravity causes it to collapse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</a:t>
            </a:r>
            <a:r>
              <a:rPr lang="en-US" dirty="0"/>
              <a:t>the star collapses, its interior heats up. The heating of the interior produces a stellar wind that lasts for a few thousand years and blows away the outer layers of the star.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the outer layers have blown away, the remaining core remnant heats the gases, which are now far from the star, and causes them to glow.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4.sci-news.com/images/enlarge/image_2388_1e-Pillars-of-Cre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67" y="0"/>
            <a:ext cx="6700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Nebulas seen from HUBBLE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244" y="2145665"/>
            <a:ext cx="3985260" cy="3580765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The “Pillars of Creation” seen in the Eagle Nebula.</a:t>
            </a:r>
          </a:p>
          <a:p>
            <a:r>
              <a:rPr lang="en-US" sz="3600" dirty="0" smtClean="0"/>
              <a:t>This is an emission nebula.</a:t>
            </a:r>
          </a:p>
          <a:p>
            <a:pPr lvl="1"/>
            <a:r>
              <a:rPr lang="en-US" sz="3200" dirty="0" smtClean="0"/>
              <a:t>A young star nursery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862</Words>
  <Application>Microsoft Office PowerPoint</Application>
  <PresentationFormat>Widescreen</PresentationFormat>
  <Paragraphs>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Earth Science Notes </vt:lpstr>
      <vt:lpstr>PowerPoint Presentation</vt:lpstr>
      <vt:lpstr>Gravity </vt:lpstr>
      <vt:lpstr>Gravity</vt:lpstr>
      <vt:lpstr>PowerPoint Presentation</vt:lpstr>
      <vt:lpstr>Nebulas </vt:lpstr>
      <vt:lpstr>Nebulas </vt:lpstr>
      <vt:lpstr>Nebulas </vt:lpstr>
      <vt:lpstr>Nebulas seen from HUBBLE</vt:lpstr>
      <vt:lpstr>Nebulas seen from HUBBLE</vt:lpstr>
      <vt:lpstr>Nebulas seen from HUBBLE</vt:lpstr>
      <vt:lpstr>Nebulas seen from HUBBLE</vt:lpstr>
      <vt:lpstr>Nebulas seen from HUBBLE</vt:lpstr>
      <vt:lpstr>Black Holes </vt:lpstr>
      <vt:lpstr>Black Holes </vt:lpstr>
      <vt:lpstr>Black Holes </vt:lpstr>
      <vt:lpstr>Universe Expansion</vt:lpstr>
      <vt:lpstr>Universe Expansion</vt:lpstr>
      <vt:lpstr>PowerPoint Presentation</vt:lpstr>
      <vt:lpstr>Dark Matter / Dark Energy</vt:lpstr>
      <vt:lpstr>Space Travel at the Speed of Light </vt:lpstr>
      <vt:lpstr>Cosmic Background</vt:lpstr>
      <vt:lpstr>PowerPoint Presentation</vt:lpstr>
    </vt:vector>
  </TitlesOfParts>
  <Company>Bridgman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Notes</dc:title>
  <dc:creator>Aaron Locke</dc:creator>
  <cp:lastModifiedBy>Aaron Locke</cp:lastModifiedBy>
  <cp:revision>18</cp:revision>
  <dcterms:created xsi:type="dcterms:W3CDTF">2015-05-20T00:13:16Z</dcterms:created>
  <dcterms:modified xsi:type="dcterms:W3CDTF">2015-05-20T02:53:02Z</dcterms:modified>
</cp:coreProperties>
</file>