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0" r:id="rId2"/>
    <p:sldId id="271" r:id="rId3"/>
    <p:sldId id="265" r:id="rId4"/>
    <p:sldId id="266" r:id="rId5"/>
    <p:sldId id="267" r:id="rId6"/>
    <p:sldId id="268" r:id="rId7"/>
    <p:sldId id="258" r:id="rId8"/>
    <p:sldId id="259" r:id="rId9"/>
    <p:sldId id="260" r:id="rId10"/>
    <p:sldId id="261" r:id="rId11"/>
    <p:sldId id="262" r:id="rId12"/>
    <p:sldId id="263" r:id="rId13"/>
    <p:sldId id="264" r:id="rId14"/>
    <p:sldId id="269" r:id="rId15"/>
    <p:sldId id="273" r:id="rId16"/>
    <p:sldId id="274" r:id="rId17"/>
    <p:sldId id="275" r:id="rId18"/>
    <p:sldId id="276" r:id="rId19"/>
    <p:sldId id="277" r:id="rId20"/>
    <p:sldId id="278" r:id="rId21"/>
    <p:sldId id="279" r:id="rId22"/>
    <p:sldId id="280" r:id="rId23"/>
    <p:sldId id="27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F04B16C-87CF-4928-9FE5-A96D126C202A}" type="datetimeFigureOut">
              <a:rPr lang="en-US" smtClean="0"/>
              <a:t>2/10/2014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70D76C1-C80E-4F18-8C6C-4A883446FDA2}" type="slidenum">
              <a:rPr lang="en-US" smtClean="0"/>
              <a:t>‹#›</a:t>
            </a:fld>
            <a:endParaRPr lang="en-US"/>
          </a:p>
        </p:txBody>
      </p:sp>
    </p:spTree>
    <p:extLst>
      <p:ext uri="{BB962C8B-B14F-4D97-AF65-F5344CB8AC3E}">
        <p14:creationId xmlns:p14="http://schemas.microsoft.com/office/powerpoint/2010/main" val="398824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23FDC04-EE37-4E77-9615-AF9AA5CBEE00}" type="datetimeFigureOut">
              <a:rPr lang="en-US" smtClean="0"/>
              <a:t>2/10/2014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2D73DF-4F4A-42FF-A9AA-65B0AE768267}" type="slidenum">
              <a:rPr lang="en-US" smtClean="0"/>
              <a:t>‹#›</a:t>
            </a:fld>
            <a:endParaRPr lang="en-US"/>
          </a:p>
        </p:txBody>
      </p:sp>
    </p:spTree>
    <p:extLst>
      <p:ext uri="{BB962C8B-B14F-4D97-AF65-F5344CB8AC3E}">
        <p14:creationId xmlns:p14="http://schemas.microsoft.com/office/powerpoint/2010/main" val="234244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EE54FA26-4943-43C2-B0C7-B6AAA10A1496}" type="slidenum">
              <a:rPr lang="en-US" altLang="en-US"/>
              <a:pPr eaLnBrk="1" hangingPunct="1"/>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00932B-517C-4816-86E9-0936A0CBD30A}"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119705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0932B-517C-4816-86E9-0936A0CBD30A}"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248522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0932B-517C-4816-86E9-0936A0CBD30A}"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48631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0932B-517C-4816-86E9-0936A0CBD30A}"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202542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0932B-517C-4816-86E9-0936A0CBD30A}"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126623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00932B-517C-4816-86E9-0936A0CBD30A}"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187707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00932B-517C-4816-86E9-0936A0CBD30A}" type="datetimeFigureOut">
              <a:rPr lang="en-US" smtClean="0"/>
              <a:t>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336065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00932B-517C-4816-86E9-0936A0CBD30A}" type="datetimeFigureOut">
              <a:rPr lang="en-US" smtClean="0"/>
              <a:t>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106943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0932B-517C-4816-86E9-0936A0CBD30A}" type="datetimeFigureOut">
              <a:rPr lang="en-US" smtClean="0"/>
              <a:t>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17963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0932B-517C-4816-86E9-0936A0CBD30A}"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27282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0932B-517C-4816-86E9-0936A0CBD30A}"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4C956-431C-4142-BBD9-A1978EB3694C}" type="slidenum">
              <a:rPr lang="en-US" smtClean="0"/>
              <a:t>‹#›</a:t>
            </a:fld>
            <a:endParaRPr lang="en-US"/>
          </a:p>
        </p:txBody>
      </p:sp>
    </p:spTree>
    <p:extLst>
      <p:ext uri="{BB962C8B-B14F-4D97-AF65-F5344CB8AC3E}">
        <p14:creationId xmlns:p14="http://schemas.microsoft.com/office/powerpoint/2010/main" val="131513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0932B-517C-4816-86E9-0936A0CBD30A}" type="datetimeFigureOut">
              <a:rPr lang="en-US" smtClean="0"/>
              <a:t>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4C956-431C-4142-BBD9-A1978EB3694C}" type="slidenum">
              <a:rPr lang="en-US" smtClean="0"/>
              <a:t>‹#›</a:t>
            </a:fld>
            <a:endParaRPr lang="en-US"/>
          </a:p>
        </p:txBody>
      </p:sp>
    </p:spTree>
    <p:extLst>
      <p:ext uri="{BB962C8B-B14F-4D97-AF65-F5344CB8AC3E}">
        <p14:creationId xmlns:p14="http://schemas.microsoft.com/office/powerpoint/2010/main" val="123838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Cumulonimbus_clou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 Notes</a:t>
            </a:r>
            <a:endParaRPr lang="en-US" dirty="0"/>
          </a:p>
        </p:txBody>
      </p:sp>
      <p:sp>
        <p:nvSpPr>
          <p:cNvPr id="3" name="Subtitle 2"/>
          <p:cNvSpPr>
            <a:spLocks noGrp="1"/>
          </p:cNvSpPr>
          <p:nvPr>
            <p:ph type="subTitle" idx="1"/>
          </p:nvPr>
        </p:nvSpPr>
        <p:spPr/>
        <p:txBody>
          <a:bodyPr/>
          <a:lstStyle/>
          <a:p>
            <a:r>
              <a:rPr lang="en-US" i="1" dirty="0" smtClean="0">
                <a:solidFill>
                  <a:srgbClr val="FF0000"/>
                </a:solidFill>
              </a:rPr>
              <a:t>Air Masses and Weather Fronts</a:t>
            </a:r>
            <a:endParaRPr lang="en-US" i="1" dirty="0">
              <a:solidFill>
                <a:srgbClr val="FF0000"/>
              </a:solidFill>
            </a:endParaRPr>
          </a:p>
        </p:txBody>
      </p:sp>
    </p:spTree>
    <p:extLst>
      <p:ext uri="{BB962C8B-B14F-4D97-AF65-F5344CB8AC3E}">
        <p14:creationId xmlns:p14="http://schemas.microsoft.com/office/powerpoint/2010/main" val="240316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u="none" smtClean="0"/>
              <a:t>Fronts</a:t>
            </a:r>
          </a:p>
        </p:txBody>
      </p:sp>
      <p:sp>
        <p:nvSpPr>
          <p:cNvPr id="13315" name="Rectangle 3"/>
          <p:cNvSpPr>
            <a:spLocks noGrp="1" noChangeArrowheads="1"/>
          </p:cNvSpPr>
          <p:nvPr>
            <p:ph type="body" idx="1"/>
          </p:nvPr>
        </p:nvSpPr>
        <p:spPr/>
        <p:txBody>
          <a:bodyPr/>
          <a:lstStyle/>
          <a:p>
            <a:pPr eaLnBrk="1" hangingPunct="1"/>
            <a:r>
              <a:rPr lang="en-US" altLang="en-US" b="1" dirty="0" smtClean="0"/>
              <a:t>Cold front</a:t>
            </a:r>
            <a:r>
              <a:rPr lang="en-US" altLang="en-US" dirty="0" smtClean="0"/>
              <a:t> – colder air advances toward warm air mass</a:t>
            </a:r>
          </a:p>
          <a:p>
            <a:pPr lvl="1"/>
            <a:r>
              <a:rPr lang="en-US" altLang="en-US" dirty="0" smtClean="0"/>
              <a:t>When cold fronts advanced warm air is pushed up into the troposphere at a faster rate.  This creates cumulonimbus clouds and thunderstorms result. </a:t>
            </a:r>
          </a:p>
          <a:p>
            <a:pPr eaLnBrk="1" hangingPunct="1"/>
            <a:endParaRPr lang="en-US" altLang="en-US" dirty="0" smtClean="0"/>
          </a:p>
        </p:txBody>
      </p:sp>
      <p:pic>
        <p:nvPicPr>
          <p:cNvPr id="13316" name="Picture 5" descr="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38599"/>
            <a:ext cx="8305800" cy="263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1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u="none" smtClean="0"/>
              <a:t>Fronts</a:t>
            </a:r>
          </a:p>
        </p:txBody>
      </p:sp>
      <p:sp>
        <p:nvSpPr>
          <p:cNvPr id="14339" name="Rectangle 3"/>
          <p:cNvSpPr>
            <a:spLocks noGrp="1" noChangeArrowheads="1"/>
          </p:cNvSpPr>
          <p:nvPr>
            <p:ph type="body" idx="1"/>
          </p:nvPr>
        </p:nvSpPr>
        <p:spPr/>
        <p:txBody>
          <a:bodyPr/>
          <a:lstStyle/>
          <a:p>
            <a:pPr eaLnBrk="1" hangingPunct="1"/>
            <a:r>
              <a:rPr lang="en-US" altLang="en-US" b="1" smtClean="0"/>
              <a:t>Occluded front</a:t>
            </a:r>
            <a:r>
              <a:rPr lang="en-US" altLang="en-US" smtClean="0"/>
              <a:t> – cold air and cool air collide with warm air in the middle.  Warm air moves up.</a:t>
            </a:r>
            <a:endParaRPr lang="en-US" altLang="en-US" b="1" smtClean="0"/>
          </a:p>
          <a:p>
            <a:pPr eaLnBrk="1" hangingPunct="1"/>
            <a:endParaRPr lang="en-US" altLang="en-US" smtClean="0"/>
          </a:p>
        </p:txBody>
      </p:sp>
      <p:pic>
        <p:nvPicPr>
          <p:cNvPr id="14340" name="Picture 7" descr="occluded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4762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descr="partb_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1" descr="cold_occlusio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819400"/>
            <a:ext cx="464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129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u="none" smtClean="0"/>
              <a:t>Fronts</a:t>
            </a:r>
          </a:p>
        </p:txBody>
      </p:sp>
      <p:sp>
        <p:nvSpPr>
          <p:cNvPr id="15363" name="Rectangle 3"/>
          <p:cNvSpPr>
            <a:spLocks noGrp="1" noChangeArrowheads="1"/>
          </p:cNvSpPr>
          <p:nvPr>
            <p:ph type="body" idx="1"/>
          </p:nvPr>
        </p:nvSpPr>
        <p:spPr/>
        <p:txBody>
          <a:bodyPr/>
          <a:lstStyle/>
          <a:p>
            <a:pPr eaLnBrk="1" hangingPunct="1"/>
            <a:r>
              <a:rPr lang="en-US" altLang="en-US" b="1" smtClean="0"/>
              <a:t>Stationary front</a:t>
            </a:r>
            <a:r>
              <a:rPr lang="en-US" altLang="en-US" smtClean="0"/>
              <a:t> – warm and cold fronts collide and neither advances</a:t>
            </a:r>
          </a:p>
          <a:p>
            <a:pPr eaLnBrk="1" hangingPunct="1"/>
            <a:endParaRPr lang="en-US" altLang="en-US" smtClean="0"/>
          </a:p>
        </p:txBody>
      </p:sp>
      <p:pic>
        <p:nvPicPr>
          <p:cNvPr id="15364" name="Picture 5" descr="Stationary_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4800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stationary_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432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044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u="none" smtClean="0"/>
              <a:t>Fronts</a:t>
            </a:r>
          </a:p>
        </p:txBody>
      </p:sp>
      <p:pic>
        <p:nvPicPr>
          <p:cNvPr id="16387" name="Picture 4" descr="g_depressio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371600"/>
            <a:ext cx="91440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39492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1143000"/>
          </a:xfrm>
        </p:spPr>
        <p:txBody>
          <a:bodyPr>
            <a:normAutofit fontScale="90000"/>
          </a:bodyPr>
          <a:lstStyle/>
          <a:p>
            <a:r>
              <a:rPr lang="en-US" dirty="0" smtClean="0"/>
              <a:t>Weather Associated with Each Front</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914401"/>
            <a:ext cx="8382000" cy="5685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27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u="none" smtClean="0"/>
              <a:t>Severe Weather </a:t>
            </a:r>
          </a:p>
        </p:txBody>
      </p:sp>
      <p:sp>
        <p:nvSpPr>
          <p:cNvPr id="10243" name="Rectangle 3"/>
          <p:cNvSpPr>
            <a:spLocks noGrp="1" noChangeArrowheads="1"/>
          </p:cNvSpPr>
          <p:nvPr>
            <p:ph type="body" idx="1"/>
          </p:nvPr>
        </p:nvSpPr>
        <p:spPr/>
        <p:txBody>
          <a:bodyPr/>
          <a:lstStyle/>
          <a:p>
            <a:pPr eaLnBrk="1" hangingPunct="1"/>
            <a:r>
              <a:rPr lang="en-US" altLang="en-US" smtClean="0"/>
              <a:t>Produced by collision of different air masses </a:t>
            </a:r>
            <a:r>
              <a:rPr lang="en-US" altLang="en-US" b="1" smtClean="0"/>
              <a:t>(i.e. FRONTS</a:t>
            </a:r>
            <a:r>
              <a:rPr lang="en-US" altLang="en-US" smtClean="0"/>
              <a:t>) or rapid change in conditions.</a:t>
            </a:r>
          </a:p>
          <a:p>
            <a:pPr lvl="1" eaLnBrk="1" hangingPunct="1"/>
            <a:r>
              <a:rPr lang="en-US" altLang="en-US" smtClean="0"/>
              <a:t>Example:  T-Storms, tornadoes, hurricanes, blizzards, etc.</a:t>
            </a:r>
          </a:p>
          <a:p>
            <a:pPr lvl="2" eaLnBrk="1" hangingPunct="1"/>
            <a:r>
              <a:rPr lang="en-US" altLang="en-US" smtClean="0"/>
              <a:t>Be able to explain each example</a:t>
            </a:r>
          </a:p>
        </p:txBody>
      </p:sp>
    </p:spTree>
    <p:extLst>
      <p:ext uri="{BB962C8B-B14F-4D97-AF65-F5344CB8AC3E}">
        <p14:creationId xmlns:p14="http://schemas.microsoft.com/office/powerpoint/2010/main" val="511067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Thunderstorms</a:t>
            </a:r>
          </a:p>
        </p:txBody>
      </p:sp>
      <p:sp>
        <p:nvSpPr>
          <p:cNvPr id="11267" name="Rectangle 3"/>
          <p:cNvSpPr>
            <a:spLocks noGrp="1" noChangeArrowheads="1"/>
          </p:cNvSpPr>
          <p:nvPr>
            <p:ph type="body" idx="1"/>
          </p:nvPr>
        </p:nvSpPr>
        <p:spPr>
          <a:xfrm>
            <a:off x="4800600" y="1371600"/>
            <a:ext cx="3886200" cy="5181600"/>
          </a:xfrm>
        </p:spPr>
        <p:txBody>
          <a:bodyPr/>
          <a:lstStyle/>
          <a:p>
            <a:pPr eaLnBrk="1" hangingPunct="1">
              <a:lnSpc>
                <a:spcPct val="80000"/>
              </a:lnSpc>
              <a:buFontTx/>
              <a:buNone/>
            </a:pPr>
            <a:r>
              <a:rPr lang="en-US" altLang="en-US" sz="2000" b="1" smtClean="0"/>
              <a:t>Facts About Thunderstorms</a:t>
            </a:r>
          </a:p>
          <a:p>
            <a:pPr eaLnBrk="1" hangingPunct="1">
              <a:lnSpc>
                <a:spcPct val="80000"/>
              </a:lnSpc>
            </a:pPr>
            <a:r>
              <a:rPr lang="en-US" altLang="en-US" sz="2200" smtClean="0"/>
              <a:t>They may occur singly, in clusters, or in lines.</a:t>
            </a:r>
          </a:p>
          <a:p>
            <a:pPr eaLnBrk="1" hangingPunct="1">
              <a:lnSpc>
                <a:spcPct val="80000"/>
              </a:lnSpc>
            </a:pPr>
            <a:r>
              <a:rPr lang="en-US" altLang="en-US" sz="2200" smtClean="0"/>
              <a:t>Some of the most severe occur when a single thunderstorm affects one location for an extended time.</a:t>
            </a:r>
          </a:p>
          <a:p>
            <a:pPr eaLnBrk="1" hangingPunct="1">
              <a:lnSpc>
                <a:spcPct val="80000"/>
              </a:lnSpc>
            </a:pPr>
            <a:r>
              <a:rPr lang="en-US" altLang="en-US" sz="2200" smtClean="0"/>
              <a:t>Thunderstorms typically produce heavy rain for a brief period, anywhere from 3 0 minutes to an hour.</a:t>
            </a:r>
          </a:p>
          <a:p>
            <a:pPr eaLnBrk="1" hangingPunct="1">
              <a:lnSpc>
                <a:spcPct val="80000"/>
              </a:lnSpc>
            </a:pPr>
            <a:r>
              <a:rPr lang="en-US" altLang="en-US" sz="2200" smtClean="0"/>
              <a:t>Warm, humid conditions are highly favorable for thunderstorm development.</a:t>
            </a:r>
            <a:br>
              <a:rPr lang="en-US" altLang="en-US" sz="2200" smtClean="0"/>
            </a:br>
            <a:endParaRPr lang="en-US" altLang="en-US" sz="2200" smtClean="0"/>
          </a:p>
          <a:p>
            <a:pPr eaLnBrk="1" hangingPunct="1">
              <a:lnSpc>
                <a:spcPct val="80000"/>
              </a:lnSpc>
            </a:pPr>
            <a:endParaRPr lang="en-US" altLang="en-US" sz="2200" smtClean="0"/>
          </a:p>
        </p:txBody>
      </p:sp>
      <p:pic>
        <p:nvPicPr>
          <p:cNvPr id="11268" name="Picture 5" descr="wxwhy(SevereThunderstorms)(385X289X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118608main_thunderst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39624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116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Tornadoes</a:t>
            </a:r>
          </a:p>
        </p:txBody>
      </p:sp>
      <p:sp>
        <p:nvSpPr>
          <p:cNvPr id="12291" name="Rectangle 3"/>
          <p:cNvSpPr>
            <a:spLocks noGrp="1" noChangeArrowheads="1"/>
          </p:cNvSpPr>
          <p:nvPr>
            <p:ph type="body" idx="1"/>
          </p:nvPr>
        </p:nvSpPr>
        <p:spPr/>
        <p:txBody>
          <a:bodyPr/>
          <a:lstStyle/>
          <a:p>
            <a:pPr eaLnBrk="1" hangingPunct="1">
              <a:buFontTx/>
              <a:buNone/>
            </a:pPr>
            <a:r>
              <a:rPr lang="en-US" altLang="en-US" b="1" smtClean="0"/>
              <a:t>A violently rotating column of air…</a:t>
            </a:r>
          </a:p>
          <a:p>
            <a:pPr eaLnBrk="1" hangingPunct="1"/>
            <a:r>
              <a:rPr lang="en-US" altLang="en-US" smtClean="0"/>
              <a:t>in contact with the ground</a:t>
            </a:r>
          </a:p>
          <a:p>
            <a:pPr eaLnBrk="1" hangingPunct="1"/>
            <a:r>
              <a:rPr lang="en-US" altLang="en-US" smtClean="0"/>
              <a:t>hanging from a </a:t>
            </a:r>
            <a:r>
              <a:rPr lang="en-US" altLang="en-US" smtClean="0">
                <a:hlinkClick r:id="rId2" tooltip="Cumulonimbus cloud"/>
              </a:rPr>
              <a:t>cumulonimbus cloud</a:t>
            </a:r>
            <a:r>
              <a:rPr lang="en-US" altLang="en-US" smtClean="0"/>
              <a:t> </a:t>
            </a:r>
          </a:p>
          <a:p>
            <a:pPr eaLnBrk="1" hangingPunct="1"/>
            <a:r>
              <a:rPr lang="en-US" altLang="en-US" smtClean="0"/>
              <a:t>often (but not always) visible as a </a:t>
            </a:r>
            <a:r>
              <a:rPr lang="en-US" altLang="en-US" b="1" smtClean="0"/>
              <a:t>funnel cloud</a:t>
            </a:r>
            <a:r>
              <a:rPr lang="en-US" altLang="en-US" smtClean="0"/>
              <a:t>. </a:t>
            </a:r>
          </a:p>
        </p:txBody>
      </p:sp>
    </p:spTree>
    <p:extLst>
      <p:ext uri="{BB962C8B-B14F-4D97-AF65-F5344CB8AC3E}">
        <p14:creationId xmlns:p14="http://schemas.microsoft.com/office/powerpoint/2010/main" val="152529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smtClean="0"/>
          </a:p>
        </p:txBody>
      </p:sp>
      <p:sp>
        <p:nvSpPr>
          <p:cNvPr id="13315" name="Rectangle 3"/>
          <p:cNvSpPr>
            <a:spLocks noGrp="1" noChangeArrowheads="1"/>
          </p:cNvSpPr>
          <p:nvPr>
            <p:ph type="body" idx="1"/>
          </p:nvPr>
        </p:nvSpPr>
        <p:spPr>
          <a:xfrm>
            <a:off x="914400" y="1828800"/>
            <a:ext cx="8229600" cy="4525963"/>
          </a:xfrm>
        </p:spPr>
        <p:txBody>
          <a:bodyPr/>
          <a:lstStyle/>
          <a:p>
            <a:pPr eaLnBrk="1" hangingPunct="1"/>
            <a:endParaRPr lang="en-US" altLang="en-US" smtClean="0"/>
          </a:p>
        </p:txBody>
      </p:sp>
      <p:pic>
        <p:nvPicPr>
          <p:cNvPr id="13316" name="Picture 7" descr="080522_tornado_outbrea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647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r" eaLnBrk="1" hangingPunct="1"/>
            <a:r>
              <a:rPr lang="en-US" altLang="en-US" smtClean="0"/>
              <a:t>Tornadoes</a:t>
            </a:r>
          </a:p>
        </p:txBody>
      </p:sp>
      <p:pic>
        <p:nvPicPr>
          <p:cNvPr id="14339" name="Picture 7" descr="Art:Formation of a tornado mesocyclone(Figure, right) A tornado mesocyclone—the large wind system within which a tornado is located—is formed when horizontally circulating winds reach a warm updraft and are lifted into a huge swirling vortex, some 10 to 20 km (6 to 12 miles) in diameter.(Animation, left) The vortex and the updraft move as a coupled system, drawing warm, unstable air from all around the region and moving it upward in expanding spirals. The tornado as seen from the ground is located at the very tip of the c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4965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tornad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5000"/>
            <a:ext cx="3505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0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smtClean="0"/>
              <a:t>I can…</a:t>
            </a:r>
          </a:p>
          <a:p>
            <a:r>
              <a:rPr lang="en-US" dirty="0" smtClean="0"/>
              <a:t>Explain what an air mass</a:t>
            </a:r>
          </a:p>
          <a:p>
            <a:r>
              <a:rPr lang="en-US" dirty="0" smtClean="0"/>
              <a:t>Describe different weather fronts.</a:t>
            </a:r>
          </a:p>
          <a:p>
            <a:r>
              <a:rPr lang="en-US" dirty="0" smtClean="0"/>
              <a:t>Explain how weather is created by passing fronts. </a:t>
            </a:r>
            <a:endParaRPr lang="en-US" dirty="0"/>
          </a:p>
        </p:txBody>
      </p:sp>
    </p:spTree>
    <p:extLst>
      <p:ext uri="{BB962C8B-B14F-4D97-AF65-F5344CB8AC3E}">
        <p14:creationId xmlns:p14="http://schemas.microsoft.com/office/powerpoint/2010/main" val="427792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Hurricanes</a:t>
            </a:r>
          </a:p>
        </p:txBody>
      </p:sp>
      <p:sp>
        <p:nvSpPr>
          <p:cNvPr id="15363" name="Rectangle 3"/>
          <p:cNvSpPr>
            <a:spLocks noGrp="1" noChangeArrowheads="1"/>
          </p:cNvSpPr>
          <p:nvPr>
            <p:ph type="body" idx="1"/>
          </p:nvPr>
        </p:nvSpPr>
        <p:spPr/>
        <p:txBody>
          <a:bodyPr/>
          <a:lstStyle/>
          <a:p>
            <a:pPr eaLnBrk="1" hangingPunct="1"/>
            <a:r>
              <a:rPr lang="en-US" altLang="en-US" smtClean="0"/>
              <a:t>A hurricane is an intense, rotating oceanic weather system that circles around a region of low pressure.</a:t>
            </a:r>
          </a:p>
          <a:p>
            <a:pPr eaLnBrk="1" hangingPunct="1"/>
            <a:r>
              <a:rPr lang="en-US" altLang="en-US" smtClean="0"/>
              <a:t>possesses maximum sustained winds exceeding 119 km/hr (74 mph). </a:t>
            </a:r>
          </a:p>
          <a:p>
            <a:pPr eaLnBrk="1" hangingPunct="1"/>
            <a:r>
              <a:rPr lang="en-US" altLang="en-US" smtClean="0"/>
              <a:t>It forms and intensifies over tropical oceanic regions. </a:t>
            </a:r>
          </a:p>
        </p:txBody>
      </p:sp>
    </p:spTree>
    <p:extLst>
      <p:ext uri="{BB962C8B-B14F-4D97-AF65-F5344CB8AC3E}">
        <p14:creationId xmlns:p14="http://schemas.microsoft.com/office/powerpoint/2010/main" val="356052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US" altLang="en-US" smtClean="0"/>
              <a:t>Hurricanes</a:t>
            </a:r>
          </a:p>
        </p:txBody>
      </p:sp>
      <p:pic>
        <p:nvPicPr>
          <p:cNvPr id="16387" name="Picture 5" descr="Hurricane_Katr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4191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hurricane_structure_new"/>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841875" y="228600"/>
            <a:ext cx="4084638" cy="662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399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Blizzards</a:t>
            </a:r>
          </a:p>
        </p:txBody>
      </p:sp>
      <p:sp>
        <p:nvSpPr>
          <p:cNvPr id="17411" name="Rectangle 3"/>
          <p:cNvSpPr>
            <a:spLocks noGrp="1" noChangeArrowheads="1"/>
          </p:cNvSpPr>
          <p:nvPr>
            <p:ph type="body" idx="1"/>
          </p:nvPr>
        </p:nvSpPr>
        <p:spPr>
          <a:xfrm>
            <a:off x="457200" y="1600200"/>
            <a:ext cx="8229600" cy="2438400"/>
          </a:xfrm>
        </p:spPr>
        <p:txBody>
          <a:bodyPr/>
          <a:lstStyle/>
          <a:p>
            <a:pPr eaLnBrk="1" hangingPunct="1"/>
            <a:r>
              <a:rPr lang="en-US" altLang="en-US" smtClean="0"/>
              <a:t>The U.S. Weather Bureau definition: </a:t>
            </a:r>
          </a:p>
          <a:p>
            <a:pPr lvl="1" eaLnBrk="1" hangingPunct="1"/>
            <a:r>
              <a:rPr lang="en-US" altLang="en-US" sz="2200" smtClean="0"/>
              <a:t>A snowstorm with winds of at least 35 mph, temperatures 20 degrees F or lower over the period of the storm is a plain "blizzard." </a:t>
            </a:r>
          </a:p>
          <a:p>
            <a:pPr lvl="1" eaLnBrk="1" hangingPunct="1"/>
            <a:r>
              <a:rPr lang="en-US" altLang="en-US" sz="2200" smtClean="0"/>
              <a:t>A severe blizzard has 45 mph or greater winds, blowing snow and temperatures at 10 degrees F or below.</a:t>
            </a:r>
          </a:p>
          <a:p>
            <a:pPr eaLnBrk="1" hangingPunct="1"/>
            <a:endParaRPr lang="en-US" altLang="en-US" sz="2200" smtClean="0"/>
          </a:p>
        </p:txBody>
      </p:sp>
      <p:pic>
        <p:nvPicPr>
          <p:cNvPr id="17412" name="Picture 4" descr="rds119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00500"/>
            <a:ext cx="3810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7-blizzard-st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38600"/>
            <a:ext cx="39624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713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Assessment</a:t>
            </a:r>
            <a:endParaRPr lang="en-US" dirty="0"/>
          </a:p>
        </p:txBody>
      </p:sp>
      <p:sp>
        <p:nvSpPr>
          <p:cNvPr id="3" name="Content Placeholder 2"/>
          <p:cNvSpPr>
            <a:spLocks noGrp="1"/>
          </p:cNvSpPr>
          <p:nvPr>
            <p:ph idx="1"/>
          </p:nvPr>
        </p:nvSpPr>
        <p:spPr/>
        <p:txBody>
          <a:bodyPr/>
          <a:lstStyle/>
          <a:p>
            <a:pPr marL="0" indent="0">
              <a:buNone/>
            </a:pPr>
            <a:r>
              <a:rPr lang="en-US" dirty="0" smtClean="0"/>
              <a:t>Can I…</a:t>
            </a:r>
          </a:p>
          <a:p>
            <a:r>
              <a:rPr lang="en-US" dirty="0" smtClean="0"/>
              <a:t>Explain what an air mass</a:t>
            </a:r>
          </a:p>
          <a:p>
            <a:r>
              <a:rPr lang="en-US" dirty="0" smtClean="0"/>
              <a:t>Describe different weather fronts.</a:t>
            </a:r>
          </a:p>
          <a:p>
            <a:r>
              <a:rPr lang="en-US" dirty="0" smtClean="0"/>
              <a:t>Explain how weather is created by passing fronts. </a:t>
            </a:r>
            <a:endParaRPr lang="en-US" dirty="0" smtClean="0"/>
          </a:p>
          <a:p>
            <a:r>
              <a:rPr lang="en-US" dirty="0" smtClean="0"/>
              <a:t>Describe different types of </a:t>
            </a:r>
            <a:r>
              <a:rPr lang="en-US" smtClean="0"/>
              <a:t>severe weather. </a:t>
            </a:r>
            <a:endParaRPr lang="en-US" dirty="0"/>
          </a:p>
        </p:txBody>
      </p:sp>
    </p:spTree>
    <p:extLst>
      <p:ext uri="{BB962C8B-B14F-4D97-AF65-F5344CB8AC3E}">
        <p14:creationId xmlns:p14="http://schemas.microsoft.com/office/powerpoint/2010/main" val="12322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Masses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Air Masses are bodies of air that possess the same characteristics like temperature and humidity.</a:t>
            </a:r>
          </a:p>
          <a:p>
            <a:pPr lvl="1"/>
            <a:r>
              <a:rPr lang="en-US" dirty="0" smtClean="0"/>
              <a:t>You have read about these air masses in your book. </a:t>
            </a:r>
          </a:p>
          <a:p>
            <a:pPr lvl="1"/>
            <a:r>
              <a:rPr lang="en-US" dirty="0" smtClean="0"/>
              <a:t>Can cover hundred of thousands of square miles</a:t>
            </a:r>
          </a:p>
          <a:p>
            <a:pPr lvl="1"/>
            <a:r>
              <a:rPr lang="en-US" dirty="0" smtClean="0"/>
              <a:t>Can have some variation within</a:t>
            </a:r>
          </a:p>
          <a:p>
            <a:r>
              <a:rPr lang="en-US" dirty="0" smtClean="0"/>
              <a:t>Air masses originate in an area called a source region. </a:t>
            </a:r>
          </a:p>
          <a:p>
            <a:pPr lvl="1"/>
            <a:r>
              <a:rPr lang="en-US" dirty="0" smtClean="0"/>
              <a:t>The longer the air mass stays over its source region, the more likely it will acquire the properties of the surface below. </a:t>
            </a:r>
          </a:p>
        </p:txBody>
      </p:sp>
    </p:spTree>
    <p:extLst>
      <p:ext uri="{BB962C8B-B14F-4D97-AF65-F5344CB8AC3E}">
        <p14:creationId xmlns:p14="http://schemas.microsoft.com/office/powerpoint/2010/main" val="317863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Masses</a:t>
            </a:r>
            <a:endParaRPr lang="en-US" dirty="0"/>
          </a:p>
        </p:txBody>
      </p:sp>
      <p:sp>
        <p:nvSpPr>
          <p:cNvPr id="3" name="Content Placeholder 2"/>
          <p:cNvSpPr>
            <a:spLocks noGrp="1"/>
          </p:cNvSpPr>
          <p:nvPr>
            <p:ph idx="1"/>
          </p:nvPr>
        </p:nvSpPr>
        <p:spPr/>
        <p:txBody>
          <a:bodyPr>
            <a:normAutofit/>
          </a:bodyPr>
          <a:lstStyle/>
          <a:p>
            <a:r>
              <a:rPr lang="en-US" dirty="0" smtClean="0"/>
              <a:t>There are four general air mass classifications categorized according to the source region. </a:t>
            </a:r>
          </a:p>
          <a:p>
            <a:pPr lvl="1"/>
            <a:r>
              <a:rPr lang="en-US" dirty="0" smtClean="0"/>
              <a:t>polar latitudes </a:t>
            </a:r>
            <a:r>
              <a:rPr lang="en-US" b="1" dirty="0" smtClean="0"/>
              <a:t>P</a:t>
            </a:r>
            <a:r>
              <a:rPr lang="en-US" dirty="0" smtClean="0"/>
              <a:t> - located </a:t>
            </a:r>
            <a:r>
              <a:rPr lang="en-US" dirty="0" err="1" smtClean="0"/>
              <a:t>poleward</a:t>
            </a:r>
            <a:r>
              <a:rPr lang="en-US" dirty="0" smtClean="0"/>
              <a:t> of 60° north and south </a:t>
            </a:r>
          </a:p>
          <a:p>
            <a:pPr lvl="1"/>
            <a:r>
              <a:rPr lang="en-US" dirty="0" smtClean="0"/>
              <a:t>tropical latitudes </a:t>
            </a:r>
            <a:r>
              <a:rPr lang="en-US" b="1" dirty="0" smtClean="0"/>
              <a:t>T</a:t>
            </a:r>
            <a:r>
              <a:rPr lang="en-US" dirty="0" smtClean="0"/>
              <a:t> - located within about 25° of the equator </a:t>
            </a:r>
          </a:p>
          <a:p>
            <a:pPr lvl="1"/>
            <a:r>
              <a:rPr lang="en-US" dirty="0" smtClean="0"/>
              <a:t>continental </a:t>
            </a:r>
            <a:r>
              <a:rPr lang="en-US" b="1" dirty="0" smtClean="0"/>
              <a:t>c</a:t>
            </a:r>
            <a:r>
              <a:rPr lang="en-US" dirty="0" smtClean="0"/>
              <a:t> - located over large land masses--dry </a:t>
            </a:r>
          </a:p>
          <a:p>
            <a:pPr lvl="1"/>
            <a:r>
              <a:rPr lang="en-US" dirty="0" smtClean="0"/>
              <a:t>marine </a:t>
            </a:r>
            <a:r>
              <a:rPr lang="en-US" b="1" dirty="0" smtClean="0"/>
              <a:t>m</a:t>
            </a:r>
            <a:r>
              <a:rPr lang="en-US" dirty="0" smtClean="0"/>
              <a:t> - located over the oceans----moist </a:t>
            </a:r>
            <a:endParaRPr lang="en-US" dirty="0"/>
          </a:p>
        </p:txBody>
      </p:sp>
    </p:spTree>
    <p:extLst>
      <p:ext uri="{BB962C8B-B14F-4D97-AF65-F5344CB8AC3E}">
        <p14:creationId xmlns:p14="http://schemas.microsoft.com/office/powerpoint/2010/main" val="370004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Masses</a:t>
            </a:r>
            <a:endParaRPr lang="en-US" dirty="0"/>
          </a:p>
        </p:txBody>
      </p:sp>
      <p:sp>
        <p:nvSpPr>
          <p:cNvPr id="3" name="Content Placeholder 2"/>
          <p:cNvSpPr>
            <a:spLocks noGrp="1"/>
          </p:cNvSpPr>
          <p:nvPr>
            <p:ph idx="1"/>
          </p:nvPr>
        </p:nvSpPr>
        <p:spPr/>
        <p:txBody>
          <a:bodyPr/>
          <a:lstStyle/>
          <a:p>
            <a:endParaRPr lang="en-US"/>
          </a:p>
        </p:txBody>
      </p:sp>
      <p:pic>
        <p:nvPicPr>
          <p:cNvPr id="1028" name="Picture 4" descr="https://www.fas.org/irp/imint/docs/rst/Sect14/air_masse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001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71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Masses</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http://www.boston.com/news/weather/weather_wisdom/assets_c/2012/03/air%20masses-thumb-486x390-6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399"/>
            <a:ext cx="8382000" cy="556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Factors that affect weather</a:t>
            </a:r>
          </a:p>
        </p:txBody>
      </p:sp>
      <p:sp>
        <p:nvSpPr>
          <p:cNvPr id="10243" name="Rectangle 3"/>
          <p:cNvSpPr>
            <a:spLocks noGrp="1" noChangeArrowheads="1"/>
          </p:cNvSpPr>
          <p:nvPr>
            <p:ph type="body" idx="1"/>
          </p:nvPr>
        </p:nvSpPr>
        <p:spPr/>
        <p:txBody>
          <a:bodyPr/>
          <a:lstStyle/>
          <a:p>
            <a:pPr eaLnBrk="1" hangingPunct="1">
              <a:buFontTx/>
              <a:buNone/>
            </a:pPr>
            <a:r>
              <a:rPr lang="en-US" altLang="en-US" smtClean="0"/>
              <a:t>	</a:t>
            </a:r>
            <a:r>
              <a:rPr lang="en-US" altLang="en-US" b="1" u="sng" smtClean="0"/>
              <a:t>Weather Fronts</a:t>
            </a:r>
            <a:r>
              <a:rPr lang="en-US" altLang="en-US" smtClean="0"/>
              <a:t> – the boundary between two air masses with different temperatures, densities, and amounts of moisture.</a:t>
            </a:r>
          </a:p>
          <a:p>
            <a:pPr eaLnBrk="1" hangingPunct="1"/>
            <a:endParaRPr lang="en-US" altLang="en-US" smtClean="0"/>
          </a:p>
        </p:txBody>
      </p:sp>
      <p:pic>
        <p:nvPicPr>
          <p:cNvPr id="10244" name="Picture 5" descr="warm_weather_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533400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fro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65760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683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altLang="en-US" u="none" smtClean="0"/>
              <a:t>Fronts</a:t>
            </a:r>
          </a:p>
        </p:txBody>
      </p:sp>
      <p:pic>
        <p:nvPicPr>
          <p:cNvPr id="11267" name="Picture 6" descr="cyclone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1628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541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u="none" smtClean="0"/>
              <a:t>Fronts</a:t>
            </a:r>
          </a:p>
        </p:txBody>
      </p:sp>
      <p:sp>
        <p:nvSpPr>
          <p:cNvPr id="12291" name="Rectangle 3"/>
          <p:cNvSpPr>
            <a:spLocks noGrp="1" noChangeArrowheads="1"/>
          </p:cNvSpPr>
          <p:nvPr>
            <p:ph type="body" idx="1"/>
          </p:nvPr>
        </p:nvSpPr>
        <p:spPr>
          <a:xfrm>
            <a:off x="457200" y="1295400"/>
            <a:ext cx="8229600" cy="1981200"/>
          </a:xfrm>
        </p:spPr>
        <p:txBody>
          <a:bodyPr>
            <a:normAutofit lnSpcReduction="10000"/>
          </a:bodyPr>
          <a:lstStyle/>
          <a:p>
            <a:pPr eaLnBrk="1" hangingPunct="1"/>
            <a:r>
              <a:rPr lang="en-US" altLang="en-US" b="1" smtClean="0"/>
              <a:t>Warm front</a:t>
            </a:r>
            <a:r>
              <a:rPr lang="en-US" altLang="en-US" smtClean="0"/>
              <a:t> – lighter warmer air advances toward colder denser air masses</a:t>
            </a:r>
          </a:p>
          <a:p>
            <a:pPr lvl="1" eaLnBrk="1" hangingPunct="1"/>
            <a:r>
              <a:rPr lang="en-US" altLang="en-US" sz="2000" smtClean="0"/>
              <a:t>Because of their slow rate of advance and very low slope, warm fronts usually produce light to moderate precipitation over a large area for an extended period. </a:t>
            </a:r>
          </a:p>
        </p:txBody>
      </p:sp>
      <p:pic>
        <p:nvPicPr>
          <p:cNvPr id="12292" name="Picture 5" descr="fig55Warm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52800"/>
            <a:ext cx="276607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ttp://ww2010.atmos.uiuc.edu/guides/mtr/af/frnts/wfrnt/gifs/prcp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76600"/>
            <a:ext cx="574109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143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556</Words>
  <Application>Microsoft Office PowerPoint</Application>
  <PresentationFormat>On-screen Show (4:3)</PresentationFormat>
  <Paragraphs>69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Earth Science Notes</vt:lpstr>
      <vt:lpstr>Objectives</vt:lpstr>
      <vt:lpstr>Air Masses</vt:lpstr>
      <vt:lpstr>Air Masses</vt:lpstr>
      <vt:lpstr>Air Masses</vt:lpstr>
      <vt:lpstr>Air Masses</vt:lpstr>
      <vt:lpstr>Factors that affect weather</vt:lpstr>
      <vt:lpstr>Fronts</vt:lpstr>
      <vt:lpstr>Fronts</vt:lpstr>
      <vt:lpstr>Fronts</vt:lpstr>
      <vt:lpstr>Fronts</vt:lpstr>
      <vt:lpstr>Fronts</vt:lpstr>
      <vt:lpstr>Fronts</vt:lpstr>
      <vt:lpstr>Weather Associated with Each Front</vt:lpstr>
      <vt:lpstr>Severe Weather </vt:lpstr>
      <vt:lpstr>Thunderstorms</vt:lpstr>
      <vt:lpstr>Tornadoes</vt:lpstr>
      <vt:lpstr>PowerPoint Presentation</vt:lpstr>
      <vt:lpstr>Tornadoes</vt:lpstr>
      <vt:lpstr>Hurricanes</vt:lpstr>
      <vt:lpstr>Hurricanes</vt:lpstr>
      <vt:lpstr>Blizzards</vt:lpstr>
      <vt:lpstr>Assessment</vt:lpstr>
    </vt:vector>
  </TitlesOfParts>
  <Company>Bridgman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Notes</dc:title>
  <dc:creator>Bridgman</dc:creator>
  <cp:lastModifiedBy>Bridgman</cp:lastModifiedBy>
  <cp:revision>8</cp:revision>
  <cp:lastPrinted>2014-02-06T13:51:33Z</cp:lastPrinted>
  <dcterms:created xsi:type="dcterms:W3CDTF">2014-02-05T01:34:49Z</dcterms:created>
  <dcterms:modified xsi:type="dcterms:W3CDTF">2014-02-10T13:48:13Z</dcterms:modified>
</cp:coreProperties>
</file>