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8" r:id="rId10"/>
    <p:sldId id="269" r:id="rId11"/>
    <p:sldId id="275" r:id="rId12"/>
    <p:sldId id="276" r:id="rId13"/>
    <p:sldId id="277" r:id="rId14"/>
    <p:sldId id="278" r:id="rId15"/>
    <p:sldId id="265" r:id="rId16"/>
    <p:sldId id="279" r:id="rId17"/>
    <p:sldId id="270" r:id="rId18"/>
    <p:sldId id="259" r:id="rId19"/>
    <p:sldId id="280" r:id="rId20"/>
    <p:sldId id="271" r:id="rId21"/>
    <p:sldId id="281" r:id="rId22"/>
    <p:sldId id="282" r:id="rId23"/>
    <p:sldId id="272" r:id="rId24"/>
    <p:sldId id="284" r:id="rId25"/>
    <p:sldId id="273" r:id="rId26"/>
    <p:sldId id="283" r:id="rId27"/>
    <p:sldId id="274" r:id="rId28"/>
    <p:sldId id="285" r:id="rId29"/>
    <p:sldId id="267" r:id="rId30"/>
    <p:sldId id="286" r:id="rId31"/>
    <p:sldId id="266" r:id="rId32"/>
    <p:sldId id="288" r:id="rId33"/>
    <p:sldId id="287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B7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3" autoAdjust="0"/>
    <p:restoredTop sz="94660"/>
  </p:normalViewPr>
  <p:slideViewPr>
    <p:cSldViewPr>
      <p:cViewPr varScale="1">
        <p:scale>
          <a:sx n="87" d="100"/>
          <a:sy n="87" d="100"/>
        </p:scale>
        <p:origin x="-14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282F-6169-4374-A9DF-630A8FAB8D46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3623-0484-48CA-A3EA-832E38FD1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1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282F-6169-4374-A9DF-630A8FAB8D46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3623-0484-48CA-A3EA-832E38FD1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87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282F-6169-4374-A9DF-630A8FAB8D46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3623-0484-48CA-A3EA-832E38FD1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8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282F-6169-4374-A9DF-630A8FAB8D46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3623-0484-48CA-A3EA-832E38FD1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9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282F-6169-4374-A9DF-630A8FAB8D46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3623-0484-48CA-A3EA-832E38FD1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282F-6169-4374-A9DF-630A8FAB8D46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3623-0484-48CA-A3EA-832E38FD1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1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282F-6169-4374-A9DF-630A8FAB8D46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3623-0484-48CA-A3EA-832E38FD1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22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282F-6169-4374-A9DF-630A8FAB8D46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3623-0484-48CA-A3EA-832E38FD1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76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282F-6169-4374-A9DF-630A8FAB8D46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3623-0484-48CA-A3EA-832E38FD1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02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282F-6169-4374-A9DF-630A8FAB8D46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3623-0484-48CA-A3EA-832E38FD1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44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282F-6169-4374-A9DF-630A8FAB8D46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3623-0484-48CA-A3EA-832E38FD1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7000"/>
              </a:schemeClr>
            </a:gs>
            <a:gs pos="78000">
              <a:schemeClr val="accent5">
                <a:lumMod val="45000"/>
                <a:lumOff val="55000"/>
              </a:schemeClr>
            </a:gs>
            <a:gs pos="100000">
              <a:srgbClr val="FFFF00">
                <a:lumMod val="77000"/>
                <a:lumOff val="23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3282F-6169-4374-A9DF-630A8FAB8D46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43623-0484-48CA-A3EA-832E38FD1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5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hyperlink" Target="http://www.osv.org/types-of-wheel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om/url?sa=i&amp;rct=j&amp;q=&amp;esrc=s&amp;source=images&amp;cd=&amp;cad=rja&amp;uact=8&amp;docid=s_fCyOzjVTzJ4M&amp;tbnid=E8X0lz7f2RwBkM:&amp;ved=0CAUQjRw&amp;url=http%3A%2F%2Fcatalog.flatworldknowledge.com%2Fbookhub%2F4309%3Fe%3Daverill_1.0-ch20_s02&amp;ei=uDtwU-uQJM2jyATHoIHYDg&amp;psig=AFQjCNHV3q8yyH-J2gy5ELTl2ebkXCK40w&amp;ust=1399950582209866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Earth Science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Fuels and Other Energy Resources 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0852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Obtaining Natural Resources</a:t>
            </a:r>
            <a:r>
              <a:rPr lang="en-US" b="1" i="1" dirty="0" smtClean="0"/>
              <a:t>: Mining</a:t>
            </a:r>
            <a:endParaRPr lang="en-US" b="1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Deep Sea Mining </a:t>
            </a:r>
            <a:r>
              <a:rPr lang="en-US" dirty="0" smtClean="0"/>
              <a:t>is a relatively new method. </a:t>
            </a:r>
          </a:p>
          <a:p>
            <a:r>
              <a:rPr lang="en-US" dirty="0" smtClean="0"/>
              <a:t>This method entails breaking and then sucking up the seafloor.  The sediments are sorted on the ship and the unwanted materials are put back in the water. </a:t>
            </a:r>
          </a:p>
          <a:p>
            <a:r>
              <a:rPr lang="en-US" dirty="0" smtClean="0"/>
              <a:t>This is often done near hydrothermal vents. </a:t>
            </a:r>
            <a:endParaRPr lang="en-US" dirty="0"/>
          </a:p>
        </p:txBody>
      </p:sp>
      <p:pic>
        <p:nvPicPr>
          <p:cNvPr id="10242" name="Picture 2" descr="http://www.hindawi.com/journals/jam/2012/326954.fig.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4191000" cy="55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069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Producing Energy from Natural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Producing Energy</a:t>
            </a:r>
          </a:p>
          <a:p>
            <a:pPr lvl="1"/>
            <a:r>
              <a:rPr lang="en-US" dirty="0" smtClean="0"/>
              <a:t>Heating</a:t>
            </a:r>
          </a:p>
          <a:p>
            <a:pPr lvl="1"/>
            <a:r>
              <a:rPr lang="en-US" dirty="0" smtClean="0"/>
              <a:t>Doing work (car engines)</a:t>
            </a:r>
          </a:p>
          <a:p>
            <a:pPr lvl="1"/>
            <a:r>
              <a:rPr lang="en-US" dirty="0" smtClean="0"/>
              <a:t>Producing power (power plants). </a:t>
            </a:r>
            <a:endParaRPr lang="en-US" dirty="0"/>
          </a:p>
        </p:txBody>
      </p:sp>
      <p:pic>
        <p:nvPicPr>
          <p:cNvPr id="3074" name="Picture 2" descr="http://blog.clarity.fm/wp-content/uploads/2013/02/campf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38198"/>
            <a:ext cx="3630386" cy="242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venturebeat.files.wordpress.com/2013/02/helping-execs-think-like-fighter-pilo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799"/>
            <a:ext cx="4191000" cy="293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nn-news.com/wp-content/uploads/2012/10/47RS120209A2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33798"/>
            <a:ext cx="4002334" cy="293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447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Producing Energy from Natural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Any fuel could be used to power a power plant,</a:t>
            </a:r>
          </a:p>
          <a:p>
            <a:r>
              <a:rPr lang="en-US" dirty="0" smtClean="0"/>
              <a:t>All power plants work the same basic way. </a:t>
            </a:r>
            <a:endParaRPr lang="en-US" dirty="0"/>
          </a:p>
        </p:txBody>
      </p:sp>
      <p:pic>
        <p:nvPicPr>
          <p:cNvPr id="12290" name="Picture 2" descr="http://www.chemist.gr/wp-content/uploads/2013/03/antidrasthr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" y="2895600"/>
            <a:ext cx="5395913" cy="35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2895600"/>
            <a:ext cx="304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Something causes a turbine to spin (usually steam). </a:t>
            </a:r>
          </a:p>
          <a:p>
            <a:endParaRPr lang="en-US" dirty="0"/>
          </a:p>
          <a:p>
            <a:r>
              <a:rPr lang="en-US" dirty="0" smtClean="0"/>
              <a:t>The turbine generator converts mechanical energy to electrical energy by inducing a current in metal wires. This process is called induction. </a:t>
            </a:r>
          </a:p>
          <a:p>
            <a:endParaRPr lang="en-US" dirty="0"/>
          </a:p>
          <a:p>
            <a:r>
              <a:rPr lang="en-US" dirty="0" smtClean="0"/>
              <a:t>Electrons flow through the metal wires to homes and businesses.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969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Producing Energy from Natural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257800" cy="486727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How induction works:</a:t>
            </a:r>
          </a:p>
          <a:p>
            <a:r>
              <a:rPr lang="en-US" dirty="0" smtClean="0"/>
              <a:t>The </a:t>
            </a:r>
            <a:r>
              <a:rPr lang="en-US" dirty="0"/>
              <a:t>process </a:t>
            </a:r>
            <a:r>
              <a:rPr lang="en-US" dirty="0" smtClean="0"/>
              <a:t>of converting mechanical energy to electricity is </a:t>
            </a:r>
            <a:r>
              <a:rPr lang="en-US" dirty="0"/>
              <a:t>based on the relationship between magnetism and electricity. 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1831, Faraday discovered that when a magnet is moved inside a coil of wire, electrical current flows in the wire.  </a:t>
            </a:r>
          </a:p>
          <a:p>
            <a:r>
              <a:rPr lang="en-US" dirty="0" smtClean="0"/>
              <a:t>The </a:t>
            </a:r>
            <a:r>
              <a:rPr lang="en-US" dirty="0"/>
              <a:t>generator has a series of insulated coils of wire that form a stationary cylinder.  This cylinder surrounds a rotary electromagnetic shaft. 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the electromagnetic shaft rotates, it induces a small electric current in each section of the wire coil.  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section of the wire becomes a small, separate electric conductor. The small currents of individual sections are added together to form one large current. 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current is the electric power that is transmitted from the power company to the consumer.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www.atlantissolar.com/turbineg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38200"/>
            <a:ext cx="3200400" cy="576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695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Any fuel could be used to power a power plant</a:t>
            </a:r>
          </a:p>
        </p:txBody>
      </p:sp>
      <p:pic>
        <p:nvPicPr>
          <p:cNvPr id="2050" name="Picture 2" descr="http://www.45nuclearplants.com/images/Nuclear_Plan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5" y="952613"/>
            <a:ext cx="4158345" cy="275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.bp.blogspot.com/-dqSJtsRdGx0/UAyuNxBGPuI/AAAAAAAABLA/1yhJLHhuesk/s1600/thermal+power+plnats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3810000"/>
            <a:ext cx="4191002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osv.org/sites/default/files/Modern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63498"/>
            <a:ext cx="4491262" cy="274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pa.gov/climatestudents/images/4-1-5-geopower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3809999"/>
            <a:ext cx="4614863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2.bp.blogspot.com/-GT0myBbAjVQ/UofW1Rz6QHI/AAAAAAAAGsQ/aMaGRosHjqM/s640/shams-1-concentrated-solar-power-plan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24200"/>
            <a:ext cx="3048000" cy="172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037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Conventional 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46237"/>
            <a:ext cx="35814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Biomass Fuels </a:t>
            </a:r>
            <a:r>
              <a:rPr lang="en-US" dirty="0" smtClean="0"/>
              <a:t>– fuels derived from living things. Energy is derived from the presence of hydrocarbons made by photosynthesis</a:t>
            </a:r>
          </a:p>
          <a:p>
            <a:pPr marL="0" indent="0">
              <a:buNone/>
            </a:pPr>
            <a:r>
              <a:rPr lang="en-US" dirty="0" smtClean="0"/>
              <a:t>Examples: </a:t>
            </a:r>
            <a:r>
              <a:rPr lang="en-US" dirty="0" smtClean="0"/>
              <a:t>Wood</a:t>
            </a:r>
            <a:r>
              <a:rPr lang="en-US" dirty="0"/>
              <a:t> </a:t>
            </a:r>
            <a:r>
              <a:rPr lang="en-US" dirty="0" smtClean="0"/>
              <a:t>/ </a:t>
            </a:r>
            <a:r>
              <a:rPr lang="en-US" dirty="0" smtClean="0"/>
              <a:t>Plants</a:t>
            </a:r>
            <a:r>
              <a:rPr lang="en-US" dirty="0"/>
              <a:t> </a:t>
            </a:r>
            <a:r>
              <a:rPr lang="en-US" dirty="0" smtClean="0"/>
              <a:t>/ </a:t>
            </a:r>
            <a:r>
              <a:rPr lang="en-US" dirty="0" smtClean="0"/>
              <a:t>Fecal Matter / Peat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8" name="Picture 4" descr="http://pool.howtopedia.org/images/thumb/7/7c/Dung_Burning_Stove_img_2.jpg/800px-Dung_Burning_Stove_img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95400"/>
            <a:ext cx="464820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hiskytimes.co.uk/wp-content/uploads/2011/09/islay-peat-cut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95799"/>
            <a:ext cx="2324100" cy="220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chostains.files.wordpress.com/2010/02/peat-cutt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4495800"/>
            <a:ext cx="2324100" cy="220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822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Biomass Fuel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 of Biomass Fuel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 of </a:t>
            </a:r>
            <a:r>
              <a:rPr lang="en-US" dirty="0"/>
              <a:t>Biomass Fuel	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72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Conventional 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Fossil </a:t>
            </a:r>
            <a:r>
              <a:rPr lang="en-US" b="1" dirty="0" smtClean="0"/>
              <a:t>Fuels </a:t>
            </a:r>
            <a:r>
              <a:rPr lang="en-US" dirty="0" smtClean="0"/>
              <a:t>– fuel formed from the compression and decomposition of organic matter over a long period of time. </a:t>
            </a:r>
          </a:p>
          <a:p>
            <a:pPr lvl="1"/>
            <a:r>
              <a:rPr lang="en-US" dirty="0" smtClean="0"/>
              <a:t>These fuels consist primarily of hydrocarbons.  </a:t>
            </a:r>
            <a:endParaRPr lang="en-US" dirty="0" smtClean="0"/>
          </a:p>
          <a:p>
            <a:pPr lvl="1"/>
            <a:r>
              <a:rPr lang="en-US" dirty="0" smtClean="0"/>
              <a:t>Ex: Coal</a:t>
            </a:r>
            <a:r>
              <a:rPr lang="en-US" dirty="0"/>
              <a:t> </a:t>
            </a:r>
            <a:r>
              <a:rPr lang="en-US" dirty="0" smtClean="0"/>
              <a:t>/ </a:t>
            </a:r>
            <a:r>
              <a:rPr lang="en-US" dirty="0" smtClean="0"/>
              <a:t>Oil </a:t>
            </a:r>
            <a:r>
              <a:rPr lang="en-US" dirty="0" smtClean="0"/>
              <a:t>and Natural </a:t>
            </a:r>
            <a:r>
              <a:rPr lang="en-US" dirty="0" smtClean="0"/>
              <a:t>Gas /Oil </a:t>
            </a:r>
            <a:r>
              <a:rPr lang="en-US" dirty="0" smtClean="0"/>
              <a:t>Shale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Oil Shale </a:t>
            </a:r>
            <a:r>
              <a:rPr lang="en-US" dirty="0" smtClean="0"/>
              <a:t>– is a fine-grained rock that contains hydrocarbons called </a:t>
            </a:r>
            <a:r>
              <a:rPr lang="en-US" dirty="0" err="1" smtClean="0"/>
              <a:t>kerogen</a:t>
            </a:r>
            <a:r>
              <a:rPr lang="en-US" dirty="0" smtClean="0"/>
              <a:t>.  The oil shale is crushed and then heated.  The vapor produced is condensed and refined and Shale Oil is produced.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8430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 </a:t>
            </a:r>
            <a:endParaRPr lang="en-US" dirty="0"/>
          </a:p>
        </p:txBody>
      </p:sp>
      <p:pic>
        <p:nvPicPr>
          <p:cNvPr id="1027" name="Picture 3" descr="Lignite co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632"/>
            <a:ext cx="36195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thracite co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29" y="3276600"/>
            <a:ext cx="36195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eat co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004"/>
            <a:ext cx="36195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2819400"/>
            <a:ext cx="487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Peat:</a:t>
            </a:r>
            <a:r>
              <a:rPr lang="en-US" dirty="0"/>
              <a:t> A mass of recently accumulated to partially carbonized plant debris. This material is on its way to becoming coal but its plant debris source is still easily recognizable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Lignite: </a:t>
            </a:r>
            <a:r>
              <a:rPr lang="en-US" dirty="0"/>
              <a:t>The lowest rank of coal is "lignite". It is peat that has been compressed, dewatered and </a:t>
            </a:r>
            <a:r>
              <a:rPr lang="en-US" dirty="0" err="1"/>
              <a:t>lithified</a:t>
            </a:r>
            <a:r>
              <a:rPr lang="en-US" dirty="0"/>
              <a:t> into a rock. It often contains recognizable plant structures.</a:t>
            </a:r>
          </a:p>
          <a:p>
            <a:endParaRPr lang="en-US" dirty="0"/>
          </a:p>
          <a:p>
            <a:r>
              <a:rPr lang="en-US" b="1" dirty="0"/>
              <a:t>Anthracite Coal:</a:t>
            </a:r>
            <a:r>
              <a:rPr lang="en-US" dirty="0"/>
              <a:t> Anthracite is the highest rank of coal. It has a bright luster and breaks with a semi-</a:t>
            </a:r>
            <a:r>
              <a:rPr lang="en-US" dirty="0" err="1"/>
              <a:t>conchoidal</a:t>
            </a:r>
            <a:r>
              <a:rPr lang="en-US" dirty="0"/>
              <a:t> fracture.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11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 Fuel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 of Fossil Fuels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 of Fossil </a:t>
            </a:r>
            <a:r>
              <a:rPr lang="en-US" dirty="0"/>
              <a:t>Fuel	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552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can…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436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Energy 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14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Solar </a:t>
            </a:r>
            <a:r>
              <a:rPr lang="en-US" b="1" dirty="0" smtClean="0"/>
              <a:t>Energy </a:t>
            </a:r>
            <a:r>
              <a:rPr lang="en-US" dirty="0" smtClean="0"/>
              <a:t>– energy obtained from the sun. </a:t>
            </a:r>
          </a:p>
          <a:p>
            <a:r>
              <a:rPr lang="en-US" dirty="0" smtClean="0"/>
              <a:t>Solar cells are used to make electricity using sunlight. </a:t>
            </a:r>
          </a:p>
          <a:p>
            <a:r>
              <a:rPr lang="en-US" dirty="0" smtClean="0"/>
              <a:t>The photoelectric effect </a:t>
            </a:r>
            <a:r>
              <a:rPr lang="en-US" dirty="0" smtClean="0">
                <a:sym typeface="Wingdings" panose="05000000000000000000" pitchFamily="2" charset="2"/>
              </a:rPr>
              <a:t> when higher frequency light hits certain metals, electrons are ejected.  This can produce a current. </a:t>
            </a:r>
            <a:endParaRPr lang="en-US" dirty="0" smtClean="0"/>
          </a:p>
        </p:txBody>
      </p:sp>
      <p:pic>
        <p:nvPicPr>
          <p:cNvPr id="2052" name="Picture 4" descr="http://www.wonderwhizkids.com/resources/content/images/13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466997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ssignmentexpert.com/blog/wp-content/uploads/2012/03/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3505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430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Energy 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Types of Solar heating</a:t>
            </a:r>
          </a:p>
          <a:p>
            <a:pPr lvl="1"/>
            <a:r>
              <a:rPr lang="en-US" sz="2400" dirty="0" smtClean="0"/>
              <a:t>Passive – the sun simply warms the material directly </a:t>
            </a:r>
          </a:p>
          <a:p>
            <a:pPr lvl="1"/>
            <a:r>
              <a:rPr lang="en-US" sz="2400" dirty="0" smtClean="0"/>
              <a:t>Active  - uses devices like solar panels to capture heat. </a:t>
            </a:r>
            <a:endParaRPr lang="en-US" sz="2400" dirty="0"/>
          </a:p>
        </p:txBody>
      </p:sp>
      <p:pic>
        <p:nvPicPr>
          <p:cNvPr id="3074" name="Picture 2" descr="http://www.hawaiianelectric.com/vcmcontent/StaticFiles/Images/Articles/solar-water-heater-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0"/>
            <a:ext cx="3657600" cy="368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eabuilders.com/images/pea/Passive_Solar_desi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200400"/>
            <a:ext cx="437071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261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Energy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 of Solar Energy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 of </a:t>
            </a:r>
            <a:r>
              <a:rPr lang="en-US" dirty="0"/>
              <a:t>Solar Energy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21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Conventional 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Hydroelectric </a:t>
            </a:r>
            <a:r>
              <a:rPr lang="en-US" b="1" dirty="0" smtClean="0"/>
              <a:t>Power </a:t>
            </a:r>
            <a:r>
              <a:rPr lang="en-US" dirty="0" smtClean="0"/>
              <a:t>– using the energy of falling water to create electricity. </a:t>
            </a:r>
          </a:p>
          <a:p>
            <a:r>
              <a:rPr lang="en-US" dirty="0" smtClean="0"/>
              <a:t>Recall PE to KE?  KE is converted to electrical energy.  </a:t>
            </a:r>
            <a:endParaRPr lang="en-US" dirty="0"/>
          </a:p>
        </p:txBody>
      </p:sp>
      <p:pic>
        <p:nvPicPr>
          <p:cNvPr id="6146" name="Picture 2" descr="http://www.micro-hydro-power.com/images/how-hydro-power-plant-wor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378142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homesteadgristmill.com/wp-content/uploads/2012/08/08-water-wheel-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733800"/>
            <a:ext cx="4503377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430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Hydroelectric Energy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 of Hydroelectric Energy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 of Hydroelectric Energy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263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Conventional 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Geothermal </a:t>
            </a:r>
            <a:r>
              <a:rPr lang="en-US" b="1" dirty="0" smtClean="0"/>
              <a:t>Power </a:t>
            </a:r>
            <a:r>
              <a:rPr lang="en-US" dirty="0" smtClean="0"/>
              <a:t>– energy produced when water heated by magma is pressurized and blows over a turbine to generate electricity.  </a:t>
            </a:r>
            <a:endParaRPr lang="en-US" dirty="0"/>
          </a:p>
        </p:txBody>
      </p:sp>
      <p:pic>
        <p:nvPicPr>
          <p:cNvPr id="5122" name="Picture 2" descr="https://www.bgs.ac.uk/research/images/energy/Figure_01_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00400"/>
            <a:ext cx="4572000" cy="349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inforse.dk/europe/fae/OEZ/GEOTERM/binar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167742"/>
            <a:ext cx="4279900" cy="352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484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Geothermal Energy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 of Geothermal Energy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 of </a:t>
            </a:r>
            <a:r>
              <a:rPr lang="en-US" dirty="0"/>
              <a:t>Geothermal </a:t>
            </a:r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24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Conventional 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3505200" cy="5029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Biofuels </a:t>
            </a:r>
            <a:r>
              <a:rPr lang="en-US" dirty="0" smtClean="0"/>
              <a:t>– like biomass fuels, these come from crops, </a:t>
            </a:r>
            <a:r>
              <a:rPr lang="en-US" dirty="0" err="1" smtClean="0"/>
              <a:t>eood</a:t>
            </a:r>
            <a:r>
              <a:rPr lang="en-US" dirty="0" smtClean="0"/>
              <a:t>, etc. But biofuels are further refined to become more like gasoline.</a:t>
            </a:r>
          </a:p>
          <a:p>
            <a:pPr marL="0" indent="0">
              <a:buNone/>
            </a:pPr>
            <a:r>
              <a:rPr lang="en-US" dirty="0" smtClean="0"/>
              <a:t>Ex: Ethanol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2" descr="http://fe867b.medialib.glogster.com/media/1a/1a011b4dba11e84e7cb8afe5299b9136dbcf2bd40a8c3ae984d075e1122c3267/biofue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43000"/>
            <a:ext cx="4876800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484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Biofuels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 of </a:t>
            </a:r>
            <a:r>
              <a:rPr lang="en-US" dirty="0"/>
              <a:t>Biofuels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 of </a:t>
            </a:r>
            <a:r>
              <a:rPr lang="en-US" dirty="0"/>
              <a:t>Biofuels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873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Natural Resources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990599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Wind Energy </a:t>
            </a:r>
            <a:r>
              <a:rPr lang="en-US" dirty="0" smtClean="0"/>
              <a:t>– using the kinetic energy (moving mass of air) to generate electricity. </a:t>
            </a:r>
          </a:p>
          <a:p>
            <a:endParaRPr lang="en-US" dirty="0"/>
          </a:p>
        </p:txBody>
      </p:sp>
      <p:pic>
        <p:nvPicPr>
          <p:cNvPr id="7170" name="Picture 2" descr="http://www.solarstarpower.co.uk/images/wind_turbine_how_it_wor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6400800" cy="435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822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Obtaining Natural Resources</a:t>
            </a:r>
            <a:r>
              <a:rPr lang="en-US" b="1" i="1" dirty="0" smtClean="0"/>
              <a:t>: Drilling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Before oil can be removed it has to be located.</a:t>
            </a:r>
          </a:p>
          <a:p>
            <a:r>
              <a:rPr lang="en-US" dirty="0" smtClean="0"/>
              <a:t>A sound wave is generated and the return waves will be reflected differently is there is a change in the medium.</a:t>
            </a:r>
          </a:p>
          <a:p>
            <a:pPr lvl="1"/>
            <a:r>
              <a:rPr lang="en-US" dirty="0" smtClean="0"/>
              <a:t>Sound will be reflected differently off oil than it is off stone and even water.</a:t>
            </a:r>
          </a:p>
          <a:p>
            <a:pPr lvl="2"/>
            <a:r>
              <a:rPr lang="en-US" dirty="0" smtClean="0"/>
              <a:t>Speed and intensity of the wave are altered.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 descr="http://static.ddmcdn.com/gif/oil-drilling-prospectin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4024648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50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Energy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 of </a:t>
            </a:r>
            <a:r>
              <a:rPr lang="en-US" dirty="0"/>
              <a:t>Wind Energy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 of </a:t>
            </a:r>
            <a:r>
              <a:rPr lang="en-US" dirty="0"/>
              <a:t>Wind Energy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322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Natural Resources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Nuclear </a:t>
            </a:r>
            <a:r>
              <a:rPr lang="en-US" b="1" dirty="0" smtClean="0"/>
              <a:t>Power </a:t>
            </a:r>
            <a:r>
              <a:rPr lang="en-US" dirty="0" smtClean="0"/>
              <a:t>– energy is produced by the splitting of atoms.  This process is called </a:t>
            </a:r>
            <a:r>
              <a:rPr lang="en-US" b="1" i="1" dirty="0" smtClean="0"/>
              <a:t>nuclear fission. </a:t>
            </a:r>
            <a:endParaRPr lang="en-US" b="1" i="1" dirty="0"/>
          </a:p>
        </p:txBody>
      </p:sp>
      <p:pic>
        <p:nvPicPr>
          <p:cNvPr id="8194" name="Picture 2" descr="http://images.flatworldknowledge.com/averillfwk/averillfwk-fig20_00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45704"/>
            <a:ext cx="7896225" cy="339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8227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Nuclear Reactor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 descr="http://www.howitworksdaily.com/wp-content/uploads/2011/03/Fission-re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8001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4816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Nuclear Energy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 of </a:t>
            </a:r>
            <a:r>
              <a:rPr lang="en-US" dirty="0"/>
              <a:t>Nuclear </a:t>
            </a:r>
            <a:r>
              <a:rPr lang="en-US" dirty="0" smtClean="0"/>
              <a:t>Energy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 of </a:t>
            </a:r>
            <a:r>
              <a:rPr lang="en-US" dirty="0"/>
              <a:t>Nuclear </a:t>
            </a:r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5551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Read the sections in the textbook related to these notes (25.1 and 25.2).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Begin thinking about what way the US should go in terms of energy.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Be ready for discussion.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262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Obtaining Natural Resources</a:t>
            </a:r>
            <a:r>
              <a:rPr lang="en-US" b="1" i="1" dirty="0"/>
              <a:t>: Drilling</a:t>
            </a:r>
            <a:r>
              <a:rPr lang="en-US" b="1" i="1" dirty="0" smtClean="0"/>
              <a:t>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600200"/>
            <a:ext cx="5105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Once oil is located, drilling begins.  A </a:t>
            </a:r>
            <a:r>
              <a:rPr lang="en-US" b="1" i="1" dirty="0" smtClean="0"/>
              <a:t>derrick</a:t>
            </a:r>
            <a:r>
              <a:rPr lang="en-US" dirty="0" smtClean="0"/>
              <a:t> is set up, which holds the drilling apparatus.</a:t>
            </a:r>
          </a:p>
          <a:p>
            <a:r>
              <a:rPr lang="en-US" dirty="0" smtClean="0"/>
              <a:t>A </a:t>
            </a:r>
            <a:r>
              <a:rPr lang="en-US" b="1" i="1" dirty="0" smtClean="0"/>
              <a:t>drill bit </a:t>
            </a:r>
            <a:r>
              <a:rPr lang="en-US" dirty="0" smtClean="0"/>
              <a:t>burrows through layers of rock until it gets to the oil reservoir. </a:t>
            </a:r>
          </a:p>
          <a:p>
            <a:r>
              <a:rPr lang="en-US" dirty="0" smtClean="0"/>
              <a:t>New sections of </a:t>
            </a:r>
            <a:r>
              <a:rPr lang="en-US" b="1" i="1" dirty="0" smtClean="0"/>
              <a:t>drill pipe </a:t>
            </a:r>
            <a:r>
              <a:rPr lang="en-US" dirty="0" smtClean="0"/>
              <a:t>are added as the hole gets deeper. </a:t>
            </a:r>
          </a:p>
          <a:p>
            <a:endParaRPr lang="en-US" dirty="0"/>
          </a:p>
        </p:txBody>
      </p:sp>
      <p:pic>
        <p:nvPicPr>
          <p:cNvPr id="2050" name="Picture 2" descr="http://static.ddmcdn.com/gif/oil-drilling-derri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366448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393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Obtaining Natural Resources</a:t>
            </a:r>
            <a:r>
              <a:rPr lang="en-US" b="1" i="1" dirty="0"/>
              <a:t>: Drilling</a:t>
            </a:r>
            <a:r>
              <a:rPr lang="en-US" b="1" i="1" dirty="0" smtClean="0"/>
              <a:t>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600200"/>
            <a:ext cx="4800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After the rig is removed, the crew puts a pump on the well head.</a:t>
            </a:r>
          </a:p>
          <a:p>
            <a:r>
              <a:rPr lang="en-US" dirty="0" smtClean="0"/>
              <a:t>A </a:t>
            </a:r>
            <a:r>
              <a:rPr lang="en-US" dirty="0"/>
              <a:t>motor drives a gear box that moves a lever.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lever pushes and pulls a </a:t>
            </a:r>
            <a:r>
              <a:rPr lang="en-US" dirty="0" smtClean="0"/>
              <a:t>rod</a:t>
            </a:r>
            <a:r>
              <a:rPr lang="en-US" dirty="0"/>
              <a:t> up and down. The </a:t>
            </a:r>
            <a:r>
              <a:rPr lang="en-US" dirty="0" smtClean="0"/>
              <a:t>rod </a:t>
            </a:r>
            <a:r>
              <a:rPr lang="en-US" dirty="0"/>
              <a:t>is attached to a </a:t>
            </a:r>
            <a:r>
              <a:rPr lang="en-US" b="1" i="1" dirty="0"/>
              <a:t>sucker rod</a:t>
            </a:r>
            <a:r>
              <a:rPr lang="en-US" dirty="0"/>
              <a:t>, which is attached to a pump.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system forces the pump up and down, creating a suction that draws oil up through the well.</a:t>
            </a:r>
          </a:p>
          <a:p>
            <a:endParaRPr lang="en-US" dirty="0"/>
          </a:p>
        </p:txBody>
      </p:sp>
      <p:pic>
        <p:nvPicPr>
          <p:cNvPr id="3074" name="Picture 2" descr="http://www.conservation.ca.gov/dog/picture_a_well/PublishingImages/oilwellx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1261"/>
            <a:ext cx="3505200" cy="517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393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Obtaining Natural Resources</a:t>
            </a:r>
            <a:r>
              <a:rPr lang="en-US" b="1" i="1" dirty="0"/>
              <a:t>: Drilling</a:t>
            </a:r>
            <a:r>
              <a:rPr lang="en-US" b="1" i="1" dirty="0" smtClean="0"/>
              <a:t>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Offshore drill is achieved differently at different depths.  </a:t>
            </a:r>
          </a:p>
          <a:p>
            <a:r>
              <a:rPr lang="en-US" dirty="0" smtClean="0"/>
              <a:t>The fixed platform is simply a tower that rests on concrete. </a:t>
            </a:r>
            <a:endParaRPr lang="en-US" dirty="0"/>
          </a:p>
        </p:txBody>
      </p:sp>
      <p:pic>
        <p:nvPicPr>
          <p:cNvPr id="4100" name="Picture 4" descr="http://static.ddmcdn.com/gif/offshore-drilling-pplatfor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3810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393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Natural Resources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i.dailymail.co.uk/i/pix/2012/11/03/article-2227460-15D58F91000005DC-182_634x7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96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Obtaining Natural Resources</a:t>
            </a:r>
            <a:r>
              <a:rPr lang="en-US" b="1" i="1" dirty="0" smtClean="0"/>
              <a:t>: Mining</a:t>
            </a:r>
            <a:endParaRPr lang="en-US" b="1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Mining</a:t>
            </a:r>
            <a:r>
              <a:rPr lang="en-US" dirty="0"/>
              <a:t> is the extraction of </a:t>
            </a:r>
            <a:r>
              <a:rPr lang="en-US" dirty="0" smtClean="0"/>
              <a:t>valuable minerals form the Earth. </a:t>
            </a:r>
          </a:p>
          <a:p>
            <a:r>
              <a:rPr lang="en-US" dirty="0" smtClean="0"/>
              <a:t>Coal is mined in two ways:</a:t>
            </a:r>
          </a:p>
        </p:txBody>
      </p:sp>
      <p:pic>
        <p:nvPicPr>
          <p:cNvPr id="8194" name="Picture 2" descr="http://www.coaleducation.org/lessons/twe/image/loc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76600"/>
            <a:ext cx="419100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coaleducation.org/lessons/twe/image/loc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3276600"/>
            <a:ext cx="463334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3276600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Surface Mine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3287486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Underground Mine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822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Obtaining Natural Resources</a:t>
            </a:r>
            <a:r>
              <a:rPr lang="en-US" b="1" i="1" dirty="0" smtClean="0"/>
              <a:t>: Mining</a:t>
            </a:r>
            <a:endParaRPr lang="en-US" b="1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Hydraulic mining </a:t>
            </a:r>
            <a:r>
              <a:rPr lang="en-US" dirty="0" smtClean="0"/>
              <a:t>is another form of mining.  It involves removing earth with high pressure water. </a:t>
            </a:r>
          </a:p>
          <a:p>
            <a:r>
              <a:rPr lang="en-US" dirty="0" smtClean="0"/>
              <a:t>This method is used to obtain valuable sediments from the soil.   </a:t>
            </a:r>
            <a:endParaRPr lang="en-US" dirty="0"/>
          </a:p>
        </p:txBody>
      </p:sp>
      <p:pic>
        <p:nvPicPr>
          <p:cNvPr id="11266" name="Picture 2" descr="Diminishing Retur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495124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goldrushgallery.com/news/edited/HydraulicMinin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3886200"/>
            <a:ext cx="33496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069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2085</TotalTime>
  <Words>934</Words>
  <Application>Microsoft Office PowerPoint</Application>
  <PresentationFormat>On-screen Show (4:3)</PresentationFormat>
  <Paragraphs>128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Earth Science Notes</vt:lpstr>
      <vt:lpstr>Objectives</vt:lpstr>
      <vt:lpstr>Obtaining Natural Resources: Drilling</vt:lpstr>
      <vt:lpstr>Obtaining Natural Resources: Drilling </vt:lpstr>
      <vt:lpstr>Obtaining Natural Resources: Drilling </vt:lpstr>
      <vt:lpstr>Obtaining Natural Resources: Drilling </vt:lpstr>
      <vt:lpstr>Obtaining Natural Resources </vt:lpstr>
      <vt:lpstr>Obtaining Natural Resources: Mining</vt:lpstr>
      <vt:lpstr>Obtaining Natural Resources: Mining</vt:lpstr>
      <vt:lpstr>Obtaining Natural Resources: Mining</vt:lpstr>
      <vt:lpstr>Producing Energy from Natural Resources</vt:lpstr>
      <vt:lpstr>Producing Energy from Natural Resources</vt:lpstr>
      <vt:lpstr>Producing Energy from Natural Resources</vt:lpstr>
      <vt:lpstr>PowerPoint Presentation</vt:lpstr>
      <vt:lpstr>Types of Conventional Resources</vt:lpstr>
      <vt:lpstr>Biomass Fuel</vt:lpstr>
      <vt:lpstr>Types of Conventional Resources</vt:lpstr>
      <vt:lpstr>Coal </vt:lpstr>
      <vt:lpstr>Fossil Fuel</vt:lpstr>
      <vt:lpstr>Alternative Energy Resources</vt:lpstr>
      <vt:lpstr>Alternative Energy Resources</vt:lpstr>
      <vt:lpstr>Solar Energy</vt:lpstr>
      <vt:lpstr>Types of Conventional Resources</vt:lpstr>
      <vt:lpstr>Hydroelectric Energy</vt:lpstr>
      <vt:lpstr>Types of Conventional Resources</vt:lpstr>
      <vt:lpstr>Geothermal Energy</vt:lpstr>
      <vt:lpstr>Types of Conventional Resources</vt:lpstr>
      <vt:lpstr>Biofuels </vt:lpstr>
      <vt:lpstr>Obtaining Natural Resources </vt:lpstr>
      <vt:lpstr>Wind Energy</vt:lpstr>
      <vt:lpstr>Obtaining Natural Resources </vt:lpstr>
      <vt:lpstr>A Nuclear Reactor </vt:lpstr>
      <vt:lpstr> Nuclear Energy</vt:lpstr>
      <vt:lpstr>PowerPoint Presentation</vt:lpstr>
    </vt:vector>
  </TitlesOfParts>
  <Company>Bridgman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Bridgman</dc:creator>
  <cp:lastModifiedBy>Bridgman</cp:lastModifiedBy>
  <cp:revision>28</cp:revision>
  <dcterms:created xsi:type="dcterms:W3CDTF">2014-05-03T19:02:43Z</dcterms:created>
  <dcterms:modified xsi:type="dcterms:W3CDTF">2014-05-12T03:20:10Z</dcterms:modified>
</cp:coreProperties>
</file>