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97" r:id="rId4"/>
    <p:sldId id="298" r:id="rId5"/>
    <p:sldId id="268" r:id="rId6"/>
    <p:sldId id="259" r:id="rId7"/>
    <p:sldId id="281" r:id="rId8"/>
    <p:sldId id="261" r:id="rId9"/>
    <p:sldId id="282" r:id="rId10"/>
    <p:sldId id="280" r:id="rId11"/>
    <p:sldId id="278" r:id="rId12"/>
    <p:sldId id="283" r:id="rId13"/>
    <p:sldId id="284" r:id="rId14"/>
    <p:sldId id="279" r:id="rId15"/>
    <p:sldId id="299" r:id="rId16"/>
    <p:sldId id="289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86" r:id="rId25"/>
    <p:sldId id="287" r:id="rId26"/>
    <p:sldId id="288" r:id="rId27"/>
    <p:sldId id="264" r:id="rId28"/>
    <p:sldId id="291" r:id="rId29"/>
    <p:sldId id="292" r:id="rId30"/>
    <p:sldId id="293" r:id="rId31"/>
    <p:sldId id="294" r:id="rId32"/>
    <p:sldId id="296" r:id="rId33"/>
    <p:sldId id="29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8A786-6649-47BE-8FBD-9380BBDFCFB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0582-9034-4936-9364-C58CD4063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9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7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9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A069-E585-4194-8E6D-B2ADC9B5CED9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13C1-E2AB-4308-91D6-8344FF18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cq0fcmUYLpRmM&amp;tbnid=e_hM83_2a9UiKM:&amp;ved=0CAUQjRw&amp;url=http://mtweb.mtsu.edu/cribb/1030igneous.html&amp;ei=ymFlUuDqJuPhyQGSi4HgCw&amp;bvm=bv.54934254,d.aWc&amp;psig=AFQjCNHYdxOp4gwlChqGNi6y6rBoAQ8UpA&amp;ust=138246225476038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cq0fcmUYLpRmM&amp;tbnid=e_hM83_2a9UiKM:&amp;ved=0CAUQjRw&amp;url=http://mtweb.mtsu.edu/cribb/1030igneous.html&amp;ei=ymFlUuDqJuPhyQGSi4HgCw&amp;bvm=bv.54934254,d.aWc&amp;psig=AFQjCNHYdxOp4gwlChqGNi6y6rBoAQ8UpA&amp;ust=138246225476038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cq0fcmUYLpRmM&amp;tbnid=e_hM83_2a9UiKM:&amp;ved=0CAUQjRw&amp;url=http://mtweb.mtsu.edu/cribb/1030igneous.html&amp;ei=ymFlUuDqJuPhyQGSi4HgCw&amp;bvm=bv.54934254,d.aWc&amp;psig=AFQjCNHYdxOp4gwlChqGNi6y6rBoAQ8UpA&amp;ust=138246225476038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cq0fcmUYLpRmM&amp;tbnid=e_hM83_2a9UiKM:&amp;ved=0CAUQjRw&amp;url=http://mtweb.mtsu.edu/cribb/1030igneous.html&amp;ei=ymFlUuDqJuPhyQGSi4HgCw&amp;bvm=bv.54934254,d.aWc&amp;psig=AFQjCNHYdxOp4gwlChqGNi6y6rBoAQ8UpA&amp;ust=138246225476038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cq0fcmUYLpRmM&amp;tbnid=e_hM83_2a9UiKM:&amp;ved=0CAUQjRw&amp;url=http://mtweb.mtsu.edu/cribb/1030igneous.html&amp;ei=ymFlUuDqJuPhyQGSi4HgCw&amp;bvm=bv.54934254,d.aWc&amp;psig=AFQjCNHYdxOp4gwlChqGNi6y6rBoAQ8UpA&amp;ust=138246225476038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docid=PUCrncKQA-9WoM&amp;tbnid=VA0PFN76kLEUUM:&amp;ved=0CAUQjRw&amp;url=http://www.mst.edu/~sgao/g51/plots&amp;ei=qb9lUpLXFuWyyAHP7oGIDw&amp;bvm=bv.55123115,d.aWc&amp;psig=AFQjCNEar5hEa4PcFvZE7LipprnHmH2u5A&amp;ust=13824862853707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geology/1/0/M/W/scoria500.jpg" TargetMode="External"/><Relationship Id="rId2" Type="http://schemas.openxmlformats.org/officeDocument/2006/relationships/hyperlink" Target="http://www.google.com/url?sa=i&amp;rct=j&amp;q=&amp;esrc=s&amp;frm=1&amp;source=images&amp;cd=&amp;cad=rja&amp;docid=CliGl2uae_edoM&amp;tbnid=50LyoA_3s8qo3M:&amp;ved=0CAUQjRw&amp;url=http://geology.about.com/od/more_igrocks/ig/igroxtextures/igtexvesicular.htm&amp;ei=sMBlUo_8EoWWyAH9kYGwAw&amp;bvm=bv.55123115,d.aWc&amp;psig=AFQjCNGBitAIYy4xQhml87NgvyA6i3YoKQ&amp;ust=1382486566180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bierscience.files.wordpress.com/2013/02/igneous-rock-identification-chart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agu.org/georneys/2011/08/28/geology-word-of-the-week-m-is-for-migmatite/migmatite_granit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Earth Science Notes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Igneous Rocks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Making Igneous Rocks (Magma</a:t>
            </a:r>
            <a:r>
              <a:rPr lang="en-US" dirty="0" smtClean="0">
                <a:sym typeface="Wingdings" pitchFamily="2" charset="2"/>
              </a:rPr>
              <a:t> Rock)</a:t>
            </a:r>
          </a:p>
          <a:p>
            <a:r>
              <a:rPr lang="en-US" b="1" dirty="0" smtClean="0">
                <a:sym typeface="Wingdings" pitchFamily="2" charset="2"/>
              </a:rPr>
              <a:t>The Bowen’s Reaction Series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This model shows </a:t>
            </a:r>
            <a:r>
              <a:rPr lang="en-US" b="1" i="1" dirty="0" smtClean="0">
                <a:sym typeface="Wingdings" pitchFamily="2" charset="2"/>
              </a:rPr>
              <a:t>how</a:t>
            </a:r>
            <a:r>
              <a:rPr lang="en-US" dirty="0" smtClean="0">
                <a:sym typeface="Wingdings" pitchFamily="2" charset="2"/>
              </a:rPr>
              <a:t> minerals crystalize as magma cools to form igneous rocks.</a:t>
            </a:r>
          </a:p>
          <a:p>
            <a:pPr lvl="2"/>
            <a:r>
              <a:rPr lang="en-US" dirty="0" smtClean="0"/>
              <a:t>Minerals crystallize in a specific order (according to MP)</a:t>
            </a:r>
          </a:p>
          <a:p>
            <a:pPr lvl="1"/>
            <a:r>
              <a:rPr lang="en-US" dirty="0" smtClean="0"/>
              <a:t>Shows us how igneous rocks can vary in their composition</a:t>
            </a:r>
            <a:endParaRPr lang="en-US" dirty="0"/>
          </a:p>
        </p:txBody>
      </p:sp>
      <p:pic>
        <p:nvPicPr>
          <p:cNvPr id="4" name="Picture 2" descr="http://www.planetaryexploration.net/jupiter/io/photoglossary/images/bowens_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2971800" cy="17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planetaryexploration.net/jupiter/io/photoglossary/images/bowens_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559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ym typeface="Wingdings" pitchFamily="2" charset="2"/>
              </a:rPr>
              <a:t>The Bowen’s Reaction Series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Discontinuous Branch </a:t>
            </a:r>
            <a:r>
              <a:rPr lang="en-US" dirty="0" smtClean="0"/>
              <a:t>of the series</a:t>
            </a:r>
          </a:p>
          <a:p>
            <a:pPr lvl="1"/>
            <a:r>
              <a:rPr lang="en-US" dirty="0" smtClean="0"/>
              <a:t>Different minerals crystallize at definite temperatures</a:t>
            </a:r>
          </a:p>
          <a:p>
            <a:pPr lvl="1"/>
            <a:r>
              <a:rPr lang="en-US" dirty="0" smtClean="0"/>
              <a:t>These minerals are said to be mafic, meaning high in Mg and Fe.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planetaryexploration.net/jupiter/io/photoglossary/images/bowens_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53927"/>
            <a:ext cx="396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20365519">
            <a:off x="5257799" y="1763484"/>
            <a:ext cx="1828800" cy="3505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ym typeface="Wingdings" pitchFamily="2" charset="2"/>
              </a:rPr>
              <a:t>The Bowen’s Reaction Series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Continuous Branch </a:t>
            </a:r>
            <a:r>
              <a:rPr lang="en-US" dirty="0" smtClean="0"/>
              <a:t>of the series</a:t>
            </a:r>
          </a:p>
          <a:p>
            <a:pPr lvl="1"/>
            <a:r>
              <a:rPr lang="en-US" dirty="0" smtClean="0"/>
              <a:t>Minerals composition changes gradually with the </a:t>
            </a:r>
            <a:r>
              <a:rPr lang="en-US" dirty="0" err="1" smtClean="0"/>
              <a:t>Ca</a:t>
            </a:r>
            <a:r>
              <a:rPr lang="en-US" dirty="0" smtClean="0"/>
              <a:t>-rich minerals crystallizing first, as cooling progresses the minerals become more Na-rich. </a:t>
            </a:r>
          </a:p>
          <a:p>
            <a:pPr lvl="1"/>
            <a:r>
              <a:rPr lang="en-US" dirty="0" smtClean="0"/>
              <a:t>These minerals are said to be Felsic, meaning high in silica.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planetaryexploration.net/jupiter/io/photoglossary/images/bowens_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3041"/>
            <a:ext cx="396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759921">
            <a:off x="6651530" y="2089591"/>
            <a:ext cx="1828800" cy="293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" y="304800"/>
            <a:ext cx="891048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STOP – lets group up and do WS 11 – Bowens </a:t>
            </a:r>
            <a:r>
              <a:rPr lang="en-US" smtClean="0"/>
              <a:t>reaction series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Igneous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Classification of Igneous Rock is based on mineral composition, texture, and grain (crystal) size. </a:t>
            </a:r>
          </a:p>
          <a:p>
            <a:pPr lvl="1"/>
            <a:r>
              <a:rPr lang="en-US" dirty="0" smtClean="0"/>
              <a:t>Composition is determined by the Bowen Reaction Series </a:t>
            </a:r>
          </a:p>
          <a:p>
            <a:pPr lvl="2"/>
            <a:r>
              <a:rPr lang="en-US" dirty="0" smtClean="0"/>
              <a:t>The first minerals to form are </a:t>
            </a:r>
            <a:r>
              <a:rPr lang="en-US" b="1" dirty="0" smtClean="0"/>
              <a:t>Basaltic </a:t>
            </a:r>
          </a:p>
          <a:p>
            <a:pPr lvl="2"/>
            <a:r>
              <a:rPr lang="en-US" dirty="0" smtClean="0"/>
              <a:t>The last minerals to form are </a:t>
            </a:r>
            <a:r>
              <a:rPr lang="en-US" b="1" dirty="0" smtClean="0"/>
              <a:t>Granitic</a:t>
            </a:r>
          </a:p>
          <a:p>
            <a:pPr lvl="2"/>
            <a:r>
              <a:rPr lang="en-US" dirty="0" smtClean="0"/>
              <a:t>Intermediates are called </a:t>
            </a:r>
            <a:r>
              <a:rPr lang="en-US" b="1" dirty="0" smtClean="0"/>
              <a:t>Andesitic 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2" descr="http://www.planetaryexploration.net/jupiter/io/photoglossary/images/bowens_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3" y="3592286"/>
            <a:ext cx="2590800" cy="28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Classification of Igneous Rock </a:t>
            </a:r>
            <a:endParaRPr lang="en-US" sz="4000" b="1" u="sng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524000"/>
            <a:ext cx="5486400" cy="215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Basaltic Rocks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High Density, Dark Colored,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Very Fluid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Chemical Composition: Iron, Magnesium, low silica (SiO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  <p:pic>
        <p:nvPicPr>
          <p:cNvPr id="8197" name="Picture 5" descr="ba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200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ba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28600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basa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1588"/>
            <a:ext cx="2724150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Basalt_gevla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/>
              <a:t>Basalt Rock Formations</a:t>
            </a:r>
          </a:p>
        </p:txBody>
      </p:sp>
      <p:pic>
        <p:nvPicPr>
          <p:cNvPr id="17413" name="Picture 5" descr="Basalt-tschech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2672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Basalt%20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5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basalt-columns-1033249-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2672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dirty="0" smtClean="0"/>
              <a:t>Classification of Igneous Rock </a:t>
            </a:r>
            <a:endParaRPr lang="en-US" sz="4000" b="1" u="sng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334000" cy="3886200"/>
          </a:xfrm>
        </p:spPr>
        <p:txBody>
          <a:bodyPr/>
          <a:lstStyle/>
          <a:p>
            <a:r>
              <a:rPr lang="en-US" b="1" dirty="0"/>
              <a:t>Granitic Rocks</a:t>
            </a:r>
            <a:endParaRPr lang="en-US" dirty="0"/>
          </a:p>
          <a:p>
            <a:pPr lvl="1"/>
            <a:r>
              <a:rPr lang="en-US" dirty="0"/>
              <a:t>Light Colored, Low Density, Very rigid</a:t>
            </a: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Chemical Composition: low magnesium and Iron, high silica (SiO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endParaRPr lang="en-US" sz="3200" dirty="0"/>
          </a:p>
        </p:txBody>
      </p:sp>
      <p:pic>
        <p:nvPicPr>
          <p:cNvPr id="9221" name="Picture 5" descr="Huidong_Red_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Gra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387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Granite%20finis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184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Gran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Define and describe Igneous Rocks</a:t>
            </a:r>
          </a:p>
          <a:p>
            <a:r>
              <a:rPr lang="en-US" dirty="0" smtClean="0"/>
              <a:t>Explain how different Igneous Rocks are formed</a:t>
            </a:r>
          </a:p>
          <a:p>
            <a:pPr lvl="1"/>
            <a:r>
              <a:rPr lang="en-US" dirty="0" smtClean="0"/>
              <a:t>Explain the process of Partial Melting and Fractional Crystallization </a:t>
            </a:r>
          </a:p>
          <a:p>
            <a:r>
              <a:rPr lang="en-US" dirty="0" smtClean="0"/>
              <a:t>Classify and Identify Igneous Rocks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/>
              <a:t>Granitic Rock Formations</a:t>
            </a:r>
          </a:p>
        </p:txBody>
      </p:sp>
      <p:pic>
        <p:nvPicPr>
          <p:cNvPr id="18437" name="Picture 5" descr="100_1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NubianRedSphinx-X0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Classification of Igneous Rock </a:t>
            </a:r>
            <a:endParaRPr lang="en-US" sz="4000" b="1" u="sng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Andesitic Rocks</a:t>
            </a:r>
            <a:endParaRPr lang="en-US" dirty="0"/>
          </a:p>
          <a:p>
            <a:pPr lvl="1"/>
            <a:r>
              <a:rPr lang="en-US" i="1" dirty="0"/>
              <a:t>Intermediate</a:t>
            </a:r>
            <a:r>
              <a:rPr lang="en-US" dirty="0"/>
              <a:t> between Basaltic and Granitic</a:t>
            </a:r>
          </a:p>
        </p:txBody>
      </p:sp>
      <p:pic>
        <p:nvPicPr>
          <p:cNvPr id="10245" name="Picture 5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73380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andes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286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lass_igneous_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9342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Igneous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Igneous Rocks are classified by their grain size, which is effected by the rate of cooling.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4000" b="1" dirty="0" smtClean="0"/>
              <a:t>Intrusive vs. Extrusive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Intrusive rocks</a:t>
            </a:r>
            <a:r>
              <a:rPr lang="en-US" dirty="0" smtClean="0"/>
              <a:t>: rocks made from </a:t>
            </a:r>
            <a:r>
              <a:rPr lang="en-US" i="1" u="sng" dirty="0" smtClean="0"/>
              <a:t>magma</a:t>
            </a:r>
          </a:p>
          <a:p>
            <a:r>
              <a:rPr lang="en-US" dirty="0" smtClean="0"/>
              <a:t>These rocks form inside the Earth, so they cool slowly, giving them larger crystals</a:t>
            </a:r>
          </a:p>
          <a:p>
            <a:r>
              <a:rPr lang="en-US" dirty="0" smtClean="0"/>
              <a:t>These rocks cannot be seen until the rock that is around it is worn away.</a:t>
            </a:r>
          </a:p>
          <a:p>
            <a:pPr lvl="1"/>
            <a:r>
              <a:rPr lang="en-US" dirty="0" smtClean="0"/>
              <a:t>Sometimes earthquakes will expose intrusive rocks.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/>
              <a:t>Intrusive </a:t>
            </a:r>
            <a:r>
              <a:rPr lang="en-US" b="1" dirty="0" smtClean="0"/>
              <a:t>Igneous Rocks</a:t>
            </a:r>
            <a:endParaRPr lang="en-US" b="1" dirty="0"/>
          </a:p>
        </p:txBody>
      </p:sp>
      <p:pic>
        <p:nvPicPr>
          <p:cNvPr id="15367" name="Picture 7" descr="igenous%20landform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1054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Half_Dome_USGS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2383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180px-A_Yool_DevilsTower_04Sep03_ex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429000"/>
            <a:ext cx="2120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gte_intrus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intrusive_fractures_wide_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Igneous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Intrusive vs. Extrusive</a:t>
            </a:r>
          </a:p>
          <a:p>
            <a:pPr>
              <a:buFont typeface="Wingdings" pitchFamily="2" charset="2"/>
              <a:buNone/>
            </a:pPr>
            <a:r>
              <a:rPr lang="en-US" sz="4000" b="1" dirty="0" smtClean="0"/>
              <a:t>Extrusive Rocks</a:t>
            </a:r>
            <a:r>
              <a:rPr lang="en-US" sz="4000" dirty="0" smtClean="0"/>
              <a:t> – rocks formed from </a:t>
            </a:r>
            <a:r>
              <a:rPr lang="en-US" sz="4000" i="1" u="sng" dirty="0" smtClean="0"/>
              <a:t>lava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Created when lava cools and hardens on the surface </a:t>
            </a:r>
          </a:p>
          <a:p>
            <a:r>
              <a:rPr lang="en-US" sz="4000" dirty="0" smtClean="0"/>
              <a:t>Because of exposure to the air and other elements (i.e. water) lava will cool quickly, keeping crystals small.</a:t>
            </a:r>
          </a:p>
          <a:p>
            <a:r>
              <a:rPr lang="en-US" sz="4000" dirty="0" smtClean="0"/>
              <a:t>Volcanic glass forms this way.</a:t>
            </a:r>
          </a:p>
          <a:p>
            <a:pPr marL="0" indent="0" algn="ctr">
              <a:buNone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2564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/>
              <a:t>Extrusive </a:t>
            </a:r>
            <a:r>
              <a:rPr lang="en-US" b="1" dirty="0" smtClean="0"/>
              <a:t>Igneous Rocks</a:t>
            </a:r>
            <a:endParaRPr lang="en-US" b="1" dirty="0"/>
          </a:p>
        </p:txBody>
      </p:sp>
      <p:pic>
        <p:nvPicPr>
          <p:cNvPr id="16389" name="Picture 5" descr="t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Tuff:</a:t>
            </a:r>
            <a:r>
              <a:rPr lang="en-US"/>
              <a:t> formed from volcanic ash, pumice and scoria</a:t>
            </a:r>
          </a:p>
        </p:txBody>
      </p:sp>
      <p:pic>
        <p:nvPicPr>
          <p:cNvPr id="16392" name="Picture 8" descr="pi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733800"/>
            <a:ext cx="5000625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p55024-Guanascaste_Costa_Rica-The_black_lava_ro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2.gstatic.com/images?q=tbn:ANd9GcRt4D2geyGj8ZDE-3x9xOPqbvlzYSqL6Zx9qxDFhwtwz2IVHN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98988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Igneous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Igneous Rocks are also classified by their </a:t>
            </a:r>
            <a:r>
              <a:rPr lang="en-US" b="1" i="1" dirty="0" smtClean="0"/>
              <a:t>Texture </a:t>
            </a:r>
          </a:p>
          <a:p>
            <a:r>
              <a:rPr lang="en-US" b="1" dirty="0" smtClean="0"/>
              <a:t>Porphyry</a:t>
            </a:r>
            <a:r>
              <a:rPr lang="en-US" dirty="0" smtClean="0"/>
              <a:t> – larger crystals surrounded by smaller crystals of the same mineral, and at times others too.</a:t>
            </a:r>
          </a:p>
        </p:txBody>
      </p:sp>
      <p:sp>
        <p:nvSpPr>
          <p:cNvPr id="4" name="AutoShape 2" descr="data:image/jpeg;base64,/9j/4AAQSkZJRgABAQAAAQABAAD/2wCEAAkGBhMSERUUEhQVFRUWGBsaGRgYGR8cHRgdHx8dHBsgHiEaICYeIB4jHx8ZITAiJScqLCwtHR4xNTAqNSYtLCkBCQoKDgwOGg8PGiwkHxwsKSwsLCwsLCwsLCwsLCkpLCwpLCwsLCwsLCwpLCwsKSwsLCwsLCwsLCwsLCwsLCwsKf/AABEIAM4A9QMBIgACEQEDEQH/xAAaAAACAwEBAAAAAAAAAAAAAAAEBQIDBgAB/8QAOhAAAgECBQMCBQMCBQUAAwEAAQIRAyEABBIxQQUiURNhBjJxgZFCobFSwRQVI9HwFjNi4fFTgqJD/8QAFwEBAQEBAAAAAAAAAAAAAAAAAQACA//EAB4RAQEBAAICAwEAAAAAAAAAAAABESExAkESUWFx/9oADAMBAAIRAxEAPwAenVqKHlSVP6tVtjJixFpEj2iLkQoVzVUqpgra/dB53E2HP2tOKzk6QQbqBadAKySDYDgkRtuQT4x51CmlOqEZCy1CGmf1W+beLAbCw2BnHNsVVqtZAhlljVuDeBBmxMTBkgb7Y0mWyCpTRdRibx4v4uLzH84zJRl01Vp1NT29OWIVZAJXYX7YEDnxh5SzKyNSw0EQGAEi23Ijj3nnGL236PVy4am5pgg6QZ87WHP/ACcZo5eW0IUMLMFey/ubjbibHjDzIdbpqoQAqxEwAL8TaBBg7e8YT5b09b1IABJg3sLj7H784dZXZXoXq6QAIQjtQgbed4O07fucdV6SadQjuYGJGoHRaCBxvHveffAtHMVDakWVXAOvfTyAQ2k7aQGa02xZ0zPM2qH1uLTwwtB3tNxE7D2vck7pZpKQ02BIJhQBMH/aPwcI6rs1Yqncw7mJPaJNgDFzpP0t98dla9QmXCEatJZWAACzqi0/+Mk3+8DqnVgLBoYmwJMlffxfke9yDjFxoFUYBlEM5GoQ3y32jaR78QTfFNNFcQpUGmzSUMgafZgDJHN9wJw5ynSVrKXMapIMn5R9VMmbG/mecB9S6bo7FZYqcvMb2mNifH0vMQ6MCZGsSZ0jQiEyi6SNgQpjmTvB+swDsqS1Kn6MwFIJ8G1pBkWkbEQb7DAeTqmmiU1LOzHSFAsBvIBFokDfg7c2Nlnd2UtawELGmbMJjSREGL7HaboTeiJ9JSrKYPpsJCiwMsd2jib6T7HE6Wdai8CFXhuCJ4BAjgEEicC9WWnSQsCdYsvElpUkbzsYI3ttg74JypZvVeoCEnShMk+CbwIte8zNrYqhqdAzFcipUIXUANLQTtvtF/ccA4N6H0F7khSEA9ME2JM6mMA2uYi3jzh6czVMApvJMm/3j8/8sCmeNIuK0Ku+qQYESftub7e2MnRTuw7aa3IJDMO23mL8j7YznxClAPr5URqLQrExYgcTH2PvJsf4ip1CTTqIKYEwDaSDBYg7CLCMKepZRaxbUoJpsmhgxBv2gMANwbnj3EnG5GdDUqEwsCCAdTMASFBI9zMm4EcmcXrmDTJUd6KQjyonUIiSRYEkXtiShahGYDB2IYCR2qtwVg+Lqdib23xSOoVF1oySAwuIgDTqAtFhHIG/5KYIzNSpNMemdMt6iLEbC1gSTc2ESd7YvyHUBSBqMyqjKe42veTA3A/P4xFupAlF0szGJ0bKPJJi2083JMQcEZPPoKapd1NkMEzqMG+0bbmY874vR9mNbP0ilmBgXYRzuMZx6PruNUFYZG3VjsYBBuRAaY4N1vLDqfTwmgu5RA0ckTsBImNtvfiIwmy59LMBRUqCeSszMmNRsAN4i3GNThmmXS1y+Vrr3kFzpgsYnmAbbsL++2+NC2ZdzCLZSbTdgQYIj+JtjCZzNUajj1HqeoogGNShnJIiwCtccQbDFeTq6NNF6tVpGpVcWv2kD0x8oa87RJ2xWe0cU64NUdkjuuSCSwLTb+kXHsfOB6vwyaru1tYg6ZFv5AAEecesfTKGvV9QhiAwAXQCNiJvIMWBP2uL+kdTmWX02GohgWuLTxIncX9/GLFor/LHRVAWoRc9q6v7j2x2Ls78QUm0nWQCJABH05YWt/fnHYzkO0noUNJCKvbERIkQByTv80/bzdnk+gXGuqSs3BMzHOw8nnCbKZkLqenbWzGXYqqyWIiD83cBY+MX53rXpCmNJLtpBAMkXAuWjVuRJ8SY2LdBl1jMU1VCI9Nu1rWXkW4ABv8AzzhRT6bLtDAlG0j1NUzF9N5PEwYg/XBhqGFZiXIIOlDMybmGKn2tf5jGAOr9R/w/cJqGpWAVUXTbx+qSYI4mTtGGRaLq02BUppk2Jm1iJGkjwNMz5GLawFMlnIiQOwGbbTdve40jyLjFFHO6mAeUAO3yQY8TebnebjzjzqVAggFwQd0iTBnUYBJG4gkRP73SVdPqrWd0cMrnSshiYWG0wQYANzF9/fB/pJQNxJnSqxtKgwoQdxkCWO17mBifTlIQ1EVGZrSF0lo7RYkwbETH6bA7YDzr1WQKqaHksACZkC/dsSAREkTJ5wJKpl9boFghpABMrqG538FVHEH3wx/ypQ41NJMKiH9RUBjAgQAL/mMLslmKS06SVKoesqyRv2neZ37ZvsfcYaUfipGRBrpu4AEntJMf+QB3MWHOOdjcrstlsyxqLT0Je5YG83FjH094PnAlXpzUkZHHqlgO4i0ntJbe19rH+zz4ezut9lXWNRMwW4Aj+nnc84eVDNgATf7fbz/vigt5YbI5SFltJLSS0T95O3uDyLzjzN5Vgh79477SxABAG06Qd54OGHVavqPoXUkDtIIEtcwZnULiTBE/Q4V57Js5VAV0KPltKTYwRaDqEWm0zONcBUnTzmXlwx08uRBO5uDAHiP352XSqQRGSAo1C36gItJAknwN7/hP0nJkDQlMURJkTJ4BBI+2HmV1gQqgAWkHf38zM/t9s2+msJeufFAVgoRgGlvm/Ss6jFhAICgTBk4VUas+k1Vyj1VINIExeYEckXBMgGfYYYfFeQUtbZwAVXeJgx7WFvOF+TXVWmjIUKKbJpMTBZXhrEWiQN/pjUZV5vJpUDHTpqLKXE+oBJgMpgKfYeZjknpYSDo0hjAJFzIGki6rAgCI+lowPny4DMKOruJ0FgC0EqCxuoGkyQYA9jGPP8YFO6jSBGoS5g92pgCGk3kSD3eDjSFdY+HiKeoagrMNQmyiSSVDNAYnfzPO2FlOlpqBaZ3AcNHbGkiCyzI3t5EfUs/EOoAurBWBplpIpqAWiNJgC8ggzFuMCZfILTFNUqMzC5Ai0DVY/sPr9cCS6bkWqVW0uyGAQFAKGQxmXm8e9zE3AGLqWXcV1CxCGdA20yeBEMWI4/k4pXORHqM4VittNwbECNweIgnGky3T3puKxps9gLwCRAgAzcQeYBM33woyo59X0djKHEQwgaoBPt7WnnC7qXRSAWy+nWFaBE7xq07G9gb3thtlM0jWJk8IRtzcEW2OBGzJp/Kv+mGMk2BJJsCx4m5P9sZ3VOGHzGS1F1aPVMhi0yzabRNpgbGbeZJxU3RgiUnpjUVbtUtpvtAgXUWnb9W3DnNEMwBFRWZwW9PugxMG8gQd1FxOwnAlevqkaVKoNV1NljjeDE3v58E9IKFyfTqtVYzBCaWBRtNmBBmQsi1r28b4szHSzppmlUYlTJuFUiYmDYni+8bbTPIkepqDBgQImwQWC7kmbi9jsL8SzlSAsKW1QCKdjJiDYyIJnYz2wDcYtWCK2WBuNU8upXviwJtEx48+IGOxYmQpBFXTYE9oM6TaZsbnc+847CFbdOQJ6YghTsbSB4i1gbWmIMzfHuZqpUKlAWCgqOw78g8C4/MCdsQy+bp1CFp1IISTSj5b3nzaYN9hOKK4qBiqsElIXY6ABLMBufMEx4HBwXV6NJJLW0jubSFBA8EDYeNhBicUZbO0nZqtHSSIuxgMwCghd4IWfaSOCYvymVR9Qq6RScExMBvAawvsYke3uw/wJSmfRRoWBYkCBtBiBzP59sOrC+vUpqRLFtPcEZSw1TKkmCR7Rtv9Samf12pHUbMSgDkC5NrMCRb8C+2FdGnWdQFpKQrrqJYT3SLaW7VUf1TMiwmzKhT9Kn23se9fkEAyqxaLaoi5mbzioRzWW1ZdlUsJaQ6AEgFtTwA0lhBEz9LjHvWm1UFV00lpUAG/u0zIJAMnmTvhvS6TVPowwVAwLqBcBbmL/kjk8xhd1fMDMVtNN4UL8u8hDI1XsCSTHOnfGWirp/SWAaog/wBKY1RvfnVu2/8AexjAGfprVYBcvIM6GFtQ8giJtcQbiI8nT5Hpw0PCtDECXkWvEAwbXtPm/iGfoMuiskEgiNJB4hSJ3MkdvM33vi3lqQt6fnHQqvdNMBdBmVixgAePqbTG2GFTrNQg1KjsVW95VosLlYBF452P39ztKo5X1QrvvNwQD8pXYMNwbciNsPeldDQozS/daJBiLeD/AOR8X2EmYk/R3BqM1WmRUj7Ks+w3J/t7YcZrNFe2mulRJmRJjmN+d77jEOodFZASrSI0hbbE34i+x9sAVK1OkSAYcgQsQAomdwCATH3A98X6yrqdTelUpNTpdphWURIn9XabjztGNVkc4G099xZlsLx432nwP5xmslmss2pRJdJIJBAUm25sDfjCzp1WozNWKKrgnuZrkHa6i5JsQYiJ8zZvK/G4z1NXU6jYWaRwfpe9v/WMzlMxoTt1PBK6jEss3g+CfpEX2x1H4kZmcK+hgp1KF1/QgjYgm8b7fRdn6611ZZYmQAVMFmW8qRJi4ECwlvIxqRDqOR9RWKsx7/UGqnIHcbQSNjN7fpPFxOoZH/DtarCvdUJ+UyAdJBkCBsLDxjulV3Acir6lNhqUELqpxsBptBMACLFTbHv+etVAdNIZhK/qWNUaoIBmbE2+o3xoFzZCpTqVSKi1UZTopadjIa0wBzeSzT5xfmBpqAVHCTCos6VczsAZmLCwkWg7YY1sxVr09FU03eZGlSo+XZj7CTtB+uKM2vatZk0ADdD26SAItIMiYibRiSb5enSZdYsKgKEgsYAO2qfmBtHNsafL9ZpsRUDhlAYEJLA6Yta2oX4n++MylRK47vUq02NrsCALkgi5BtFuMMqOScrI1AKAukHRoXcWMksDCm8WPk4qjjqvXMu1JyQREajB1Ab8CRuPsZ2vhNV66WZKekvRUAhiQoDSAo7osfZfvM4F9JkdlK6dXdrIudXEKV2WO6RvtinqeX16FCqSxk62JGmx7yoJuNJGqZ4gicPYX0ukFYPqHQNeoE2YbyYN4IA35Hm/gIVWKkMTJ0gXIIBARpgkgDcmfwMC1Fin6dRhmdN2BmX30wdWyjjkzfBAp0yIAkEyU3IAIkLBGm+n8jcYdSqq8KikMFYHcR2xeREzxf3wTkMmtSNSFltpjum2kEsBc23i3JwE+eVUAc1VZzdqtMpJgBBqUQSLfKVmDcYYZev6Cs1IgFQHeGLKJAhgIMizXtJjfcCO2yJoQrU2rNFykLH18/8Ar89ih/jZaioVOmVk9syZIO3NsdiRH0mp6dRqlNANJIAIABAuFnydvrgpsy5MuqamXYsJkyxHzbFZ2nffB9bpQLq1OCV+YqNh9zi/KdOpo6hV7mILHY2mBH9IuI98Z05wW5WklMiYVFbtJtPuQYAuRbxxgjr7sDroRJUADTJJ5gTcxx4++COv5RVMCP8AU7dpM3EnyI3++FPUaVSkpqazDKRBUaViSRt4/qP2OIaoqdNFTRUgBzBLGF7isKzAFpiSRJImSdsG5ZRT79RqEMFNj7Wj9ImDJvtPnC/p+fNRA1LWLgySAWvLDnYHzHvGGGRIYtJCrTK7ndokiTuRqAsN/fDUF6315kHpOVLFBI0gKik31TO9xA8nwcGHNlsulZEVCpD6GMDTMQWtxBG4tsbYA6h04etrgOLRMk9uxO553O0bHEOoZE16en1QoEERBB0+ReRa30BvaBU0/wAcqVAzVJWGuTcyZgCbBf6rfp+wec6wrAal9PUYQeQLljE2N58AajGBcrRWhQYZo637gIkwplQqnk+wuLA7YIo1lFQAhjpAB0CTTFgoB+kSPY84Lw1FmbzXpqCSDY02syg7xpga1WRGocCY8O+h59Qi6nkKsh4swA8qYJ2jk3jCjqmVqahEiCdCDdrQtjJHuI/thr0bNMhemgTcGNQnYcDmeLeZ4xmloss/qe4PMfz+2FvX/hinWghYbY6QLr4PEG34G2JUcvUNUvIUaY7RBN7kzb+mDvGoc4jmutCmAYJHbDETrJnTGkzwePsYwsszm8mV1K5I0EQdW0GU+YweBq3/ALLstmaSQHbWxE0wRpNwo0ljCg+0gXFpjDLrjVczWCKVAYmd+0CQAbc9sExYHzfz/IatCqKrMxogf9vtEHyTaUA+p+pwzOkvqmNRuWRRO8xvttAAOxMSfM4l0YUfUJZbsIm4j5mMSAL6R+L74FooFOpTU0xqeVGlgREszQQQARYkxAtfAGRrGqzqtkW6tGoNayqDb3kXMxxivRNOtItV3cSpAARkI2kEi5AO3F7/AExnKVISZC1CmrSNIkhh3CCxCrvJP4Njhhn8rWoGEINN1hU0GPEKANyRzwfe9VJqdN9SA+oQF7SWDX2W5ggkmTE+cO8DEOndXZX0AKSYFgf9MAk32leYWD+2NDkKS1GH+IBGqYAsJ2BNzeLTcRE84TN1Bl0KzU/WqSRTJUtYkD/eLm2Lf8QK1MhTLKSo1NGsRBj3Fu6OffCGrotTpwgQBVB0iFMn7WJF7z5wg6j1n0agqaLEQVeFMWlo2sLmbkRG9wct1pm0FZLXV1IHY3Egbg3IOx/IwF1LrStUD1FICLfSpliTvHgW38ix2Ahh66RDp3a4NPukKCoNrQAItPP4xPK50VX0w7LJJazX2hSp4P8Aud8ZvMZlq79rs6xswiSSJELeQPoTG2NN8N/DLdxqbJZAGJMXiYsCb+djyb2tYoXLiq1VKTyQ1mF9P/iQt5BkkkeOZwb8PfDcEqiaU0gggKdRJm9tX2EDe54q6vUSjAV2SNwkSxaRDWJj5haCI8jFfTM1mVrliRTp01GkTueQQTeYJnew3OFk/wCr5VaOVK06dMODBkTDPYkn3JJ/thP0Hp7O+kqykRq75Cnki9xJMRG4wT1D4kJSbgt80LuOI3g/7Dxhb07q1WiD2fM8Bh2wt41agAdhEGCDI92VY1n/AE9TS0sRwAQAPMQLXv8AnzjsBL8XUwSKrAsI+WAL7TqO8R+Rj3GtZyo9BzSogIJmpYg8bm/N/wBsEHNMoDlVMi52Im8C3ttOMt/jvSqAKdcxYA9zRYTx/wAmIxb/ANQ16jempWmrRqAktpt+piDeY+UR7Y5N036lmyyBKl3iVI3AgXNoi4JjyBivOdYBpkNDVCVB9PbcXOqwgXMfbjAxpFzKszCJJE3k2N9gIAsWmdvIFOmtJiqaf9VySWMyZkwWvt58740B3TvTpIACYAnu4uSbe8+/jCWslaoxiqzsiyADEWg2TtA37Z/OGbZFqtTQ0CiFaflksTAi4Oxi+3AnBmf6NRoKWWpMCbEliGI5PsAB97YCGyyOgRastU3FysAQw3m0xJ/2sD1HKWbS701eYQARAIMpEG+8mZLc7m/rvVArKVu0aRTOq873/qie2Cbn3xZks6oqf6iwUUAQoIBiTBEeygROx9sSJX6E2YqaQWQ0wpBYQ9tv+3MXjcfqJi13uR6KaIdDUVlbSyjYg7EknclotcQvHBOUyYSxRmBgKSwuuxtb5R5BswuTivO51GrukmIPYjhYupjexX67GL7YN9IRlqQZDqZgXJXTDKYO4BYTfbUPePGI1MvoOlANSQDfTI02GxFxAsPxBA8zGWZdDiyBQANUEEQoPNo+88748zPVGaQ66VVbSpsYi4i/BF5uLYsWiukdb9FdNUid5EE7CQR4Bnu/jCheuVKlR6hWAp0pF4tBP1Ii8bCBiivkRmadQKSKqEMFgSR8xttHgEcD3n3p9AKLbQD3ASPIMWvxtvvjnZw3OzPovWnp1HldUid5LDyRuI2k222xf1TrwqCCjK8EoZsLRJFjAP1H0tPuW6GarGojKADyPuRt/H/2Y6MFUI1WSTbtWVtESLAHbjeOZw+H0PInTIH01RDTUVIKrT2lv1TyJAN97ebEUsiMrUpgBiqiWaDDb38cXAHjziipWNJjq00ioO4WeFteFBb3ubyBGEvVuoVqrqGQ6Buqn8k3kze0nnbHRlp+p/FK0QAul1G954v8ttzwRxjPZnq1ODY6jqBAtE7ED25+wuDYRemwZBtcvYDSLQZF4AH8eMMqfSNQ1DSNAsjsSok6pJC6hMHi/nnGcrXCWT0lVqvEx2mST2x3Qdudu0XH1DrV6rlP8MpsWBJAAAsdO8xH58+GVPOsENNo1Qo7QYG1hIkjYjn+cU5npmknSzAmA6k6i0zbURANjcGfbFL9qz6e5Rpcg6wwWSY3ExEgTM8T5scNKVu3wIgCeJgGJJsdp/fAWSyHokhSVYhZJ4gabwYJPtBNr84uyE0UAs/a2ln/AGBtIvpkHbFcvIdUyxUnUuwHckrOwNib7+dhEjGjapTpUamgRYNJJEkXkn6x5xnq1VzTmp+qx0gELO8/+AuLcTJxRmXY0wNchCs94Ai0T4ESIMXXyMOZR2gqOsO+obDZjrsDqMWWCSLz55GB8/lqjKKaBNTT3BYUyNybEFd7SPa+L8nTprOkgPUbU2syS4mYnYCfGF2Qzb1KjayQwLL+orAEw1zAkxG1vOG/in6YdP8AhxnTUoViCQ8Em4s0XmQAVPmTvgmrkQSylmuoYB9RhgbQWlhyb8fvovhp0p0mJ0KQJOxJO07AmbfWTjEZvOtmDrAYSzaQJUaVF4IOksGJuJJItYTgm3kmeShQQVDEHTqIQkhbAGG0iBwPPtjzFXSfhP8AxKnSrdp3ZtMg7QIItBFoFvrjsdNYedE6SKoplSKYZYvNzILaSY4EbfzGHub6ZpMIu1z42j6Dz7AfTHnw30tGgs+ognSgAiBP9if/AHhx1MkU3gBAptHM8f8AP7Yw1WeSkUY6isnuEWZiTIJ+1hcc+cSzDIipbVuRYESBBJ3m/OFeYy1TUyhqRkHfxY7gAg8wdx5vPVMoopEVVLjSQSsCJgWMrNwIgNxNsSeV+sC5V1dFjUAZ52BJvzBE/wD9HCuv1Au6G5Ordigsx1adyLAgg7/N9MU0+iiWh20rA8iDDcCIBidhIiLHAzZVl+UFgGHePlsNiSIgSRJgj7zhxkflMyyuwZ9NRmUhSSRTUEyLC0GRB8jfDin1QCmagVpYwwYFWkHSukGf6Z//AG8bZzICrVc+o06SCraRMj5R5CzxB242GhoJXJUtUFQtYLA0tFiBtBFxvNrxbBa1BlWtUd6dQlYWHYMdiCdrxIkefr4JWtSesxXTM7k2GoAmBGxIBvMyYOBM1kPS7yQmpATpgkf0/NYxxJP2nCTLdV9T1QS7rTKqWuGaAJPKiYA0wBBN74JymzycDTTCldKgD1BZhYgk8xBt9/GFXxMBWpxSIV9QNzp+U2kA+Rf/ANY8OeZoHqSYsRJWbgfL7wbQTteMFL8L5j0tb1FYlb2sRF4UzEje8/3OTwV0cx8tRQKbgBXBBDG/JnYdxJIII8YINeg1Ryqn1BZrQvJtveeAtrkzFhqNCmzgqrI9Nu+JOwlhPyn63+lu7W/DOWpem7gLrdpb32Mn/eZMXPGDCXdI6OTRcU2NMsIEwYHEaYBtIG8W8QS+n9NFAI7F6hciNawdjwNogGTt9cC5s5qiDUQUtBM6V+UCRe4tIkbWM/XFCfGhNSXpltCAmCAATIncTN7E8fTG5MZt0s+MKZasrKQCCC5tL9u0nYDfaBbzGPMlTDCNIdzMggrt2sTeAJvA4+8d1HPetXLDtFO8sLhrTYHawFjJtiOWzxQaKjM7VSSCIWBYXBOoTPuLDacIU5vJ06Kio7wukqG2UT28AmDtNx9eRanVqZp05LFX1XQ6wWBgRz7gHYj64q6zm1qk02JqMxJhQ2gGYsDuRE83m+IUul1VdRSZhMRpFjq7tiRb6ifripPvh/KVKRLamY7AMSGIjYjaxm5gEc3wYc61TNemY0g9wC2sTPcQJvAt/bDDI9NNKiPUqBy0wQIHnTcwTa555wBP+tDFQpgCLzJk32m4Ejieds3oymWYyCjupqDpHyjcmQZB8xb3keMLRkw7izIszpYiFaREg3sRM7Xb2wVnM6qLq1qFDCbgAXv7AffxhRnKgqVRUhhpZWu2mBwDG8i/t5tjMNWdRy60hpp1C4Wxn5V87fUX8Rtc4TUepSGpBmiTBJuxEgQDxttExxvg+sqsahBABYmFMLae4gC7Svd4geTgPLdGgaiyFp+buS1oNva9/vjdZU5nKpmKjJoWiFVRMSZJJsynT80e5PJGG3TcglMq50a1sCCoLT4J7YInYRq8nerMdLbWNLKEUAqCSLntYwIBMao9xeMUfC+ZVdVOixbUBq7o0rHaVkb7zJB2wo86nUM6Rq1QrQE1BROk3MLO+xGxMNsU7ZzTUp0VTSIcwFsp3C6lPGqxtJ3jVhln88vp00JqS7AArczwZ4kjx5wvbpyAuIDlmAVW1EKLGAACAAb72/BOmTn/AC3XSpPJViCGhilwZPJm5P5x2K6WYqJIDVGvcBJAMCSJXY7j8xBGOxkg+jZ7RTVRBAjSfII/8TI8CfvOGmd+I2qRTWkWJB7rwCDpG4i9z4tGFfQGNFSo1FSB2sLoQLH7giR4i1sd1LqDCvTB7VWnBnyxASI5mIJnwLTiSQykM5LaV5NySebEadO5NiTJ2EQHl8ouazIYqDAg2i4N52MSTudgcUPmC8hXaW3js3mI3ExO0z72GPDV9KxqadB4tLG8arkneefOLUn8aVXohKaEASrEyJYAtZrAEDsNrbb4H6XkQaqo6ay41Et8qgX4Pzd0x/ucV9QyrOVZyo8hQZuG/UZ77TYebbQwySaaRCvBggMyi0SYcA6rxAAnY++CqCul0abVToRQitckwWm0X+hsI42vjQZ9wtLWoPaZAUSdXJ+n/wAxjxmzT06Gd0+XSFE2MbbgRa0knjBvUOqK7qA0JBi+kuwIH3G6kDyPtnGk+qZ9a+ntGn5TtIO1z43P3+2FlJ3RnC01ZEViQJAYEGARMMwjzIn3vKizrUfUEGsAzBm/BkgA+4O1ow1ymUpqqCKise7ftLfq2M31DfFNXBH0/qSFf9JUptHeBddPd3GDpkHRY33Hg4e/9XVEVUYjTEAbNqt4khINzFuMJKXT/nlBpO4aQxUqXgwBJgggyI5vfDanQ1PpWEjSzQCYHK9oMG8jyDxaN8MlKdQmmQi9rO5kAhSpME6fmYXkn3ExtjUdOzZovDWDAT4JvxO0cm1/vipejI6MacioBpVCNI0iwgGCLz+IvvhJmjUykhodmIOgNJWYgKoEC948jB2Wq+JOtJpKLUAJBIBEiR5MwL28SIxiq+TNWGWqSzXY6gQwJ7gRGmF2AH9sHmupOtigmzMbFVNr3Mk9ojzbmcdUzDyqUQw7gXLJAidI0SRMmFkSRIvbDAqznTNQVFZkYkEDSw9ie1dQaSLNb6c3ZfKNSLA+nUp6dBcAhpW+kj3nyfzhotJgVL1XDR3oCSIO4IIN/ZeJvgrLFD36GZlUwpABMC8AwfbxuNsWpnrtIzB9JWsAAVA2IgkhjtY6YExubtOl9TprVLVHYd3YOBPDHYAwD9ZwszGTqVKtTQzKirILagrErZtxyfA298A53p4RagJFSo6jtEpcRJ3EAmTed/AgRjU9S+K11GlBcgbgE8jcCxtBsY+m+FD9Cr1VNYQquVXkEqsfKLgKIgXB3PiBOm9GNFlJILagCFiFBGpoi9pi8+TEDG8RCQ3pyUIupJte+kcah9Bsfri30ZwQVej+nS1FizINzsPIja295NrThCwDnSuuA/8ATEgXA7mJOoWBIHBIjG41qykKHKsTK/tfngXwiztBabuUBSAIAICjUZJmCQTEbHkeMHheD5T6AdM6LUeppULTCg6gAeRN9UgmbzzPAxo8xllSmCVBaLIIvcajxLGRzwNsEdGqRT1VLy31PHI33j7Tg+jmKTalJmF+wDbgH7fW2NTsViMhl6/qVDmDTEOIZYDOoEhYFxp2+4idzpc70ygMuHprTpFlklRuT5AMG53+hm2FPUMuXOlWZaYckwQNQvBJg8gbRt9cEPWcj1HKhUWImQItJOw2N/pcXI1QAqO8v3PsQAsfpk2nk7b8racH1OjI9NdM6mMPDwefltaDxuTvJnCD/NfVdkpfqsShuDAlosJH08HgY1HSemUyoDliw0sZtDCSIPEyJj6eRg1YVZP4gGWL0WDyGmQjsDPgibCIx2J/EmVyx0a51d3y3taJ/GPcOAJSyxVWOvV3Ky6bBQIE9o2A1EEi8WxLPdPpwHDknSgHBcLcFBtGxuJ/OAamYqCsoCk0yvaTB77wWWykgE2IsB5nE6SL3hmGq8mNgfMnYAm0fffElPw+lT1SVnVuGZfc3iQI335Jxoqo7h6hOoghS5UCwEgSB3eLfxgX4f8ATVi0BkIEWkECQIi0XJ+2Hj1dRLgKRJWCJtI8iBtt7DHP216ZrMZCqtQKNLrq7e2QoJMg/Tt3tY7zimllDTqxVnQ2qCWABiIgKRNo3ANtvOo6sgNPsKyZClbAReDBhhM8fgjGdo5b/FOhB0mfmEwFO4vE+APcHGlDJKaamRgkKFFPSBN9ri0yDxv9sJ+rdPVSNIaRsUb5TuQu5vpU39sOOrdBamGejKemDI/rkfpAPiFv4MYTU80aYIe9SLjwIHtHA2HOAKznSq6wUCyvAaO2I7QTPJHudrYhXrAqaZV2EdxBg6Z1CNbCDBnYnzsMBv0b1p9MMEkFtIjwASQb8z7e1sGZnpVRGUM0gkm+7jTtAiRB+Xc741fKL417ma6ug9NzqpkQ5bWAYnSYF5WJ+oOND8Pf6rO6qCNmB3mFExAtBuP5wspdPpIiMBLkSFINjeJO+7ESYNz4xXls3XJTREoSS3cs2BiP5jge84N9nPTbplBoF1DxBK7m24n3JN8KOo9Mp1EIR0NVb/SOJXnYmQZn3xLp3VTUkFBqBafA2Nzx9/3xVT6nlw4VVZTqbUzAgE21X8zH4xS6LM4Z6vQqtUmbL8pJiYInzc3B5+2Lh1YGnB/037hDICApOm5kLcw0GTafGLs1WarVb0iIldDlQZF5I4vtNyPG2B8xmXVkFSgCpPHyzC6NSxOmT5sB+dRVTT6poYvop0wsBjVAvqjVOm0m3tc3xY+ZWoBqLhSCuoEBZbiBHbEKDJN/YxLpznSfXIXVUZVuAHS09sTqPEahvMceZ2moV6XbpcxTQaFKAgSIO5kEg8mb7jFi1Rm/TpsiIWZTJAM7gXYmxnccGxibYozlVzpBTtZjMiJEfNKt5M3ANtt8W9NyCqNBLao2axCbpBX5ebcEQYthnnPhAhPUJCKDqbeTA86o8xIMW3xVLOjdMEq6lmkTEzHidp235/jQ1s+tINqYFRG7T+PJnGFD1wx9NdSmmWAZtJ3vMgWiBH74s6XQVqhFWsNIAJBXdjMidxaPyBfHOS9m41Oc66KaDRT1FoCQSo9jqKwAL7TNowm6hmajkvogzAvEbCYjeJEbWHnD8Ugy6V0kWgEDt5tafHiP2wD1/ILUVtTMrCY0mOJG3Nwb2wxao6T1SkKTU3IW83IBvDTECxJH0xVnPiamjaFILstyGFtMSRMx80+T/OVzedpVC0AroiRYzsDJNwNgPMbXjGh6T0BHolmBtcXIC3BnyTcSZ3FiMPS7V0zTANYtoLm2ozqPaCLm3AgQd4G+F2bpmvVmSxFtSmNxeNIgkwD/ALTg/rHTUdkLM5CyI1BQNhEkj62F5IjF/TKmlyQCArNGo6ib2tMiPfYzubnV/AGyGVqoGUrUUEAa2UK30USdhEsQJubWBsoUa1OkQpUKxLDRGnTYwSx1EtJMmfqLYfNnaVRP9YoQB3Ab+8r4AH74TdToLVHzEQOdiJEkg22ncbYkpyldaoPfLKYezWbkCwtbxvOPMUZc0gz+mSwLbSWIsAZ1G1525nHmLUfZnPU4YIo7VsdUERvIHEj77RbCL0KjgLV30g61JjVPyqNza/2PthjQpUXqldYSxRiJnUvfxsYn7nnAOYoHWAzKANL6oEFjwPFrTY3t4wBHLo1EagoChvlm7KCpU7nugkT7X4OCP88pkxLazuNV/wCeRfxgI1w1MvIBhiUnciD4k2gFf4g4Ey7+rpYKS4HHmREC/wBfb34bFph1TqJUoEBK6REtCg+wWJJt/wAmfcln9Lg0gAVYWg87mBwPtP5wRlK2kopp7fqUQDO59zMn740OVpklSqqHAEyLEc7eRBn2xjWsKOq/EdVaVqZmJOv5uSSNgFgRci30gp6+fYqpPphtFmOklQwubXmdIiBxbGg+I6pSiX0K7WmdjMeZsAduYxhetdamolGjNNAYsLsAIIkEGSATvGHxuimi9dWjq/7jtO3aNyfFv+DFOY6saxpVKv8AoojdoZ95tcgapMG17TfcYr6R2I2pRpdiWm5uCQJ3niRhx0ygGoynYslzqEmbwdrmLTt4wZzrW3HPV0KKhBBIi52JMCDtzAMG3jHn+K9ajoVRTubt8vF7G9pGxv4xVlepBn9OrTbTFyb8TbUJAMeYPtg3OdDbQ1SkwExzKqoIgDeI3Fj9eMUqs9vMgwoSyM2lWMqQt9h7CBf33vexvUeoBlG0II0bkkm8wQSSYid/GMymarAQ6oUMAS0gEiDxMXNonzhhT6YH7rHS6gtsTYE/MDAJ02mLRA2whelBAupdZUgNC6rXvIUE3tA3v98Seuy5hg4UIn/5CSXPGgLeJg/YfYbJdTFJnAB1M5JaWYgWFiBq3I1EKBB3sAOq1gkljqPMrYcgDYHYW4tPEPQMKGdpQ6hvVKtIhAYngBRqYCTcbAffC/qdZUdYIVSQHFWwIvA7oFvBvt7gj5HqNVmZ6ghTcE2iL6bESRY3974ubK+uPVOv/SsCHIlZuGG0G5sdJ1ATGEI1MqxgmFFmAEyeRsLQB/zhnU69SqK6M9vAIgKRIm8D/wBThHlKmiWOt1cxCiVVltwT97Db6Y9qqXZShJpswLQhloHy3AIBAF7AcbSQu/6gUO8AqDYncFQZB2m9p/nBPSsrRLmoEJWCZfi8ystC7k8YrXpi1HYgnWBERJBA1EeCRcmDj3KqfUej6oDqNRBWDHAv/wDL4xy3Ma+n1yl2qG+W07yRa5nzgLMZJ6g9UsY3gsDvBjiQfBxRQy9IUCzoigmZ2J/pvv7z74rXqpQemKmlZ7SxkkE2EsPsObC+CWWiywpzXS3pVG0KO6NRA1C07aZG8TYxJthhl+pnLrpamypUIWyhjqbgkmATxbiMW5gqoVlZxeCZb5SZMAwALb+B4wtzvVDT+ZNYZtVrzqupgzp3n2kb43mjRdFmEuQ2nVbtCqNxMtvH/wAmwwBl6eksx1hUBO5AqMZv4gT82149sU9My1Os806lkB9XWokcwumFmTEAR5g496lUIp97QDtq4UEfNAAUafERJ33O2RKoHINJnVyZMyARJkQT40idyvN7H5vKyumZmQbbAiTMHcCf2++ZoZtVUHWQqkCQRqIH9RBPP02IG+GuXz7QTSps8302ELwJMe55NyLcZ+TWUP8A4Rf/APRb/cnYTJDD2/5c9gml1n0SVrIDU3IkgAEki5W55P7m8DsQMuskI3p0jAMFRMmYg2awm4n7Xmy2oJSGENplVJW5G37CfcH2xHrWsrOkhkHaZJhZBk23OliZjm0jHMhrIgG4to9hIgwIncAiLe4ONemUxTVaANQAlhq07mRcbRb+JHGGXSehCpT9YvpYqRpF13Igcf8APvhTnOnNTQ+pKJ2EENJWCYBAMNMxt9/B/wAP51S2gsvBC3/09psRsbTN7k4P4Vq0HQgye1fmN57gpkjn39vrLWrmrU2QAwYIAkA7/wBj/wDMMKmYpsmpltcRtMbni0++M/0fMIpMqygswAJuD5A2C8T7HGK1BvXKyiiXYEgmzHzO/wBAJP7Yw+ZU61KEkk3j6gyRMR9GOwvjYL1LW7LV0p2j9VmudPiCYtzbnAlQ3UiFBAIFrTdv5m3ge818sUgPpVMGoq1gIYQZIAJlo95jkRv7YZp8OoKpRqvcSNCk2Nj2mIO3vJjEcxTkbS94Jm352+w8YlnM8dChx3wSGUmQ1p23E6ftNowbycevWFOqyVFHbG4I1Dc3NpG9o8Rth5lOn5d2OkKJvq7v07E3AtwfcYyfxDmmcqxYkkxANzaJ2sQT77gGJwbV6pFB6IBCxpJ3AkAw07eL7c4dGcLOs0BR1CiENPVqJMGCNwL/ADTI43HnCLM9Zp1VqLTbvpnU5kgi/Ftwf7SdziH+ZwwBKKoQSCvzFhpULFpLA3i+oSAMG0GKuaioJZJYrOoySFm2kgGdyYj6YfjBoavSq03U0ZJZZYagFlpkmBpYDki5m84s0VzUAVAoiNQ0y0TqERtERBERviulXJVtQqnUxVtUDRN5DLuLeLY7PZRyoIqVIAAJ1GwAmd5iY3n9oxdJEo6uhikUJMkNpAIAAJEwZMzI3g+caWjVHpEQSROox22WVMCTEebzaL4xjUaugH1ezxU/VG2mJJ2FiI4HvoOk9V9NTTqDUqAi9xtcEk7T/czOIlWaZ6bMFS7sdlEQYklo1eNjxj1upVqcuQuwtpABIJG/AAgbH3iLm9T6qlbT3UxS0gzE2kTB+pIj398TGVanL1Aqq7SLyTb6gi8+R+cQQq9TImxeDspkAmZncxMef3wsy6d8eowUCWBEgTNkYnWL8SYg38CZvqx0rUIYhSJCHtI1QZLDaF/i9zhmVQSdRlmlZPBAvBGwsABvIMzhpSfK16kekywqiJDRrDXuJEX+s2mDamvkz6ZElWVZLHVGoyORA5AINr40mWJ9HSqsqw3BgLcA3+pxma3UKb5j0WZhpACgfrkBrnaWmOQJG3OfG6q96VmKiCaqwKcGnMtJIMmZJ3O5Ox5vi7MO7qS4nVdlYiwuZkcmd/b2tJ80qU1hldU7TNgIbtIB8LuNrrBwfX6xRH6kLciY287RhtxSEPS1pU2ZaKVQVDG+zRv3A/i48jxjqlUmCWncqiykCwLSSJ4uZO5k4nmeoLUX1FOoydMWus/sJJk8fc4EGQryTqBB4Mw3kje30gbXxbpzBqZPWYUl6cnbSIIG8qZuSDPIvvbGs6V0lKKlri36uBHExFzzO3BnGXyXVctSGru7pBBJ02uTMd1iPI8b4eV+pL6fqBxoUXG5M7C0x5+g/GPLdamFee6fRrVnNUn9MaSdoi+/jHYHTqL1CWphlvfUtydvO3j747HTXOm/T8qXOtm7IBuCWQ7AXNmAEcmSb4Y5WjTogspLWHFzI97ScKBA1PAFIAGARAOxJG4AERt/IxPqOegEiGY8hgIEW382Hm+HAP6nmTUM22gBYiSfP98IqGW0VHaghDiAL3k7wW4HPFx4xfVov6bEqTBEaZE3EA2sb24Mm3GDFrhGpuCSJJClZMmAs33SfvO1r2Ipz6VpTVUdFViXgQD29u1+2fG/2wPnqhd0nWYlQL3up4Ntt7W3Axo+pVVkARM929iOZ+mFtSrpL1FAZonyDHn9jvOM6SfpqlswRWUzckzMnhb3gLxfkcYfZhdSR3KpAgpsALGTvqkW+nuMZMPWNaWHcDMxERtE/wDvjGpo9T9KkpdHZpkaRZtNuO2Ig7x4niQpW1KFC3kKNX1i5PtBvHGG60gtNNSayQZeRMyAAfyY8RjCKCGLmjUsZFjJNgdr7CfsLY0HTOv0wvfVL9pOnTKzI5A7TtYk/TBZpT670iov+oAhK6iqwSYMGy7lrMbmLG95CPqFfSWcBgh7Wg9qmw1QLoWB3ufpbBn/AFG4LgKalXQAFYiCp/ovBiwPj74Fq9dSmgqVlA0jTUpBllQRAAWIljpnUQIFoxvGdFsKiHV6Yam8HUttwZIMkldjINu7640XSupCkHW0QCGb9XNybD7ydrYxVHq1NGVaVNxSqA1EJYwAonUogm4J8/2xNviGZYAmmIFhdWEb7EkE+9z7zi9po+o9SdAhNAMQveVJUhhJ7AdwTqvE4zOT6g2YqiVcG+57VM/07XBPGOpPUJNVKdRjUFw7aRTVSTAkbG5gA2w4ydZVqB6katc6IuAPmAIIPy2t++KmL8v0uolTVWoggTDWINhG9pB4xf1rIkL2gomkAkTBDmJFvJEjaDtjQVupZaqypyRI1G1xyZ5vE+OMZX4l6iyKuXIEKxN4vO0A7/v++MycoAmmhlytNA5VvUgAA3JhgJYSO32kjbYD5zrtUqUPqbC5aQIJ1RAuwH6pINjjqdQLSB9QBiSVVraxAAixMiLE8G4ggiirlWCEOO2LSQPcGwJnVx7RjSQ9Y6o0rqYam1uACCe3e07gD/bDKhmjJZnU6Q0La5i8Gbn3EXPHCzK5dXI7QGHIjf8AqF5H8bYvzGapU5BfU2wFhta8HURvsPzOM6TjI/FDOrLdAbBQsyONpkRa0g/TChkXUUdCCV1JUB7T8ykEiCI2iTEmIxTkM5KghSulCARTK6mJ+btE3+Wd/e5Jl1SiQ0VTUMnSAWKqSwkXEnzAm5G3BYFmTdSDsAQY5BMRbUCSPtxY4h/gAVqM1MBZJDEkCDaBzaJkC0i3i3p+TVGCqCAywTOxgxMb7if284Oz+chWkmFFwLarC0WEc77HnHPy8t4dPHxwD0/qVJVtTBLBgpJZhHk6rbKdr2GKcj0xq9eq+pQoHa0QrgQIEiNpnxxMyI/D+ZQg6tJklRMmw/I20254nDb/ADAhQqg6nLFS4KovsAyr2ja41eJx0k+mLU+oJsqhDHNoMDgD9UiOPYYFyqppWVOkqG1MDqUxF5uBta/E7jB9NAG0MTVXSWZmAgsCDYRfmB7byMCZjLaJZdbIxhpW6gKbGT3SZtwYtjWMnXQXpLTPrMAxYwSfmHERbaPvOOwqoZYxrNVwGjSNKRA8EjYztx98djKwyyWUZkBFp3kWkxxcEbC+9rbYr/yJ17WZVG6ArtG8QfFgDttgnoyFQV1Bjq7l3NiCDb6cn8RhhmumvWC1CRH9M7naQdto4ONB64o0wvYX/qgneCBI8fxjI/EvUiXL0wBABUCIXjVb7dv0w3q580lbVoeCUbUoBFgQAZuYIuP22wneqlRe0SCR2xv+LgbxJ4E4MJHT61XbeQB+o/aYO1p+u+GdPOkUixlgdp5Nh/N5j+MeHJJUqBG8XAtp+u3m5/nDOr052ZCiNAAMmQF2ixHMzP0wcHapekKjF2Ok7G52gadIjaP2GHeToBFtTsy8Sb73mx4sOcL61EFkBbTDSY2qRxb3m3++GtfqlKkBSc6TM2iNvckatr/Xi2M9np4+UBSpUdig4CwANov/AH4vhJnOp0qaK5eWCdiqZUzERsQ0eeNX1DHqPV6dNGpKwZ4/qDRPgCQf/WFNbo1Isp0CoJ7n1TFwDuZHv7RjUFJ+k1CxLVClMRCwpCT4Nx5uY4tBxdm1ph/UpurMupJRizHZo0mBpiTHEiN8R+IcoaZNKmRpI2O5LAR7CIA87n2xXlenlKer1F1zBVb8Qb7SOLRaPpplZWqsUEkCAbFSdK+JG36TfbDPIZrLMusvTAAiNQIAkX+u4ngHbCSlnVqIwNU6yAugKw27YnY/Wfrg9qVNaZWpTmZ0zJ1ATM9uwiSAvjfkI+aVVtdEsCwAkWLQIUreQZm4AkR4kLs50WqNLSUZTEj5iJgbkeZ3i9gcPOkUUHa+nuJgAACdgqg8RJ3/AJwJmgKT+mi6uQygkvBiGZIMAstpuOfNEVUK9QAhYMQNJTmLCCLxJuIEDHdDo1Wqu9UeoAYIJkAixPcRtfaN9sFVlcnUaZLkg6oDaVG5Pg7iwP2iSDSy7I7EG7Te4YHkDSIWTckk/m+BJ16yuQtHXp2DF4WDvDD5iR4BmTM4rztdqTK0TBhRdogCRcDm02xpKvS0FOQYdVUx/VM7EXE3/f64QdS00wApJmbiLQCRAmwmxPBPvGKJDNAVQWj0yD7m4F/twI/jBnROj0mpRqiqA1iJi8jYeLYGZhVpgaiFNrHVuLQYnwSxsOIJIxRkes5gBggDOo+eyjTMSd5YwTvsPbBla4bnIZUIERAhWxcsdRmbgTEBeJn+ZW9YyyqyBHDOWh1A1MZMxayyJuflvfnCpfiGqp/1GVVi2kAFjG8aidI8xeeIgn9Ly8K4pIloIIGnUfmsZFo0iGE2vMzh9AszWSaqrlDpBJGsCSsfTbY8+RzGABSZ8uKSl6jGZJBBtsZv2xb8bDfV19bLpolkYHVZJI86gQATvYXnbF/wx0bubUI0AQVImTvuLj5tzacHjPRt9st0n4ZdGJKlNQCibktNrCQAImWI9sPF6FmhJliAGhh3QDeCC0Ge3tNhpHgEavO5GpUXQtRaZN7qSSt7EA/U+2PMlXWhS9O7BeQQOL2N/wDhxqTGdYrpdWshKV2VgpBDExqMSTwTFjF78i0V9UqOSrKVAgamU6RGpbCb+YG+GDV/VquiRpYFk2Ji143JBPzT4kDfAp+HQo0AM2k6iSfmJvzeJPkm+NVJZiakE1atG5tIBMxY2O1rcScdgU5arVc9gkAb2gXAG3AGOxyxvQXTqr03BU9rEzO/Mi+xm/8AycP364USVY+mLRBLEiBso222Av8AstzIIpGvChFJlQLjwRP2sTybmBhbls6jBKg161YCYEEGbRJEGMdPFi01yvSa2YPaSLFpYGxY6tmJ7zMwCd9xthnT6aaVM6nCkEgyJ/uDexke23A/Qc8zkESJBiDZR7D7C21tsU1uoSzGC3jVa4MXicNC/pnp+pp9Q9wGw0yJuADfxt4xo80IUgVD7Cw/JP43xgaPxe9FpaZBPyqt9hcm/J+2L6/xY7MvqSR80COZA39otGDCZ5jMhTrGnsIB7oAM/MS0CfzIgDC34rzXrKWjSzBbbR9PAkTNuPOLEK5ii9O5DtLTbmeDPO8/nEctWWoEVlA0KtgLaSCFF7xG4M874kS5fpVdO6LCDJi28GQPbePzth5T+IBSoqWRbzLAiJ8eTztxg3MUUp6VOpwY3j2gGN98UdV6SFrCdMxIttM239pkRjPxw/Igp1DXqakYr3QojcAQd7Xnj7Ya1chTRguhvUIB0KYF54B2B3ke2BX6f/26wMEi0Wi8n2n/AJbBtSajySTIBBY3W7KAIHsSfrgtWKMjkyHYN8xvMX1E/iBtH08YO/wgMdzHaCOBIMbkqDI8/e2KKRemlWq51FQQQCQCdXHOxn6nnmrL9alU7ZJY3O4J7pkb2/TYYYquy+XfXeoFUMJRoIUxa4Cz5vNudxjv8wp/I7g6f1MLk/K3pzYLaxvIINySRVXp5plTVUQKGvpBk6dTRwItbANeps7EhihIJJqRIJ2YjxsIvecPAbXoppui6f1iABfTzptsRyPY47PdMp00JkB03ZrjkCfpO4/3xk6WfagQdbAwGsAbciSR7X3th1ncyK6HUWCgXjcyYjxv+w+2LEkeqUkPp1hpaBLkCJUnTpIP0Eb32GFmdyaZhk0SoIiLAgb8keTx9N8G5qiBR1lQSIiJAEW2vNp3/ucV/DWQ0h2Zi3qEyJtHt482xdRG/Uui5dFp+mWNwu5KzAm3JEe8D64yFHpjqxOntJHb3CfcEyA1iNvxeNE1J5QodNNSSUmPIFwJIgHc+OMZunRaoxXXpBdiqxIEmTtBEiB+fOC9KdiMl0enVZHrh9MwKjXMCYUAgLH1m8bzjQ9J6rSZjoUBJMyReDAYx7fmcVDIKlMgEyqmx+SRawNhsdgMUZXLio5YiDMgAmBuBbaR5waWzo0qVOnCMqruYO0/S5tMSfxjOZTNLSqk638aY3M/yBHcPMYTdTrFgWUlItbfnwY4xHLVYGs6qpv87G3JP6pO/wCeMMvAxrqeZZlJYDWC+ktPavHgkxB+5Hma+nM1QemNIiZmIUe48mQZIgbHCDIdeFQkLrjw8H9OrcGdgfpizP8AxCVj0VUHTEkcSFv5iSYtNrjnU1WF3V6NRK5NJLUwZ7iCRyF4G/7ffDZeoK9FSpdSRfVJM+PaPAn+2M9/njepT0AGbuHEqRPA3nexJxSetlajBlHpFhpi7Ata8mDce332xXxtUuNH1IPUI9IgqJvxxa/8e+Owxy+RDCHJLLYnycdjONfJ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VFRUVFxcZGBcYFxgXHRscHR4eGBkgIBsbGyYeHh4jGhobHy8gIycpLSwsHB8xNTIqNSgtLCoBCQoKDgwOGg8PGiwkHyQsLCwsLCwsLCwsLCwsLCwsLywsLCwsLCwsLCwsLCwsLCwsLCwsLCwsLCwsLCwsLCwsLP/AABEIAKcBLQMBIgACEQEDEQH/xAAcAAABBQEBAQAAAAAAAAAAAAAGAQIDBAUABwj/xABMEAACAQIEBAQEAwMGCwYHAAABAhEDIQAEEjEFIkFRBhMyYQcjQnEUgZEXM6EkNENSYnQIFTVygrGzwdHh8CVTVHODkhZEY6KjsvH/xAAaAQADAQEBAQAAAAAAAAAAAAABAgMABAUG/8QALBEAAgICAAQFBQEAAwEAAAAAAAECEQMhEhMxQQQUMlFxIjNSYZGhgbHwI//aAAwDAQACEQMRAD8A0vGnjjOUM9Xp06xWlTdAAEpwNSUTDMyE3LOREkz9ow0+JHEbTmG2E/Log2CE20Qn1SGJJm0bYX4lH/tLM7zCGbWml32RZAkmWnbA09pAj6oEf+YBA3m6xUf2x7uLFBwi3FdF2PLnOXE99wk/aLxEQfxLGRNqVKIESVBSSvK8sYjD/wBo+fj+cmR/YpMD3EinzHlaNMC+BstIbrqLmbmW57i81H51lbLhwcxcwDZpJiCWI1MttPzByLcYqsOP8V/CbyT92ETfEXPgR+JaVmZSiDbVv8sgMNHoFzOOzHxHz4BjMmRJ9FIf94AT8uESy2MtP3wOk80RG0/TAbYdqYirZjzHDWi072IAF5+WSQpsGAYyz79MZ4cf4r+A5k/dmpX+JvEwWjNnrA8qjP1bA07CAOZt8OX4mcSO2aYzIEUqRn1ekGmCzensMCqLMWI1QepBnTcD1PubmAMOoLe/UqDJLf1DBYbneAlu+JcmF+lF3OVdQx/aTxCD/Kja10okfVckU+Y+mUTtviV/iLxC/wDKSI5jyUrTMSfLhVutrtb74FcpIIIkMpEkkIR6J5hakbGAJJxPQaNMDaGECIjy5ZVNk9LSXkm8YosOP8V/CLyT92Ev7QuIXH4hpsQDToqYYWsU5V5lh3mYFr4a3xF4gY05huaykUqZnb0gpLMNayTC2kYG0aAO0AiBYxokgb1B8tuZ4C7jDTVje94Ny2orpsWHrPy7aeXvg8nH+K/gFkn7sJk+IvEDf8SYtfRRKydPUU5f1CVSI74QfEXiH/iWERMpRFzogMSmlBD2iTga1kTHTrZSNM7kWRop3ppcjDtIWw+kMwgRAGq4U2RCaYktLYHKx/iv4HmT92Ea/EfiBgHMtJj+jogkcmwKcvqN33Gww0fEvPgg/iWMhT+7pR9BleTU4MsC1guBqo8CLxJgTMka4EbuZRdNRrYhrvOo9yb3uRrFzuzWEotiMB4sf4r+BU5+7Cf9pvEBvmDy2I0UjJtYsKcFrNAQQepwyn8TOI7fimNpPy6ANoknkhdjKGW7YE6o9XSzdbAc9pFgnsLjri2nDap9NN/7PLp3DxANgdiKh3GE4MXsv8K3P3YSH4mcQ3/EkTBtTpRAiSoKSVMNzNET7YWh8TOI9cxttKUiDb0nTTGprHSVhT1wMvk3JKgQZJMjv5l+cgs3ddu2H08hUhjpJkmnvYatcKSPoM2VYIwOHD7L/AXOurCF/iTxCLZpoEzKUAbTJPy4BGkygBMGRiCp8S+Jg/zpj1tSobdwDTspg87bdRgcq1VGologsp9IIMsIm4QjVZ7zEYizdVSWGpQRcgBuoYsdLXZhqGpTbcjAccPsv8GTyfsKcv8AE/iJ3zUgEiQlLft+7Go2O0DD1+JnEbzmm5Zk6KAM33+VANjKCT74Fxl20h9EUiD80yadyw0moLRzelbr+WMrOeIIMU+5htomfSOhGo825wknhgraX8HSyTdIPT8S+IjfMsCb2p0Ra+wKWQ6TzNcdscfiXxIR/KidwJp0jtqsIpgu3LYiAcebf48qX9NzO3W8kzv6jviGpxWqxJLtcQb9L2+1zb3xB58HaP8AiKrBl/I9IqfEviayPxTWN5Sh0mdRFKF9J5RJwz9qnEh/803506A/QaLCx5mx5nUzLNYsSO02/T88NLnucSefH2gVWGXeR6gfipxGJ/FEdJ8uiR738samsbCBiL9q3Exvmz0/o6H6mKcAb23GPM9WFNQnqf1wvPh+CG5L9z00fFTifTNNv1p0B9x6LCxhjh5+J/Ev/FnqP3dE3H/pXaxsLHHmArNESYPScSnPv/WN+vW3vh1nxd4/9CvDLsz0k/FDiVx+La258uhNupinAFjIucJT+KHFBvmmP/pUfbYeXOwPMbX2x57R4q43Mj+IJmSPe5xp5fMBwSN5No2mfcswMi3TF8bw5Oi2SnGcOrDOn8UOJ9cyTFjFOjvbr5d2sbC2H0/ibxI2/EvIifl0JItP9HCxeQb7xgPpTvbqIJ6GbFtlFxtfbFhXLdPsBubMbKOokQ7b2x0LFD2X8ISnJdwsT4m8QJH8paTpP7qlAHJJUaNTL6pJiMem/C3j9fN5aq9dy7LW0gnRIHl03iUVVN2NwMeGOIDGepuDuRrPq3ZhaUURj2b4LfzKqL2zDbkbaEiAPSI+npiHiscY47SX8GwTbn1Af4irPFK8nZ6ZAsSPl0QSBsDBMlumwwMUwCB2IW1yD6Jt6qn1b2XBR8R/8pZkd9Bj38obKNzyjnaw2wM1E3M7kid59did2YcvKsA47cP24/C/6ObI/qfyIqiJJ20gmewQwXn+y0BPzOJNWmJ+i+4U20SY2pn5Zkeo4hqCZPQAibWB1AXFlXmXlUahiQjp/CyxOqLfT6xFRr+2KCMVVjabAmAvYXIDH0zT9bbdsJVFiCQfYlmkqGgWHO3yxDSFFsIGLN313Fi0lpkibs3zL6oXDydX+kSNyRBIsSvM6/MPIthggfUz3I5j2Jv3jVMnq3KPlqIx0xvaARM2A5+osqWHKJbDTcyZ6C5AjaxYWX120yTtibKA6luRBBFwpE6ZgGyHmN2MnEyzLSIR/ohoGkco+YRY+lTaKjXGHvLCIBDFwIvJ+ZFrF3FoqNCwMJl6fp6zzCFkH0SQrXaNTTrgC8YYGgDaDEySwadFpF6izqssKp3w5AWq06iNmLe8nnETu7cwmmIGIalWZ6Ag9TsSwEkbUzqHKtxOFFAzaSRAbuPRYsLKbGAu/U40OAeHa2ZotWpaSKSkrLaSSpSyrEJJBBnczffEsmRR6srGNlFWN+nSOVYmY6xTtUtUMk4iqF2RnSm1QAyxCsQGOo9vVzEEtbsMaHD+B1GWpf8Am6klABY2BgH1jlF7jbD+D+L8zllZKaB/OIDIQVYkCG9JFzOna8LbHHl8U0qii8MKbtkfh7jGUrArmdFIxEAOdckm5uesEbbwJOM38PUWu7/ha+g1NSaVdRpbmTSrA8ukMfs2+IeH8HFdq+oHLvQU1CDTZpkmVYzIAULcjbUTtdc140zIegr1X00EVIUxYDTY9eWLntjzblfFbO6l0SC2hnKOaos/l+V5dJrBJCMTqCyRHOZA/wA49TihxniFQ+UjX0IzKWEnQwgLU7aYEQZGMPj/AIv82jTy6BUpqdZ0roJMWUkXKrtfffD+H8QFRCXXUXXTqNjKi99j/wAxiidsnwNK2S5zI0/MXTV0KE8zmkNyi0ibFoBibyY6Yo0eIMNSoCQ7SdU23UEgfrPePbEucyz5mpoEgubBhJ1WXTtIuIE9sRZzIsF0KjSNZqSNlExcbEEMY627YLQU60yPibqYWjIQNHMyltVzuALT1OMlVMEk3Fj3vbftFsa+Uy9M0ixqBXWCqGxIFiZBgX6G5jDH4Np0NXY06VcakcAN9tSgyFO8id5vhXY6aRPwdqjBl1uFSCEBIDL1XeACJIJ3nrjJq01qVH30JMQQdIJAUEkDVExYXi1sbWdpfh6VRaJ88a9BrIeTRsogCQTMf6pwMvV5mMQGmwt1kfkDGBJpJGju2T1Mh5JYVU1csKQxCqxANyBcgH0n88U6uVdRLKRtuI3uMOZ5iTFul7/8zGL58ysB5jBVVCZeQWAYkxYljJj8h2xOreiltdTJwmLeU4a9SstEaVdm087BAD11M1gBjQ4l4Uq0g7B6VVE+um+oETEgEBo9yBhRuJGLjsOekQASCAdjG9yDH5gj8sMxgi47CY7GMLjS4JmArGTAgdQOo67/AKb4zcdimOfBJSQso8SphPRzaSsMs9P/ALfSpsAYMlpOLeXi0wA0A3MH0CDA1VOvsMBs4v5HihSxkiDBmCLEb76b3A3x6GPxibqSo5J+G1phOFFpJmwJJCkTpEM21PcxpknHsfwSM5KrH/fk7aRenTJsb7nc779ceJUqysJQzAOwED1HY2VeUczXGPbPgl/Mq394a9zMU6Y9R9W2+K+LleK0QwxqewO+In+UczbdqY7Ajy6QMqOaoObbYYGI6z0UMZiLUzBfpPNAT7Tgk+IzaeJZo99GxvPkruYn6Ryrvgaqp6vYEdoB8wfZFstvVjqw/bj8I55+t/IiNpI1AynSykRo6bU/S0zzG+Gq0BdrXgCR9EkBrsOQyz7HbC113WDM2Fl3DkEL09SkVHx0zNpktFpBJ1971G5xb04oKKkAXg3ANydREQCRdz8u0WHXC1+QEyQRIJkKZWRBI9J+X+7Tfvif8M5pGrplSSk8xvDGCVGx1+hdjb2xPleGGqVVg3zCVGgBnDSeXSLDTrHMIPN1xGWeEdXsZY5PfYH3MHtpEfYCemyqdHu2L+RyTkHSrEAMQAJuJAAXeZCgO17i2NjgnBFquaK0yWCVGYusaomCFbbmP2k32xJQFQ5cFfIU0D5jlzz6eURtLLy7W69Tjll4mvSjo5d6ZkVqLKdOlgWmAyvLMNcDmAL1Byx9NxgiyHgaqwBqgjUWFOiI1vZiLqYRYIJAgWPbGTxLiVQ0/JeHZGBYhCCJsTAgEXgNImZxtcLFUZUPQqVKrBp8lFYtTAJHr3Mi0gbyPuk/E5GqWjLFHqT8N8MoxalUr0qZp0zAV1tUaVCNfp2mx7Yo8PWp5BpilUlXYCqrWk7rKWkfeD72w7O5dEqpRpikatZVNXUh1U3+oXbTFpt2xaq5PO0KL0dPmZWoNaMmmEIIaZ6CZhb9J6453kd7Y/CqMPinFMvUgpUqTUplKqsolejAPswtawjAc5NJ6lNWVgBIcEi0zY9ySB/ywU8e4dl5Q0VI1IGaNpYxIhjpM7g9dhGM7iXhpAiVTUpqKnKELNrpnYF949PXoesXE0+5WDijAHG65UqHaIYRM2caXF78wN8UHDAHeLA/8P1wbfgctkVBqLTzfmrIGpkKTGkgr7i8G47YTKUspXQL+HFMHW0iuzQFALRJi7+Wt7wx3jEXDdFVPV0D3E+EGklKq1Sm5qzKhpamRHKw39MX2xucNzFKpNGnJCH5baQGIIuABOxk2N77mMJR4MmYFVAVV1pBqTArzkQdLyYnSekQb9DjK8Lcb/DO0qpLAqDHMhF5U7AkmJvb8sHi4XoFcSDzxJ8P6lLQKdQczEIoEGdMrJJERt1uScepcD4GtLLqkDWaahm31ECDJgT1GPKOHZytmcxQSnXZ2pJK6jtpIJjfVJv9h0x6l4f4nVpofxDIQASWErpEncH26gxY4l4ly4VXUnGrpnz74i4F+HzVelVsyliNO0GGTp2PTElHOrCPSpgPTBksxYXIVIWOUiQN94ONn4vVUrZ+aTKwKqCymRttIt7/AJ4GatFZIZtJKcukQoNonrBA6XnDwbqyr2LR4hpqGdTQdUA6VLiNOpRYgGbe4xFxbNLmHmnTWlC3UGEWDJIm8GdjJ7TirVdFJ0a41EjUBYdNvqE7+2I0yzsCUBKi7bdP+jgjUuoYcIzWRORUPQ8yvSdgsKQGDgszOR/VAOmJMp74HHOmVGpqnOCWUQUgaSA0kG0+35YrZPiFSnTZUaAxRjFyPLJKn2gkn8sFq08q+WpszVnrvzViFUKNW3O2/PFrdT0uY7Ea4QVGTPltWvyxe0A+/uR22/1dWQxuG1qOUfSTeI/Qj7/ljf8AE/CPLrtliadSo6oadQOEVQTtI9RgFbxvbpgbZVApqCwcahUmIBmANpjSP9eFl+h4uzXyNWnmKS03YIwUjU20DaYE7kfbSPfGnmvhkKSRUzKCsEqNA0vTJQa9GoNqkrN43gRucB9MFSpjVfYzB9sb3FuJujupoIhZVKheYLED3P09/wDXhJWw1vQLvTIMEXw3F931OSR9wb364vVuHUny+qkrCoH5pbcQxOkdQBp6zvvNg9DWYWFwmOxhhcdhMLjGH06pXYxj6L+AGbapw+szGT+JYf8A46R/LfYY+ccfQ/8Ag6f5Or/3pv8AZUsPxOq7CSS6g/8AEW/Esxt6qYkWjkpWL/SeYkRJOBehfSD3BgC/9HJC7KbtJa5wQfE2oRxLM2mNB22BpA3OyrIHMbg7YHRYHvzG83I8yLbseVYqG22Pfw+iPwjx8i+p/I+kllPQ6ZFmB/dyb3qAkNc2X7Y6nTmNVrAEkk+nQYLdY0tASB3OHud42JaDESR5n6mwlBY4ucc4ZVXLUGn5bP5igmUOpigEqeVSpDdxftbZp8EbXUXGuKVPoNzPiMsFy9MjyRoUsqKrMBtNtO8GBa/XfFCs60ZzFMaKiwwhis7KZAiCZO17jbrFxM0qOYSnRisukMdIYmYMggi5mNrRFpnBBxTiuWDo9Gl5NeiqlpQVEfWIIIkCItqj6jbrjx76noVVUTUOB16tI5qkr6VDEn01HBPODcuTudR+nodsQcVzeWOSpmlQ01gzM5DOQwJIaby14+0dsG/CPiXlqqDWwpsxAAvAvFoHe0H2xZ4nwKhXSu1JgrUlMwFAuCXDWsTE72N4knE+Y0/qQDzrJ5jO1qTmoDSo5dFHl+UF1+k6TIlrc51Tti98O/ESZavV8ypANHUDKxYjQN4Bgk97fljH4rxh3qGoajk+UFMxaBEAA9jee5xW4dTdUqujGkFA0uQ0ObgICeUkjoSfbrh5QtcLG/Yf8Z8Q5PMV1FNaVTVq+bUX92wtKBgFYE9AbyTucD3Hc+WdwKjFSSCGPLrUxIUnaQDfv7YyOG8TaqUqVgWVJAgKoOm8sdJBItHta+LWa4MDJp13QlbqTALkHXAXpf8AMffFMUKjolKk9mfxrMlKAC2gy8eYATuJncwd9t+04y+KcRGYel5FKHexVCWl9gQDJWd4k4t1uItSNSmx16gLjmFzMDUCTEG+/S2KGbqrk69KtQqBwQCwBHSJH9YDeCb8s4TIWgqNk8Eo5Fan+M6TvX8v5KajoBJJElSJv7nrjMzBLIjJTWkjbQBykmDFtTAR0vEd76y0/wAbUfMO71DKqtOoSRpsCS0XALbCIkmbYo5jLuCwCKIWSF1wgVdBJAPfQJncDcG4UaRk9/sGuIPDMEYsswDEEjYGJMTG2LPD+FEItVwQHMLIiRMEgne8C2KtSjqYBQdRMQL3/wCr4Nf8UH8Fla4zCMqggqq3R4IALE7c3sJPuDhIpXspKVLQ3hzeRVpVA6jS5AUkiIGoSZ2aSImbfYY0PF/jmpVomnSLBX064i24K9ZUmDIA2E9cE3gynXy+V5cpQqapbzapCt9JANpHcTG2MTL8SXNZ6o2aZaRlBSUSVL2UNMgMLAkmMNKm9oinu1s83c6TLkqwIEEEWiZg/f8A/uCLw8F1uxpLWUU35SRYlYn3IEkffvi18R+HquZXU71Gg+a7X1NaNI7BYXfpGBRatSmxVGK61AGk2g+522n2wE6ZX1RJOJ8LqUaQco3lVDCuVADRexkibH9DuMQcFzdJC3m0/MkQovAJnoCPyM2xfreHGbKmt5tGQVVaQaXe+j0zY9YjadrYxS5VdFwrQxEmCROkkbSJP6nvibeyipqgnr+HqSUUFPM0zUaQ6sRyqRLkNtEAW3N4mcUvECUKdQUcrUZ00wzEkanBInSVXSDYxffecYzVWUaYiYO36GTfr/HFzLcEr1EeuiHRSuzGBEQYvubi2Dd6oFVtszhJbmne/e2/+/GnxjKUqDOiOtfVpKVQW5R1BHVjse352z61aSSQJPa251f7yPz9sQKJOE6D1ZM1Z7LJGjYXsev59caStUzFWmx0sxZUgyAYE80WiBB62w7hjUXzCDMTo0wxki/ckdpn8sX8zxSnlqjJSTUtNwULi+2lpncEdYH07XwarYre6M3iXCKlOiKrAKruywpBgibR02O+8YqoGamxFwNMm57AbCOoGLVfj7NlBlmVSBVNQOZ1bAafsL/+44pZIb6tgCY/694wVth3WypU3vhuLecyTKiVLaKmvT/omCD73B+xGKeEYyYuOx2OwAi4+h/8HT/J1f8AvTf7Klj53x9Ef4On+Tq/96b/AGVLDCyBX4lD/tXMCN2pxaT+7pAlR6epBLYHaZ9OxDAdyGus7c1QczSohRjf+JqxxTM9dRp2jc+UCLC7GVWCYXbtjA8yJMxBYHYba4Er15VBp08e/h9EfhHkZPUyyo6m0aQZixOiAz7fUxAX88O4u7U6KXJWqmsIKpIWSC2pejCIg9+4xBUbtAjVFgNI5+lwiSF7sMV+JH6tUeoFbm6ghDEXBhYM3iYxPxcbjfsHw7qVFvgXHEy1U1uUO6BWkMCoDSSrD6ioVJ9ycXeI8Yya5dxl6HPUM+Yy3UapAEklTAiAY64oeEOCPnn8l0BAKu1QxqUXmG6hv6oG4FwJwWjwtlMrVWk9UVfMdG+cPQTIJGkgEmPqkentfyNXtnbKkYfBeE1MlVoVswikVULpSJBadhIggWJOxv2ucGXD/wCW1KipOVXy5aSYcsNIOgwBpuCROw6WwZcH4ZTpqugKxVYDNLMLnZiNt7C2Mbx9wrLOtLz6rUwGIOhtJIN4PsGAMx1wFlTfCkI1f1M8lyWXc5j5dGrWBBlVtZYWbAwDA3w+rwutWApqppU6bo7gtHMZAMHd4J2mBgt8LCjk8xWNFjUBpxqkCCvNpvG4C+2MClw2vmPPq+sq+tmUyaZJJK3JtubT2xepPT6G4l1R6bW4fTyuTShR8k0agaahi+oElvcao6ggQMATvoUs/KsNqE9BCgibGwBk+/55GdzGYbSdRalSEMzCFNi4BgbkT1J5b4LqRq5OrUWvSpVqWYpq8A2jTsNQgrJaI6ieowcd4k0tsSS4tg74b4Vks7UrUndwFJdajHSSGEkGJUBSCS3W2AUZam1V0nzApaKgOkMZgHT29v49MEfGuF1G82pRXTTQNpEgQpM6RvqVR17knqcY/DeEQoWooRy5BNRgogQCP60yRcbC/wBkcXey8ZKrTLtDNuF+XZVayr9oOwmNJIJ6yJwniXxM+aSmHKqaSlVIXTq7yQL2CiNrzihncu1J9TgCkzal0EuvQ8pJnaAZvbDvEXE0zCUvLEMtMLUWAIYE7QOYEdTefywJPswpK7RiUa413mJ+mJHW2CanxV0p01OnTynYAi0jmA1RN7ztgcAI0ncgQAPbeYH3tvjUylINT0kvrZtKqDENbcEGdVo2236YWFjzSfU9RyfEPJywo5rSHKOdLIVSGHKGsAxPcAxsTOIvEPijL5nLWVdbqiiw10x9UWHUEAYH+JZGtToUnzC1alRiaaCoamoHSdww5R136DGHw1mpOyhnFZUVgU0sQ6goyiQbmRt2tNhgtJuyCQV+F/CNGrSOZr6nXmYIpJfupJ9RJUSASRPTAYuXoOCnl+TWQ2Z3Ygyx0xI0gKv/ALom0X3qq1shSFAORWcMa4YBhI9AG+62v7jGN/iypXV8wEKBUJLgEAsm+n3krMbHtgcDHUu76GZwDJJWrKj+YRBM04DjYkgHeO1pPXFbiDlathAUnSrjUD0JvIMmTue3TDfxhpuKqcrSCCO95MbX6/njQ4ok0qBeSwTYKV0gnUBJ39YMjacLVlX1MjUXPWYiSTftO/YD9MENDi9U5Y5fUFpbEIANRAnmPWTHW5+2MfKKVmpoDpTKkhpEiSALGYP+7HcOzC6gr+gmDDBPYX6LcEnBWgSVj8pwl6qOVVQFUMzEwoEwJbZSTMAm+K75ZPL5aknUBpKkRPXVtFj+mJRxh1pNQVz5bPqYCwYDae+1pxTp2OsAEKwIBg+4kdRhXQyTCLJcO/B1WqEeayUkqJySvNaSDNg1hIEgzbFTinFRmFFSrqNUvDNpCpGnSplYlrSe/wCV6R4vWeqz62L1OUxaZ2EbYlORmu1PS2imTqXUJESCCwtMyJGNegcNPZDxLgdShBeNLHlII5h3A3jFYAsQAQNUC5gRNpPbG1m6fyUNeqSY5E6U0iA0SBqaBC9rnGFpEDef92M1QYuzc4kgXIUVqUnVw9RqVQMClRWI1kg3EaViLb4G8befFEZekipV86CXZnBXeYVBsIPW84xThGhoiYXHY7AGOx9Ef4On+Tq/96b/AGVLHzxj6H/wdf8AJ1f+9N/sqWGFkCfxLYf40zIIsXpi8gEeXREGOZ92sLCb4HKcnv8ASCTAg8liwEIbt6bnBT8Saf8A2lmSLHkvJ28oEidwOW6C5seuBpqUGB0DQAAIHPcTZVOn1G4x7+JPlx+EeRkkuJkVCrcbzYiBMegkhDZfqkvJw4O70hSSmGLMHlVZmYBQCoYepZvLCJsMNqpuu9yIuwka4t9Z5RDNy4Jvh3wlq1eo6svyocSN+c31C0jSJXYEj74TPXA7Gg6doi4RxZ8kyt5T+ZZai6RdJLSuwBsD+ke47xfxVUz1ckKBpB0KAe4vI3aFAnb8savjXjgq5motZTyiogUmIY+g2vAJm8zgb4bkAKqzEQvtvfuIsd7Cx7Y8qSUpaOyOlbPXPCvEMxmKWuufKpryQqlGJG15tuu0XjbFDxn4drKAzLSUCQz6wGIYyuqw1GO03HbGRwvimcy6oUK1KSy6jWjOI3DKSJg35e4IwQ+J+O/isoHYMF1NDmBdFJCwwBUkE26m18BqSlrp3J66g4+VrChSQ6/IYlvlwx2IJItF4sSJ5twMdlaroA+XLc61FrX6zpBKiYBEMOxJg4f4NyGVbMsmbYFQhZFNQqgZTO6xI07X6EXtiKjQTzgA5VdDku0iSpOnYSBoIEjri6dumhWqRq+CfD1N3qLUo1K1GwkFhoaxBgQGMEi1wPvizxDiarVYU1LoCdBcyVC2I07gTq5bHvjOyGfq0HYGo6qDLBZUssLpkewPtiHjmcoUqTJTZfMZifMDBgAW1Ad9Wndj1BvtjKPDPiYG+JURcUziPWpM1YGYDUCliRexXk0m+1+8ycZnHuI+dUUQrPJRKMagCYCIp7AkiJ6jtbT4bwHKtWydarnNS1S6uhIp6RpiC0gqJ5TYTeNsVM0aWX4lUPDQrmmGem2oFRCguJedUcw3v3OEeR3SKRgitmPDleimjOI9Ok5JCqAwDWUQRsYJO97YfmPC2WenQp5ZXOZJIrLrOjSoIZwfVBYq2kE9RGLGf+JtWutNalNVHmamZdzYAgAnsT+vthvCcw7ZunVy9IyVVXhdcpq5mVQZVtI0kEXmRGES4oq+ozbiyvlfhvXNVPJqUjIkrLKQLwCQCLwRc3H54t8VyEU0yxTRVoE1C4YaqjCCYIMythexi1xgz/FV6Sq1OireY7KUUhTIIUQs2FmtIAG+84DfF9Gu9fLPmaaU2MqAra2aGsSRa2qABtJxKMrlwh29i1/iPURagen8xqYTzCxMEWeVK2JB2+2HeFs+UouXVWViStTlZ0aFDwAdhpQxbYRtfJ41Ro+fQSAlMBfM5okmWN7kSPvuIwUcE8IHL11bMGnUo5gqpCgqFJU7jobQDtNu2K8MYSbA5XECOLcXermDWaagJUyQQHA5YhTsYiAZwV8fRKeXp5OjWUvT9KKT6p1sA0SH2JDGN4vbFrxlwGhlKyUqZdAqmsCIJpDXyAMSI1sdMvqggYDKNQUs9rZikaqlNjcM0Ei46EmJxlLXEu5qv/gy86nl6xmKctUAamZmCCZ297EHribL+IEqVVbM0/MVaaoFQmmTpGlTI/KdpgYIc/xnI5hF81C9fRJ0ggmpOxbdpN9rCYvuL0gGdUB8s6pJlQFJYCxiQAoEkk7T3wvfRRbW0Jxp6TVP5OrLTKAKrkFpkiLb37398d4frU6Yqu6CoQsBGEqdXLNiCCAWIO0xaYI2s5wNXd41ZiotV5KISGpIF0+mCZm5XpGKHD+HHMVDSBpUnqVJBb5YA+24EbLH3xq2a01RQ4Vlsv5dc1y4qKq+Su0sSLtb0gbgbz+eKtZ6ZdLFaYCg6bki2oiepMmMJncoadd6bHWVYrK31dLd5xo8b4G2X0GqpQ1OcIwKwttwbgydo2wlaY9q/kyEkMLb7SP44PPAPAKoqHMRSOlGK6psQrMuoRHqi5mIwHcN4qKNfzWRasBgAZAkjSDA7bxgr4L48egKxSirI42IICswttuJB+/tjIE02qQEgsSepIM9vfFrhy05+b37kWgz+cxFsaHhTw5+KNU69PlAELElpMfaB1/LEPiXLOtUvV3dmk9WPVtM2P8AvONWrG4k3wmQ7xPfpiA4fWqliSdz+Xt0xHhGUOwuOwoGMYsZTJl+wUbknb8tzt0nH0h8EW/kVYbRmWAG0DRTiB2jab48JyGW8sAQQxjVcAgmJufQQD9zj3T4HfzGtER+IkQCBelSMib9evWcd88XLw/t0cfHx5AR+JTTxKuOxpbWM+WIuTy+qzflgXiYtJJnaTciSF2J5zOq3bBN8Q3H+M68zZ0O2r+joTA2jeZ23wNLtf26zJAQxa7egwdserh+3H4R52TU38lKtUkXjmibkgg6TFruJYwBYHE3BOIaHeWZVK80aptpYAlNmJlbCLz0xHmUMEiYAg7A2EQY29F6a7xOLXh6mDmURlYawU5RJAMgQDyqOQATJvhMqdFINUZnFeHVRU1VKTAuwZZDAadwBIkiCLzgoyNfL1XNSsmtaSBKVIhdIWNm0lS0MbNPQTjcXi+WztL+U60NECnSKE/xERqsJt0G14GuBZTVUdabJN/WwWUt6Z67k9gvvjy4xSezqc7Re8ReEauZFFKdNKevW4kiFEAkEza0AC+/tjeyyeRkDkxoqVmJWmQNWpxeoCt4i8mf4xOW75qktPMZkPVy+mpp0voKkhlBMWPS4xi0OItSSk4UMqw4qA8qOfUCNwSyiQR0kYVq3sCuqRJmPC1dUUVVKaySoIjfckjYWkg7C8b40KXDi1QUa1RafKFWqx5CCJHN1U7SNr7Y2qvijN5yloy2XhkgsyOsrES3NfeQF63mcZWT8P5upm6YqZfdGkVWViVjSzLBj1GZF/ytjRk110Z7CjhQyXEYeWStl6Kh7jSQoieusCN+0A481r5QV6/qSmalQAmyCGFz2AgfxIwRU+BVMsKyqUSqoEAkktPLCRvOq4O/vGIM/mVzVdWrUm0rSgIq6QXUQszECfVthlFr9gTXYw+OeHxScU6dZaxISQlyDteLCSD1PvvgfzWVZXZLqQYj/j74O+A8aC5nKatCUVqHSKahVlgVQkxzQCVJP5zi18SvCxGZq1kAl1pugUrzRppONJOrWGKsCs6p6QTiUquisZNdQJyNUIEUoAQ3M0S5ncXtAjaN8ehmlS8s5mkxoqlPSyhmlKsDQxM3V1kAdDb2xmeGvBb1MuubLSUqtppH6tJAYkk8rFht7e+CHjPG6Pl1zelUahpei+m5tBmdMiLHe3fDrpoSck2S8L4xUXJivW0OSz+WeVnQNdCygRHfYwcDXHs29RUq1aur5ek1IXQDU+kaJv1Oq/sIxT4NxNKKPdAfLZ0qFZOqYMEncwYBF9WJuG8bYZevmAEZy/mOJMBWZRzU4hwAHNjIkx7iMIxdpbA+IzeFZOlmOWurBl1MGVTcXu3Wf4W/W/k/GH4hGp50nyKktrCid5SYiDIFv4Y1c54sz2SreWFp1lZUFJ6dJgjqRMA6jspA63P6hXiXir5hUcAkH1xT0KhHKFF+YBQLn32wu+tFEr6lzJ5HNcUWqFqoTRVDFRjMGAYIBJHKLE2A74D8xJMNukKVMiImQPbpizwpXeotOjIqVQafq0htUiOgA236jBE/gTMUfKOdTTlgYapTZGZNdgSRJI1AbzHthOpW+FmR4T4EM5XamX0NTpVKigbuUWdIO02n9e2PSchkMllMvSr/AIY1qdY1U1mSRTtzXgSSpANva+POKmaGSzoqUKq1CrEgxCwRBBg9QSDGDalSatwlHOZAOXVj5SNYBo0qYvq6Xn8sBakLPasFqXEqIesMs2YpmoW8vSyxo0+gzfpuD/qwM5p21czS53JMz9zi/nqoouRTK1CAx1KukDUpkgbyJ3PYdsWuAcIy1Wg9TMVmpwSF5eUECd4MmPpF4BwX7DKlsj8GUkHEMv5pQoWknUBEAkSTsQQMFPxg4p5wy86CQGZWUg8ptFr3aW/THntdghZUbUDYNESDfa/t16YiB2jC/obhuXEXqfh+qaIrMAtNi6ozEDUyRqAk2id/a04gDuB5QvJGkC92iIjqbD+GLuZ4xWFFstUgqxWopMnTMvKn+1qM/c4g4ZU8kLmBd0eVHRSPS3udfT2/TB33PXMn4Ky2Ryn4p0IdKZYjU1zp1XE7ydJ2AjbHk/i3jRzWaepGkbBZmALb9zvjZ458RM1mKJovoCtvAg+436jfAiKZPsD19tpwrbYIRrbI8JhcJhSouLfDFHmrq2Ek3jYE3PbFTGlwKjNQkzyqdhJkwLTYG8ycWwK8iX7J5XUGbZWLWHYRFr3A7csio18e1/A/+Y1v7y15J2p0xcnc23FseKsoYTbmvIBgk7781T1XFgMe1fA9pyVf+8t1mPl0zG0bbAbCMel4v7ZxYfUBnxIUDiOZsLlOhufKHvduUQNo3xgVaJ5rr9fUCB8wX07KZEoLgjpgg+IpnimZ2saSn1RdKYgnoPmSIvP3wPK8ssSLqTspnkJsLIRqO/qGO7D9uPwjiy3xv5ZDUW53BJsLKRJMX+k/M5XuTiOlqR0enOsPrQgE8wIaVUm5l7lrdRiWmg5SYFgRaQRFMmAdxYyT6TiJ2ECb3AiSZIAsSLsw8uxHLFjgyQYsLMrmssai5mmit5tNy9ImQjtaQwA94PbGFWrU62aWigakXqQIJYIWgchidyR2A74l8NcMp1qpouxplwdFWwKsitCsJ0wdH7sXBAIO+IP/AIbq5fMqcyGpIW9Yg7ixtIBJG/Q3x5WWPBLhX/kdcGmrCvxhwh8stKnSqOVbZWZmAg8xjYgybAD23wA5zh7UWqPTirSiHBmJ9j3BuI/5Y9Oy/g98zRrstUOalPQKlZmczyurbW7W77YH/Efg5shTptUqiqtRlR7MY63EjUsA9sRcl6G9jw90ZnhPjdOjWp1mFQ0wClzE7TIESyzIF4/OR6XxE0Gyxr0TFd00qdUkwZImTEffGPm+B8PzSPmKVVnFNVFSmsUgZkKYKzqBnuDEdMR0myvD6qBixIDalcFhpIPlggAmZ7zvOAvq33QsutFTP+IKPn0ayUedNRqjVZoA0m0ybA7dMYHG+LtWr1ahSnpdvUQ3KBBteCTN5BN/fDnrpUrzVilSqEkGmZ8uRaJgwCYIAuNsS5CotOq9IqMyjOL8wLRJGlhziZFgex6YqkDoEHgHg6mnXavTp1AhUqzpI0AByQWMQAV/iL4zeB8TLVru1NmqEioSrBUJYKg1Gwg6IgiD7nCcKy9PU1FhXQsTC06hJEEAqVMlgDMyNxtjQ8a+EkyiLUplqlJ9Y5oIQnTDAx/Zi426zieoy+rv0D6loh8ScbRQcu1CqjVSzB9aGTJQloMRy7n2nEXiTiKrTppophlDBydBG2gkFSDCnUYMz2wPJSzmaZHoguGI8t2KhZDGY1G4mQQJsxtfFXxdSqUK/lMCrnmK6iVW2oaSTzWY3+/fDXVhULaL/E+EUa1NP5WkydkqVGuBoGkxoGoRv12xW4FmKRoPTrmoiOpKVI1FmpKFCgX0xUk6TFj9pHszmiphTMWJtuLmD1GH8Uz7eUtIgqgIqASCdTIFLFonmEddtPbCSltsooOqCngeQzmV1ummomXQeZTDagadRSXUz05bruN8ZPE+ICsK1ViRmKpJVBpVBTClTJMe0KOw+2NfiPi3K/hKdLK0auWNQAV4bVKAmSZPM0iQTG5HXAbxCspqMEfUpNmI022Ejp3PeT1wt6DGLvZf8P8AGsvl6Z8yjqqg66dVbMrAcg1TZZuYvbrNpG8d5ms3l1TVqU3VUakrtzdBvNy0W9sMSr+DzGukzlIZFZ6YuD6oR/TJkjaARO+K3Cco2ezEU1NN2YsSghVN4sDaTFybXwrXYbXqNPJ5Th1UMMw9WjUt09JUcwsDMz1A2nG9wzgRStl/Kp0aemWWo1XzFqQsmabkczCJI2j9BbhvAzV8xq9Rk52RS0eoWltcWtpmRfGnxnxG1egmTUUculFFCkiSzD/6gmJ3PSd8U2l0Eat6Zh+JMwKrVqmhKZLgFaasqiSSxvYSRYb27TjL4c2mqkKtUA/u3nS9iBI/OYxNxTLaGAJXW0MSG8y0WvtNjifh+dfJVS4WlV1U+ViNQhtiOqsD+f3G8312WWlSK/E+GU6NNPma6jSWUKRpW0ST1N7dr9RinSUmmTrACbKZvqidNoJsJEz/ABwQZupX4hXetlss9gmsINcNAE7dSNv1wO5nUNYaQdV12E9bd/8AjhZVegxut9TUyvAZp0KlaoFpVHKkoQ7qSLSvQWG/fDM9SRFNAkl0qFQ9gNJPUdjM+xHucM4o/kutOlXNRV0Nq06QGv0k+kWvillaPn1grVAuowajTA9zF8ZtLSMk3tky5hUqSACUIABIYWEMZHvse2K9aspclZVY2J7rzdOrTbtiSrlQoMMGvAg3NzJjoOXr3GKTYR6HVMbjsdjsKMKMEfCaGmmoMjVzEMDfqvILmy2Y2E4zuG8K1wzTBmFW7HoSBtYnrHXfG2jD2AMjcwd4kjmdeb0LYY9TwmFx+tnF4jIn9KHkAEm5iATsZEWL7ahpPKm4GPZ/ggv8hrf3g9AP6KkLL0uNjffHi7rJ7GPYROqBJ5aa8whhfHtXwSI/BVo/8S//AOidev364r4v7ZLD6gI+IrxxPM+xQ7yQPLpE+yjkvNz0wNQVER0sI7BtgbmDTnW22Cj4jmeJ11G5KRtv5QFhFjz+pvtgc82f9Mkz0JJv/af95cWAx2Yftx+EcuT1P5IqvX3LCY1XAqdSZd7CVHKcMrDcmBMi5sAS++keg6hyLcYlNXmB22kmBvoN22A5jpC3OxxHQqdCD0OwUj0SVG1MxqmbkThmBFrhjFayEEJDSCyyFu4UsOg5hzbkWxZ49naz0momqlRlYyqkmSBM6T0m8gwNsZdLSYBAIOnYGImnqgEywPNLNt0xGlZ1zDOhendlLSZC+lpKmWIQjrfHF4rsdGFXbYQUUqZSiF856VYkNppuHVwwBEkGxAJNwDsPfFmrxLLOmjMjMsqrq1GpdmlTOm6iQzWjqO+JV4E6ZRgagZDFemC2lzEgjSwF9JJETMRIJE0eMUqBoOGZhmAURVhiWVrklY2htWqJsPYY5eFUx7tkHCMr+KzRTJi0qQtUySUMksNmUGLX298aWe4W2otULTzBx6CXAlTBmzSR0vbF3wLSZtRVadN9TAVoGpSCIBH0hgIkWMsPfFTiGcoqxd6wrv5h1KqlSVDGDqjuAYE2jfBg6dGlbeihlMgtbNIhcpTAZXKAsfTNlFyJAJP/ABxr5JMxwyutZ1DirTlQAWJEi8C6kC/2nFfhGUarnlioaDO5l1j0adNtIm8kTt3icN8T8Iq5KsKYcvQVWgrUOsqxJAdSbQARyiDB6k4SUlxcL7jJWjezXHGbXnFymkrS0vJIZHmzQsSrAre+1+xxc94jr516ZdxSokQebSpZQdRgzcsNN7E998CnD3ij81mQkzaCSmwnm7SYMbe+Eq56V1MdZJgKZZmA0ge6gRpG3XA1oKibFXjjuNcslDzpRFIUj6gCFgAXPptJP3w3xfObqfidS6EKJoJ3Fv8AWBqtMgE265OX5eXyi4bYSbEgSRpIGqOkY0k4Q9XQrOQlTTzqhq6QA0TF13Mm4tvIwavqH0vRj+DvChz2Zel5q0SNTS+9jpgLIM9T7Tgk8cfC18miVVqGtTACenSVIWxIEgraTgg4T4XyeVaocwzVdSaxVdgC7DlYIymSQQN7jVPXFPxt4gyrcPK0mr+pdKM5KyGkiWkxE3U4hwu/0PzLegUyXBHzIFKnVpmowlQzEHQogKLHYTv2wnBfCJzMqoHm0uQq0LraSGAY8pI0kwYNwb4xBVplVdZGoyRr1FYkH6QYNup2w4+IWpFlSFQVdflGTeCJk3EC28yZw7kg8MuxbrcVq5bOIaiBmyzqSjgGdMQG72gW6AYt8H8VnLNmq1IIoqGRTgxMkD0xFn9sN/xCjZP8UM0pr1NTPTkat4KmW1bST3Axk8X4A+WVGqW82mGQalvPXlY26ifbaMK2+oUovRt8H49QdatTPB2sIVY0losdIvJCqIiLXxYy2Rbigc0TToJlxTVdUa6ktyzpW5Ck39gD3xjeKsnk6dCgKFTXXKJ5sGVB0y19vVb8jg78D+HMuuSGbCtTrU6ReWNyJLFiIuvLCyNu84FvoK6S4jzrMZD8NWZM5Tqa7hlkIw2KmSCCCMM1ZbQT85m1cxJVViQQvWWgG4G52gYdmM3XzNRq1dmbWCC5ANgJgdhYi0AYZlaNAZfMO13kJRBNwdyxX/Nn7EYKRRhb4U8aZilQakhpFtAEOwpMCWKQvQ2C9jtjMpUsk+qpmNRq0vM82nPK7yxUKVnlB3vff3wOVqytSuoUpPOBJqMYtOwCwdu+K2V4jVp06qoSEqaRUtYxMX6bn9ThbSZuCyk6kGDvibLrvzQbR7377D88MWgxBYCwiT2mwxLRpauUQCYuT/106YRJtlWyPzdJtBjETHF08Kb6YbqBeSLXiLC4mcR1OGuATAIEXDAzO0Xvv0w7xT9gKcfcq4XHRjgMTSHC5GXQirGmFgXgkRaBd2lDDbTvh2XkMNwQQCdSqbaZltkPKZRbnEGTSKYFgAomWtsZDMLlST6V2xZKwdiImBZT9cQDZBcRUN/zx9DG2keO6WhooekQNgQAv+bJVGMxYyX23x7V8Ez/ACKt1+f/AF/M/oqX1RjxmqQQesljPMQWHmXEmalQW/snHtHwY/mdb+8v1U/QgFlsu3p6Y5vFr/5lMD+sBPiO8cTzG13p722p0DsLt6TB2GMAcu8yIB2mVAsW6MPL9K7jG/8AEsxxLMxIny73gzSvJ3I9Mov364HCdwBG4vAInXFzZBzjS2+OrD9uPwiGT1MZVBAtuqm8bLDAx0RTo68wi2IqixIHvb7a40g3PpEVGjE1TmIuTqJItJkncJ/WipfVY9MQaLTbSYkySCDpvbmqDn2FlPthmCPQRW+xkn8yC/U3Z7CVFsbeX8OZqrSLkBKVJZJfQBuWblAkjt74wS+ozt6QSTf6YDNsPVYLi4maYrpLMRaxhT9JNjZI1HeZGIZMfGVjLhLbVmqU0olyoSYLkAAEgGGOyxeDAwzP8TcrTpvVZkQ8pUaqhi45gQW09J6bbYzFjlsLwQQpIg6CSA12HMZLbdMOItcz6Q0sWmyQCRd9zBFumEXh13G5lGgM3SolStUMhAJCFpU9jqA8yDMgA9p64io56kWZnkaZgRN7QCTYSJgz/GMZpTvMyATZSDyzJ2Q78i74YiwRHQA7bDlkhTZV3nVJxuUloPEEXDuNnLVHdNJJp6QDJ3tBE6u3t7Rihm671GJadTIdOn6iTpnsIEcv9rfGcVECbC0A3B9Mbcz+kw5sMSqwjrMifcjSbt1blPKtjhHgvuFTS7BN4F4bSqZkU8yFKOriH0FWYdBqEq1iQRf9YO1xvwfRGZK5JdL6H1qzAqFMAABzZtQOxkWx58rwdR3F56wN9rItmlbm5xOeJVgdetwYizFZXeBEEjlPO1umJ+Waldmc7L9LI1MvmRUzIhqb+YKbENrE9CsgyQ3sYx6FkfG3D6bM/leUdLEzTAM9AL7m1vbHlPmyTJJv1lpK6v8A3Py+kcp/PDsxUnVqgxJJMHbUBJ6CFjSOYY0vC2tM3M3st5rNjMZmrVSqtGkHLJrDEi0jYHqL333nGn4u8Q5jP5WiBQbSjtzqjFZIgzvEi8dJ+2M7gWcTLV6dVqS1fLYt5b2B9cWMwLSHbrEi2NjinjNmYmgi0QzlxpUHmUFSAoAVmtcwNxewxOXh5+w/Mj2PO62VqUiGMqAbKSZGn+yRMdRa4wzOVi1R6lbUWqS09Sxa5P56j9zgp43xWrmEIqGmW06C+kLCBpBkSSbEHcjUR3xi1+EM93qSw7jtOkSSNKkKIJ3nCPw0+yKxzR7kPDMmSKlUEBaakkt1JsqgdST+lz0xLmahNBOXuA36D8ugn2++JMxw1CqBC0iZ+rVE3AgGe67XscI2VBTTqA/tdOovEzM9NpvjeXn0oPNi9ieCuFefmbsqKg1MSQLSBAnqZjsOuPUafiVc3l83l6b0laWXUILNSAA9tUmw0nqOu/ldPg6ho1P0sdKG/RjssyCN5GOXhyj06riQRJJHcC2xiZiMFeGmkrX+iSnGTu/8FdqqIysCyUmZSpLQsmDaxEn/AJjFLK+XoqeYtS4imVIhWmeaRewiLfwxf8hRJAENYy5IuLXFzMiCuxscOp5ZQCCD/amzT7kmFa89ZxvLTbH5sUi5nOA1Gy2UrVamqkzLSVVWAqBS5v8A1yQw23Ek4pcS8Ua8uMtSpJTp6QGiSWIOqb7Sb97kTiT1U0QyUWWQAGL7kLIJ3AJMQBipmsjquulZ3vIE+mDBJsQJvftgS8PNLQIzi3szA9gp9hO8CZtizksu61LBSViQSpAkT9rDr09ow48IqQBI3uCY0n+1O1o/XE/DMgRzMDJkLbVI2JA2bf8AS+Ex4JOaTRSWSKTpk4W/e/ubj9CzjT9jiSdNxNt7gR94so5boL4lYSJnffmnvZnFtMtbTthWpm1j1hYAP1Gy/SYYQzb49WjibvqVauRRo1KPbSIsI2vJUwedtr2wzLcECkuOYKR/mgyBBYRqYHoLHvi0wET0bVe8E83X1VDcSoth0m56gGb7DmgFrKi9ovhHig3bRuOSVWSIpGn27EAj0yQo5aYiZG+JFgBBaLdOUzo2B5qgmbmwvhXWwGncEgRuefZBcsLQ7GDhGYQx+5nbbVMtu3pE01x0UQsQXubkwCZ/zLNU2HqsEx7N8ETOSq/+fOwXelSJsPc9bnfrjxtzpMdV2tJAvsCdKIdIubjHsvwTWMlW/vLe+1OmLt9W3q644/F/bL4PWVPFnw3zWZztWvTaiFdlK6qjq0BKanamQt0baZBG2MdPhBnYUFstaI56hAPy5gGncHQd5if0XHY4o+LyRVI6Xgg3Yz9jud/rZe4WZq1DMaN/lAsQUkE/phT8Hc5Nny++/mOCbKASfKt6RKLAIx2OwfOZQeXgRfsWznR8sIFjrc7RAA8qFUwO5HQnbDR8F86B6st0/pKnT/0rmwhzf2x2OxvN5A8iI79jeeknXlrmb1KhPsSfKubC1gcOb4N53o+XtIHzKg79PKsp5ZQe8HHY7G85lB5eBGfgrnOjZYRt8x/eAPlW6c1yMI3wWzxPry0ST+8qGDfmg0+ZtrmxvbHY7A83kDyIifsVz1+fLXn+kqddVyfKlhzeiQMI/wAFc8Zhst1j5lTY6rfuuUDVYgTjsdjebyG5MTm+CmeJ9eWiTHzHEeq4HlRquOYzN8Pb4K50iNeWuTYvUI+q5+VLSG9NgMdjsbzeQPJiMHwWz0mWyxm372pJHYnyhAEmIjEv7GM7I58vY7h3B/0R5MKbm95x2Oxl4vIB4Is79jGdtL5brPO5A/I0+aSTZsMb4MZ4zzZa8SPNqX23PlA2vERjsdjPxeQ3IiiQfBrPSD5mXt1FR1PSY+VC/VMb4anwYzsAFsr787kDaYBp3mD6tumFx2D5vIDkQIW+CeetzZbpvVqk/TufKEkQY2G1scnwSzwIPmZeR2qOP6t7UYG0FRv3wmOwPNZBuTEVfgnnoHNlRC/13IBEWA8rYxuZIwg+Cmf/AK+WO29WqZiIJPlSWEb2B6jHY7G83kNyYi/sTzw2fLWt+8cdu1GFBiCo/XCL8Es8IGvKwALeZUgRFh8oztZjJGEx2N5vIbkxHJ8Fc/N3yxuD+9qySIhifKuwj2Bwv7FM9M68tbb5lQHpMRShVMXUfrjsdjebyG5MTk+CedAA1ZW0GNdSBtI/dHVsIY3HbDV+COe315fcT8ypJAiCT5UkiNhAOEx2N5vIblRJf2LZ6Rz5a2x8x/b0r5QCgxcX33wg+CmdgDXlotI8ypFo3HlS+xgkiJ2x2OxvN5AcmJw+CmemdeX6CfMqSfT9XlW2NlAnvjqPwVzw0gvloH9tyBtOlTSgTeZnC47GXi8huTHoK/wYz2mzZa4hh5tSDtMnypYbkC0YVfgxnv6+XsNxUdSe8fKISJNwCSN8djsHzmQHIgcfgxnSPVlettdQgE6r3pyx5rg2x6J8PfDNbI5epTrFWZqrOCrFhpKqBuqxcGwFhF8djsJPxE5rhY0cUYu0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08138"/>
            <a:ext cx="6019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xQVFRUVFxcZGBcYFxgXHRscHR4eGBkgIBsbGyYeHh4jGhobHy8gIycpLSwsHB8xNTIqNSgtLCoBCQoKDgwOGg8PGiwkHyQsLCwsLCwsLCwsLCwsLCwsLywsLCwsLCwsLCwsLCwsLCwsLCwsLCwsLCwsLCwsLCwsLP/AABEIAKcBLQMBIgACEQEDEQH/xAAcAAABBQEBAQAAAAAAAAAAAAAGAQIDBAUABwj/xABMEAACAQIEBAQEAwMGCwYHAAABAhEDIQAEEjEFIkFRBhMyYQcjQnEUgZEXM6EkNENSYnQIFTVygrGzwdHh8CVTVHODkhZEY6KjsvH/xAAaAQADAQEBAQAAAAAAAAAAAAABAgMABAUG/8QALBEAAgICAAQFBQEAAwEAAAAAAAECEQMhEhMxQQQUMlFxIjNSYZGhgbHwI//aAAwDAQACEQMRAD8A0vGnjjOUM9Xp06xWlTdAAEpwNSUTDMyE3LOREkz9ow0+JHEbTmG2E/Log2CE20Qn1SGJJm0bYX4lH/tLM7zCGbWml32RZAkmWnbA09pAj6oEf+YBA3m6xUf2x7uLFBwi3FdF2PLnOXE99wk/aLxEQfxLGRNqVKIESVBSSvK8sYjD/wBo+fj+cmR/YpMD3EinzHlaNMC+BstIbrqLmbmW57i81H51lbLhwcxcwDZpJiCWI1MttPzByLcYqsOP8V/CbyT92ETfEXPgR+JaVmZSiDbVv8sgMNHoFzOOzHxHz4BjMmRJ9FIf94AT8uESy2MtP3wOk80RG0/TAbYdqYirZjzHDWi072IAF5+WSQpsGAYyz79MZ4cf4r+A5k/dmpX+JvEwWjNnrA8qjP1bA07CAOZt8OX4mcSO2aYzIEUqRn1ekGmCzensMCqLMWI1QepBnTcD1PubmAMOoLe/UqDJLf1DBYbneAlu+JcmF+lF3OVdQx/aTxCD/Kja10okfVckU+Y+mUTtviV/iLxC/wDKSI5jyUrTMSfLhVutrtb74FcpIIIkMpEkkIR6J5hakbGAJJxPQaNMDaGECIjy5ZVNk9LSXkm8YosOP8V/CLyT92Ev7QuIXH4hpsQDToqYYWsU5V5lh3mYFr4a3xF4gY05huaykUqZnb0gpLMNayTC2kYG0aAO0AiBYxokgb1B8tuZ4C7jDTVje94Ny2orpsWHrPy7aeXvg8nH+K/gFkn7sJk+IvEDf8SYtfRRKydPUU5f1CVSI74QfEXiH/iWERMpRFzogMSmlBD2iTga1kTHTrZSNM7kWRop3ppcjDtIWw+kMwgRAGq4U2RCaYktLYHKx/iv4HmT92Ea/EfiBgHMtJj+jogkcmwKcvqN33Gww0fEvPgg/iWMhT+7pR9BleTU4MsC1guBqo8CLxJgTMka4EbuZRdNRrYhrvOo9yb3uRrFzuzWEotiMB4sf4r+BU5+7Cf9pvEBvmDy2I0UjJtYsKcFrNAQQepwyn8TOI7fimNpPy6ANoknkhdjKGW7YE6o9XSzdbAc9pFgnsLjri2nDap9NN/7PLp3DxANgdiKh3GE4MXsv8K3P3YSH4mcQ3/EkTBtTpRAiSoKSVMNzNET7YWh8TOI9cxttKUiDb0nTTGprHSVhT1wMvk3JKgQZJMjv5l+cgs3ddu2H08hUhjpJkmnvYatcKSPoM2VYIwOHD7L/AXOurCF/iTxCLZpoEzKUAbTJPy4BGkygBMGRiCp8S+Jg/zpj1tSobdwDTspg87bdRgcq1VGologsp9IIMsIm4QjVZ7zEYizdVSWGpQRcgBuoYsdLXZhqGpTbcjAccPsv8GTyfsKcv8AE/iJ3zUgEiQlLft+7Go2O0DD1+JnEbzmm5Zk6KAM33+VANjKCT74Fxl20h9EUiD80yadyw0moLRzelbr+WMrOeIIMU+5htomfSOhGo825wknhgraX8HSyTdIPT8S+IjfMsCb2p0Ra+wKWQ6TzNcdscfiXxIR/KidwJp0jtqsIpgu3LYiAcebf48qX9NzO3W8kzv6jviGpxWqxJLtcQb9L2+1zb3xB58HaP8AiKrBl/I9IqfEviayPxTWN5Sh0mdRFKF9J5RJwz9qnEh/803506A/QaLCx5mx5nUzLNYsSO02/T88NLnucSefH2gVWGXeR6gfipxGJ/FEdJ8uiR738samsbCBiL9q3Exvmz0/o6H6mKcAb23GPM9WFNQnqf1wvPh+CG5L9z00fFTifTNNv1p0B9x6LCxhjh5+J/Ev/FnqP3dE3H/pXaxsLHHmArNESYPScSnPv/WN+vW3vh1nxd4/9CvDLsz0k/FDiVx+La258uhNupinAFjIucJT+KHFBvmmP/pUfbYeXOwPMbX2x57R4q43Mj+IJmSPe5xp5fMBwSN5No2mfcswMi3TF8bw5Oi2SnGcOrDOn8UOJ9cyTFjFOjvbr5d2sbC2H0/ibxI2/EvIifl0JItP9HCxeQb7xgPpTvbqIJ6GbFtlFxtfbFhXLdPsBubMbKOokQ7b2x0LFD2X8ISnJdwsT4m8QJH8paTpP7qlAHJJUaNTL6pJiMem/C3j9fN5aq9dy7LW0gnRIHl03iUVVN2NwMeGOIDGepuDuRrPq3ZhaUURj2b4LfzKqL2zDbkbaEiAPSI+npiHiscY47SX8GwTbn1Af4irPFK8nZ6ZAsSPl0QSBsDBMlumwwMUwCB2IW1yD6Jt6qn1b2XBR8R/8pZkd9Bj38obKNzyjnaw2wM1E3M7kid59did2YcvKsA47cP24/C/6ObI/qfyIqiJJ20gmewQwXn+y0BPzOJNWmJ+i+4U20SY2pn5Zkeo4hqCZPQAibWB1AXFlXmXlUahiQjp/CyxOqLfT6xFRr+2KCMVVjabAmAvYXIDH0zT9bbdsJVFiCQfYlmkqGgWHO3yxDSFFsIGLN313Fi0lpkibs3zL6oXDydX+kSNyRBIsSvM6/MPIthggfUz3I5j2Jv3jVMnq3KPlqIx0xvaARM2A5+osqWHKJbDTcyZ6C5AjaxYWX120yTtibKA6luRBBFwpE6ZgGyHmN2MnEyzLSIR/ohoGkco+YRY+lTaKjXGHvLCIBDFwIvJ+ZFrF3FoqNCwMJl6fp6zzCFkH0SQrXaNTTrgC8YYGgDaDEySwadFpF6izqssKp3w5AWq06iNmLe8nnETu7cwmmIGIalWZ6Ag9TsSwEkbUzqHKtxOFFAzaSRAbuPRYsLKbGAu/U40OAeHa2ZotWpaSKSkrLaSSpSyrEJJBBnczffEsmRR6srGNlFWN+nSOVYmY6xTtUtUMk4iqF2RnSm1QAyxCsQGOo9vVzEEtbsMaHD+B1GWpf8Am6klABY2BgH1jlF7jbD+D+L8zllZKaB/OIDIQVYkCG9JFzOna8LbHHl8U0qii8MKbtkfh7jGUrArmdFIxEAOdckm5uesEbbwJOM38PUWu7/ha+g1NSaVdRpbmTSrA8ukMfs2+IeH8HFdq+oHLvQU1CDTZpkmVYzIAULcjbUTtdc140zIegr1X00EVIUxYDTY9eWLntjzblfFbO6l0SC2hnKOaos/l+V5dJrBJCMTqCyRHOZA/wA49TihxniFQ+UjX0IzKWEnQwgLU7aYEQZGMPj/AIv82jTy6BUpqdZ0roJMWUkXKrtfffD+H8QFRCXXUXXTqNjKi99j/wAxiidsnwNK2S5zI0/MXTV0KE8zmkNyi0ibFoBibyY6Yo0eIMNSoCQ7SdU23UEgfrPePbEucyz5mpoEgubBhJ1WXTtIuIE9sRZzIsF0KjSNZqSNlExcbEEMY627YLQU60yPibqYWjIQNHMyltVzuALT1OMlVMEk3Fj3vbftFsa+Uy9M0ixqBXWCqGxIFiZBgX6G5jDH4Np0NXY06VcakcAN9tSgyFO8id5vhXY6aRPwdqjBl1uFSCEBIDL1XeACJIJ3nrjJq01qVH30JMQQdIJAUEkDVExYXi1sbWdpfh6VRaJ88a9BrIeTRsogCQTMf6pwMvV5mMQGmwt1kfkDGBJpJGju2T1Mh5JYVU1csKQxCqxANyBcgH0n88U6uVdRLKRtuI3uMOZ5iTFul7/8zGL58ysB5jBVVCZeQWAYkxYljJj8h2xOreiltdTJwmLeU4a9SstEaVdm087BAD11M1gBjQ4l4Uq0g7B6VVE+um+oETEgEBo9yBhRuJGLjsOekQASCAdjG9yDH5gj8sMxgi47CY7GMLjS4JmArGTAgdQOo67/AKb4zcdimOfBJSQso8SphPRzaSsMs9P/ALfSpsAYMlpOLeXi0wA0A3MH0CDA1VOvsMBs4v5HihSxkiDBmCLEb76b3A3x6GPxibqSo5J+G1phOFFpJmwJJCkTpEM21PcxpknHsfwSM5KrH/fk7aRenTJsb7nc779ceJUqysJQzAOwED1HY2VeUczXGPbPgl/Mq394a9zMU6Y9R9W2+K+LleK0QwxqewO+In+UczbdqY7Ajy6QMqOaoObbYYGI6z0UMZiLUzBfpPNAT7Tgk+IzaeJZo99GxvPkruYn6Ryrvgaqp6vYEdoB8wfZFstvVjqw/bj8I55+t/IiNpI1AynSykRo6bU/S0zzG+Gq0BdrXgCR9EkBrsOQyz7HbC113WDM2Fl3DkEL09SkVHx0zNpktFpBJ1971G5xb04oKKkAXg3ANydREQCRdz8u0WHXC1+QEyQRIJkKZWRBI9J+X+7Tfvif8M5pGrplSSk8xvDGCVGx1+hdjb2xPleGGqVVg3zCVGgBnDSeXSLDTrHMIPN1xGWeEdXsZY5PfYH3MHtpEfYCemyqdHu2L+RyTkHSrEAMQAJuJAAXeZCgO17i2NjgnBFquaK0yWCVGYusaomCFbbmP2k32xJQFQ5cFfIU0D5jlzz6eURtLLy7W69Tjll4mvSjo5d6ZkVqLKdOlgWmAyvLMNcDmAL1Byx9NxgiyHgaqwBqgjUWFOiI1vZiLqYRYIJAgWPbGTxLiVQ0/JeHZGBYhCCJsTAgEXgNImZxtcLFUZUPQqVKrBp8lFYtTAJHr3Mi0gbyPuk/E5GqWjLFHqT8N8MoxalUr0qZp0zAV1tUaVCNfp2mx7Yo8PWp5BpilUlXYCqrWk7rKWkfeD72w7O5dEqpRpikatZVNXUh1U3+oXbTFpt2xaq5PO0KL0dPmZWoNaMmmEIIaZ6CZhb9J6453kd7Y/CqMPinFMvUgpUqTUplKqsolejAPswtawjAc5NJ6lNWVgBIcEi0zY9ySB/ywU8e4dl5Q0VI1IGaNpYxIhjpM7g9dhGM7iXhpAiVTUpqKnKELNrpnYF949PXoesXE0+5WDijAHG65UqHaIYRM2caXF78wN8UHDAHeLA/8P1wbfgctkVBqLTzfmrIGpkKTGkgr7i8G47YTKUspXQL+HFMHW0iuzQFALRJi7+Wt7wx3jEXDdFVPV0D3E+EGklKq1Sm5qzKhpamRHKw39MX2xucNzFKpNGnJCH5baQGIIuABOxk2N77mMJR4MmYFVAVV1pBqTArzkQdLyYnSekQb9DjK8Lcb/DO0qpLAqDHMhF5U7AkmJvb8sHi4XoFcSDzxJ8P6lLQKdQczEIoEGdMrJJERt1uScepcD4GtLLqkDWaahm31ECDJgT1GPKOHZytmcxQSnXZ2pJK6jtpIJjfVJv9h0x6l4f4nVpofxDIQASWErpEncH26gxY4l4ly4VXUnGrpnz74i4F+HzVelVsyliNO0GGTp2PTElHOrCPSpgPTBksxYXIVIWOUiQN94ONn4vVUrZ+aTKwKqCymRttIt7/AJ4GatFZIZtJKcukQoNonrBA6XnDwbqyr2LR4hpqGdTQdUA6VLiNOpRYgGbe4xFxbNLmHmnTWlC3UGEWDJIm8GdjJ7TirVdFJ0a41EjUBYdNvqE7+2I0yzsCUBKi7bdP+jgjUuoYcIzWRORUPQ8yvSdgsKQGDgszOR/VAOmJMp74HHOmVGpqnOCWUQUgaSA0kG0+35YrZPiFSnTZUaAxRjFyPLJKn2gkn8sFq08q+WpszVnrvzViFUKNW3O2/PFrdT0uY7Ea4QVGTPltWvyxe0A+/uR22/1dWQxuG1qOUfSTeI/Qj7/ljf8AE/CPLrtliadSo6oadQOEVQTtI9RgFbxvbpgbZVApqCwcahUmIBmANpjSP9eFl+h4uzXyNWnmKS03YIwUjU20DaYE7kfbSPfGnmvhkKSRUzKCsEqNA0vTJQa9GoNqkrN43gRucB9MFSpjVfYzB9sb3FuJujupoIhZVKheYLED3P09/wDXhJWw1vQLvTIMEXw3F931OSR9wb364vVuHUny+qkrCoH5pbcQxOkdQBp6zvvNg9DWYWFwmOxhhcdhMLjGH06pXYxj6L+AGbapw+szGT+JYf8A46R/LfYY+ccfQ/8Ag6f5Or/3pv8AZUsPxOq7CSS6g/8AEW/Esxt6qYkWjkpWL/SeYkRJOBehfSD3BgC/9HJC7KbtJa5wQfE2oRxLM2mNB22BpA3OyrIHMbg7YHRYHvzG83I8yLbseVYqG22Pfw+iPwjx8i+p/I+kllPQ6ZFmB/dyb3qAkNc2X7Y6nTmNVrAEkk+nQYLdY0tASB3OHud42JaDESR5n6mwlBY4ucc4ZVXLUGn5bP5igmUOpigEqeVSpDdxftbZp8EbXUXGuKVPoNzPiMsFy9MjyRoUsqKrMBtNtO8GBa/XfFCs60ZzFMaKiwwhis7KZAiCZO17jbrFxM0qOYSnRisukMdIYmYMggi5mNrRFpnBBxTiuWDo9Gl5NeiqlpQVEfWIIIkCItqj6jbrjx76noVVUTUOB16tI5qkr6VDEn01HBPODcuTudR+nodsQcVzeWOSpmlQ01gzM5DOQwJIaby14+0dsG/CPiXlqqDWwpsxAAvAvFoHe0H2xZ4nwKhXSu1JgrUlMwFAuCXDWsTE72N4knE+Y0/qQDzrJ5jO1qTmoDSo5dFHl+UF1+k6TIlrc51Tti98O/ESZavV8ypANHUDKxYjQN4Bgk97fljH4rxh3qGoajk+UFMxaBEAA9jee5xW4dTdUqujGkFA0uQ0ObgICeUkjoSfbrh5QtcLG/Yf8Z8Q5PMV1FNaVTVq+bUX92wtKBgFYE9AbyTucD3Hc+WdwKjFSSCGPLrUxIUnaQDfv7YyOG8TaqUqVgWVJAgKoOm8sdJBItHta+LWa4MDJp13QlbqTALkHXAXpf8AMffFMUKjolKk9mfxrMlKAC2gy8eYATuJncwd9t+04y+KcRGYel5FKHexVCWl9gQDJWd4k4t1uItSNSmx16gLjmFzMDUCTEG+/S2KGbqrk69KtQqBwQCwBHSJH9YDeCb8s4TIWgqNk8Eo5Fan+M6TvX8v5KajoBJJElSJv7nrjMzBLIjJTWkjbQBykmDFtTAR0vEd76y0/wAbUfMO71DKqtOoSRpsCS0XALbCIkmbYo5jLuCwCKIWSF1wgVdBJAPfQJncDcG4UaRk9/sGuIPDMEYsswDEEjYGJMTG2LPD+FEItVwQHMLIiRMEgne8C2KtSjqYBQdRMQL3/wCr4Nf8UH8Fla4zCMqggqq3R4IALE7c3sJPuDhIpXspKVLQ3hzeRVpVA6jS5AUkiIGoSZ2aSImbfYY0PF/jmpVomnSLBX064i24K9ZUmDIA2E9cE3gynXy+V5cpQqapbzapCt9JANpHcTG2MTL8SXNZ6o2aZaRlBSUSVL2UNMgMLAkmMNKm9oinu1s83c6TLkqwIEEEWiZg/f8A/uCLw8F1uxpLWUU35SRYlYn3IEkffvi18R+HquZXU71Gg+a7X1NaNI7BYXfpGBRatSmxVGK61AGk2g+522n2wE6ZX1RJOJ8LqUaQco3lVDCuVADRexkibH9DuMQcFzdJC3m0/MkQovAJnoCPyM2xfreHGbKmt5tGQVVaQaXe+j0zY9YjadrYxS5VdFwrQxEmCROkkbSJP6nvibeyipqgnr+HqSUUFPM0zUaQ6sRyqRLkNtEAW3N4mcUvECUKdQUcrUZ00wzEkanBInSVXSDYxffecYzVWUaYiYO36GTfr/HFzLcEr1EeuiHRSuzGBEQYvubi2Dd6oFVtszhJbmne/e2/+/GnxjKUqDOiOtfVpKVQW5R1BHVjse352z61aSSQJPa251f7yPz9sQKJOE6D1ZM1Z7LJGjYXsev59caStUzFWmx0sxZUgyAYE80WiBB62w7hjUXzCDMTo0wxki/ckdpn8sX8zxSnlqjJSTUtNwULi+2lpncEdYH07XwarYre6M3iXCKlOiKrAKruywpBgibR02O+8YqoGamxFwNMm57AbCOoGLVfj7NlBlmVSBVNQOZ1bAafsL/+44pZIb6tgCY/694wVth3WypU3vhuLecyTKiVLaKmvT/omCD73B+xGKeEYyYuOx2OwAi4+h/8HT/J1f8AvTf7Klj53x9Ef4On+Tq/96b/AGVLDCyBX4lD/tXMCN2pxaT+7pAlR6epBLYHaZ9OxDAdyGus7c1QczSohRjf+JqxxTM9dRp2jc+UCLC7GVWCYXbtjA8yJMxBYHYba4Er15VBp08e/h9EfhHkZPUyyo6m0aQZixOiAz7fUxAX88O4u7U6KXJWqmsIKpIWSC2pejCIg9+4xBUbtAjVFgNI5+lwiSF7sMV+JH6tUeoFbm6ghDEXBhYM3iYxPxcbjfsHw7qVFvgXHEy1U1uUO6BWkMCoDSSrD6ioVJ9ycXeI8Yya5dxl6HPUM+Yy3UapAEklTAiAY64oeEOCPnn8l0BAKu1QxqUXmG6hv6oG4FwJwWjwtlMrVWk9UVfMdG+cPQTIJGkgEmPqkentfyNXtnbKkYfBeE1MlVoVswikVULpSJBadhIggWJOxv2ucGXD/wCW1KipOVXy5aSYcsNIOgwBpuCROw6WwZcH4ZTpqugKxVYDNLMLnZiNt7C2Mbx9wrLOtLz6rUwGIOhtJIN4PsGAMx1wFlTfCkI1f1M8lyWXc5j5dGrWBBlVtZYWbAwDA3w+rwutWApqppU6bo7gtHMZAMHd4J2mBgt8LCjk8xWNFjUBpxqkCCvNpvG4C+2MClw2vmPPq+sq+tmUyaZJJK3JtubT2xepPT6G4l1R6bW4fTyuTShR8k0agaahi+oElvcao6ggQMATvoUs/KsNqE9BCgibGwBk+/55GdzGYbSdRalSEMzCFNi4BgbkT1J5b4LqRq5OrUWvSpVqWYpq8A2jTsNQgrJaI6ieowcd4k0tsSS4tg74b4Vks7UrUndwFJdajHSSGEkGJUBSCS3W2AUZam1V0nzApaKgOkMZgHT29v49MEfGuF1G82pRXTTQNpEgQpM6RvqVR17knqcY/DeEQoWooRy5BNRgogQCP60yRcbC/wBkcXey8ZKrTLtDNuF+XZVayr9oOwmNJIJ6yJwniXxM+aSmHKqaSlVIXTq7yQL2CiNrzihncu1J9TgCkzal0EuvQ8pJnaAZvbDvEXE0zCUvLEMtMLUWAIYE7QOYEdTefywJPswpK7RiUa413mJ+mJHW2CanxV0p01OnTynYAi0jmA1RN7ztgcAI0ncgQAPbeYH3tvjUylINT0kvrZtKqDENbcEGdVo2236YWFjzSfU9RyfEPJywo5rSHKOdLIVSGHKGsAxPcAxsTOIvEPijL5nLWVdbqiiw10x9UWHUEAYH+JZGtToUnzC1alRiaaCoamoHSdww5R136DGHw1mpOyhnFZUVgU0sQ6goyiQbmRt2tNhgtJuyCQV+F/CNGrSOZr6nXmYIpJfupJ9RJUSASRPTAYuXoOCnl+TWQ2Z3Ygyx0xI0gKv/ALom0X3qq1shSFAORWcMa4YBhI9AG+62v7jGN/iypXV8wEKBUJLgEAsm+n3krMbHtgcDHUu76GZwDJJWrKj+YRBM04DjYkgHeO1pPXFbiDlathAUnSrjUD0JvIMmTue3TDfxhpuKqcrSCCO95MbX6/njQ4ok0qBeSwTYKV0gnUBJ39YMjacLVlX1MjUXPWYiSTftO/YD9MENDi9U5Y5fUFpbEIANRAnmPWTHW5+2MfKKVmpoDpTKkhpEiSALGYP+7HcOzC6gr+gmDDBPYX6LcEnBWgSVj8pwl6qOVVQFUMzEwoEwJbZSTMAm+K75ZPL5aknUBpKkRPXVtFj+mJRxh1pNQVz5bPqYCwYDae+1pxTp2OsAEKwIBg+4kdRhXQyTCLJcO/B1WqEeayUkqJySvNaSDNg1hIEgzbFTinFRmFFSrqNUvDNpCpGnSplYlrSe/wCV6R4vWeqz62L1OUxaZ2EbYlORmu1PS2imTqXUJESCCwtMyJGNegcNPZDxLgdShBeNLHlII5h3A3jFYAsQAQNUC5gRNpPbG1m6fyUNeqSY5E6U0iA0SBqaBC9rnGFpEDef92M1QYuzc4kgXIUVqUnVw9RqVQMClRWI1kg3EaViLb4G8befFEZekipV86CXZnBXeYVBsIPW84xThGhoiYXHY7AGOx9Ef4On+Tq/96b/AGVLHzxj6H/wdf8AJ1f+9N/sqWGFkCfxLYf40zIIsXpi8gEeXREGOZ92sLCb4HKcnv8ASCTAg8liwEIbt6bnBT8Saf8A2lmSLHkvJ28oEidwOW6C5seuBpqUGB0DQAAIHPcTZVOn1G4x7+JPlx+EeRkkuJkVCrcbzYiBMegkhDZfqkvJw4O70hSSmGLMHlVZmYBQCoYepZvLCJsMNqpuu9yIuwka4t9Z5RDNy4Jvh3wlq1eo6svyocSN+c31C0jSJXYEj74TPXA7Gg6doi4RxZ8kyt5T+ZZai6RdJLSuwBsD+ke47xfxVUz1ckKBpB0KAe4vI3aFAnb8savjXjgq5motZTyiogUmIY+g2vAJm8zgb4bkAKqzEQvtvfuIsd7Cx7Y8qSUpaOyOlbPXPCvEMxmKWuufKpryQqlGJG15tuu0XjbFDxn4drKAzLSUCQz6wGIYyuqw1GO03HbGRwvimcy6oUK1KSy6jWjOI3DKSJg35e4IwQ+J+O/isoHYMF1NDmBdFJCwwBUkE26m18BqSlrp3J66g4+VrChSQ6/IYlvlwx2IJItF4sSJ5twMdlaroA+XLc61FrX6zpBKiYBEMOxJg4f4NyGVbMsmbYFQhZFNQqgZTO6xI07X6EXtiKjQTzgA5VdDku0iSpOnYSBoIEjri6dumhWqRq+CfD1N3qLUo1K1GwkFhoaxBgQGMEi1wPvizxDiarVYU1LoCdBcyVC2I07gTq5bHvjOyGfq0HYGo6qDLBZUssLpkewPtiHjmcoUqTJTZfMZifMDBgAW1Ad9Wndj1BvtjKPDPiYG+JURcUziPWpM1YGYDUCliRexXk0m+1+8ycZnHuI+dUUQrPJRKMagCYCIp7AkiJ6jtbT4bwHKtWydarnNS1S6uhIp6RpiC0gqJ5TYTeNsVM0aWX4lUPDQrmmGem2oFRCguJedUcw3v3OEeR3SKRgitmPDleimjOI9Ok5JCqAwDWUQRsYJO97YfmPC2WenQp5ZXOZJIrLrOjSoIZwfVBYq2kE9RGLGf+JtWutNalNVHmamZdzYAgAnsT+vthvCcw7ZunVy9IyVVXhdcpq5mVQZVtI0kEXmRGES4oq+ozbiyvlfhvXNVPJqUjIkrLKQLwCQCLwRc3H54t8VyEU0yxTRVoE1C4YaqjCCYIMythexi1xgz/FV6Sq1OireY7KUUhTIIUQs2FmtIAG+84DfF9Gu9fLPmaaU2MqAra2aGsSRa2qABtJxKMrlwh29i1/iPURagen8xqYTzCxMEWeVK2JB2+2HeFs+UouXVWViStTlZ0aFDwAdhpQxbYRtfJ41Ro+fQSAlMBfM5okmWN7kSPvuIwUcE8IHL11bMGnUo5gqpCgqFJU7jobQDtNu2K8MYSbA5XECOLcXermDWaagJUyQQHA5YhTsYiAZwV8fRKeXp5OjWUvT9KKT6p1sA0SH2JDGN4vbFrxlwGhlKyUqZdAqmsCIJpDXyAMSI1sdMvqggYDKNQUs9rZikaqlNjcM0Ei46EmJxlLXEu5qv/gy86nl6xmKctUAamZmCCZ297EHribL+IEqVVbM0/MVaaoFQmmTpGlTI/KdpgYIc/xnI5hF81C9fRJ0ggmpOxbdpN9rCYvuL0gGdUB8s6pJlQFJYCxiQAoEkk7T3wvfRRbW0Jxp6TVP5OrLTKAKrkFpkiLb37398d4frU6Yqu6CoQsBGEqdXLNiCCAWIO0xaYI2s5wNXd41ZiotV5KISGpIF0+mCZm5XpGKHD+HHMVDSBpUnqVJBb5YA+24EbLH3xq2a01RQ4Vlsv5dc1y4qKq+Su0sSLtb0gbgbz+eKtZ6ZdLFaYCg6bki2oiepMmMJncoadd6bHWVYrK31dLd5xo8b4G2X0GqpQ1OcIwKwttwbgydo2wlaY9q/kyEkMLb7SP44PPAPAKoqHMRSOlGK6psQrMuoRHqi5mIwHcN4qKNfzWRasBgAZAkjSDA7bxgr4L48egKxSirI42IICswttuJB+/tjIE02qQEgsSepIM9vfFrhy05+b37kWgz+cxFsaHhTw5+KNU69PlAELElpMfaB1/LEPiXLOtUvV3dmk9WPVtM2P8AvONWrG4k3wmQ7xPfpiA4fWqliSdz+Xt0xHhGUOwuOwoGMYsZTJl+wUbknb8tzt0nH0h8EW/kVYbRmWAG0DRTiB2jab48JyGW8sAQQxjVcAgmJufQQD9zj3T4HfzGtER+IkQCBelSMib9evWcd88XLw/t0cfHx5AR+JTTxKuOxpbWM+WIuTy+qzflgXiYtJJnaTciSF2J5zOq3bBN8Q3H+M68zZ0O2r+joTA2jeZ23wNLtf26zJAQxa7egwdserh+3H4R52TU38lKtUkXjmibkgg6TFruJYwBYHE3BOIaHeWZVK80aptpYAlNmJlbCLz0xHmUMEiYAg7A2EQY29F6a7xOLXh6mDmURlYawU5RJAMgQDyqOQATJvhMqdFINUZnFeHVRU1VKTAuwZZDAadwBIkiCLzgoyNfL1XNSsmtaSBKVIhdIWNm0lS0MbNPQTjcXi+WztL+U60NECnSKE/xERqsJt0G14GuBZTVUdabJN/WwWUt6Z67k9gvvjy4xSezqc7Re8ReEauZFFKdNKevW4kiFEAkEza0AC+/tjeyyeRkDkxoqVmJWmQNWpxeoCt4i8mf4xOW75qktPMZkPVy+mpp0voKkhlBMWPS4xi0OItSSk4UMqw4qA8qOfUCNwSyiQR0kYVq3sCuqRJmPC1dUUVVKaySoIjfckjYWkg7C8b40KXDi1QUa1RafKFWqx5CCJHN1U7SNr7Y2qvijN5yloy2XhkgsyOsrES3NfeQF63mcZWT8P5upm6YqZfdGkVWViVjSzLBj1GZF/ytjRk110Z7CjhQyXEYeWStl6Kh7jSQoieusCN+0A481r5QV6/qSmalQAmyCGFz2AgfxIwRU+BVMsKyqUSqoEAkktPLCRvOq4O/vGIM/mVzVdWrUm0rSgIq6QXUQszECfVthlFr9gTXYw+OeHxScU6dZaxISQlyDteLCSD1PvvgfzWVZXZLqQYj/j74O+A8aC5nKatCUVqHSKahVlgVQkxzQCVJP5zi18SvCxGZq1kAl1pugUrzRppONJOrWGKsCs6p6QTiUquisZNdQJyNUIEUoAQ3M0S5ncXtAjaN8ehmlS8s5mkxoqlPSyhmlKsDQxM3V1kAdDb2xmeGvBb1MuubLSUqtppH6tJAYkk8rFht7e+CHjPG6Pl1zelUahpei+m5tBmdMiLHe3fDrpoSck2S8L4xUXJivW0OSz+WeVnQNdCygRHfYwcDXHs29RUq1aur5ek1IXQDU+kaJv1Oq/sIxT4NxNKKPdAfLZ0qFZOqYMEncwYBF9WJuG8bYZevmAEZy/mOJMBWZRzU4hwAHNjIkx7iMIxdpbA+IzeFZOlmOWurBl1MGVTcXu3Wf4W/W/k/GH4hGp50nyKktrCid5SYiDIFv4Y1c54sz2SreWFp1lZUFJ6dJgjqRMA6jspA63P6hXiXir5hUcAkH1xT0KhHKFF+YBQLn32wu+tFEr6lzJ5HNcUWqFqoTRVDFRjMGAYIBJHKLE2A74D8xJMNukKVMiImQPbpizwpXeotOjIqVQafq0htUiOgA236jBE/gTMUfKOdTTlgYapTZGZNdgSRJI1AbzHthOpW+FmR4T4EM5XamX0NTpVKigbuUWdIO02n9e2PSchkMllMvSr/AIY1qdY1U1mSRTtzXgSSpANva+POKmaGSzoqUKq1CrEgxCwRBBg9QSDGDalSatwlHOZAOXVj5SNYBo0qYvq6Xn8sBakLPasFqXEqIesMs2YpmoW8vSyxo0+gzfpuD/qwM5p21czS53JMz9zi/nqoouRTK1CAx1KukDUpkgbyJ3PYdsWuAcIy1Wg9TMVmpwSF5eUECd4MmPpF4BwX7DKlsj8GUkHEMv5pQoWknUBEAkSTsQQMFPxg4p5wy86CQGZWUg8ptFr3aW/THntdghZUbUDYNESDfa/t16YiB2jC/obhuXEXqfh+qaIrMAtNi6ozEDUyRqAk2id/a04gDuB5QvJGkC92iIjqbD+GLuZ4xWFFstUgqxWopMnTMvKn+1qM/c4g4ZU8kLmBd0eVHRSPS3udfT2/TB33PXMn4Ky2Ryn4p0IdKZYjU1zp1XE7ydJ2AjbHk/i3jRzWaepGkbBZmALb9zvjZ458RM1mKJovoCtvAg+436jfAiKZPsD19tpwrbYIRrbI8JhcJhSouLfDFHmrq2Ek3jYE3PbFTGlwKjNQkzyqdhJkwLTYG8ycWwK8iX7J5XUGbZWLWHYRFr3A7csio18e1/A/+Y1v7y15J2p0xcnc23FseKsoYTbmvIBgk7781T1XFgMe1fA9pyVf+8t1mPl0zG0bbAbCMel4v7ZxYfUBnxIUDiOZsLlOhufKHvduUQNo3xgVaJ5rr9fUCB8wX07KZEoLgjpgg+IpnimZ2saSn1RdKYgnoPmSIvP3wPK8ssSLqTspnkJsLIRqO/qGO7D9uPwjiy3xv5ZDUW53BJsLKRJMX+k/M5XuTiOlqR0enOsPrQgE8wIaVUm5l7lrdRiWmg5SYFgRaQRFMmAdxYyT6TiJ2ECb3AiSZIAsSLsw8uxHLFjgyQYsLMrmssai5mmit5tNy9ImQjtaQwA94PbGFWrU62aWigakXqQIJYIWgchidyR2A74l8NcMp1qpouxplwdFWwKsitCsJ0wdH7sXBAIO+IP/AIbq5fMqcyGpIW9Yg7ixtIBJG/Q3x5WWPBLhX/kdcGmrCvxhwh8stKnSqOVbZWZmAg8xjYgybAD23wA5zh7UWqPTirSiHBmJ9j3BuI/5Y9Oy/g98zRrstUOalPQKlZmczyurbW7W77YH/Efg5shTptUqiqtRlR7MY63EjUsA9sRcl6G9jw90ZnhPjdOjWp1mFQ0wClzE7TIESyzIF4/OR6XxE0Gyxr0TFd00qdUkwZImTEffGPm+B8PzSPmKVVnFNVFSmsUgZkKYKzqBnuDEdMR0myvD6qBixIDalcFhpIPlggAmZ7zvOAvq33QsutFTP+IKPn0ayUedNRqjVZoA0m0ybA7dMYHG+LtWr1ahSnpdvUQ3KBBteCTN5BN/fDnrpUrzVilSqEkGmZ8uRaJgwCYIAuNsS5CotOq9IqMyjOL8wLRJGlhziZFgex6YqkDoEHgHg6mnXavTp1AhUqzpI0AByQWMQAV/iL4zeB8TLVru1NmqEioSrBUJYKg1Gwg6IgiD7nCcKy9PU1FhXQsTC06hJEEAqVMlgDMyNxtjQ8a+EkyiLUplqlJ9Y5oIQnTDAx/Zi426zieoy+rv0D6loh8ScbRQcu1CqjVSzB9aGTJQloMRy7n2nEXiTiKrTppophlDBydBG2gkFSDCnUYMz2wPJSzmaZHoguGI8t2KhZDGY1G4mQQJsxtfFXxdSqUK/lMCrnmK6iVW2oaSTzWY3+/fDXVhULaL/E+EUa1NP5WkydkqVGuBoGkxoGoRv12xW4FmKRoPTrmoiOpKVI1FmpKFCgX0xUk6TFj9pHszmiphTMWJtuLmD1GH8Uz7eUtIgqgIqASCdTIFLFonmEddtPbCSltsooOqCngeQzmV1ummomXQeZTDagadRSXUz05bruN8ZPE+ICsK1ViRmKpJVBpVBTClTJMe0KOw+2NfiPi3K/hKdLK0auWNQAV4bVKAmSZPM0iQTG5HXAbxCspqMEfUpNmI022Ejp3PeT1wt6DGLvZf8P8AGsvl6Z8yjqqg66dVbMrAcg1TZZuYvbrNpG8d5ms3l1TVqU3VUakrtzdBvNy0W9sMSr+DzGukzlIZFZ6YuD6oR/TJkjaARO+K3Cco2ezEU1NN2YsSghVN4sDaTFybXwrXYbXqNPJ5Th1UMMw9WjUt09JUcwsDMz1A2nG9wzgRStl/Kp0aemWWo1XzFqQsmabkczCJI2j9BbhvAzV8xq9Rk52RS0eoWltcWtpmRfGnxnxG1egmTUUculFFCkiSzD/6gmJ3PSd8U2l0Eat6Zh+JMwKrVqmhKZLgFaasqiSSxvYSRYb27TjL4c2mqkKtUA/u3nS9iBI/OYxNxTLaGAJXW0MSG8y0WvtNjifh+dfJVS4WlV1U+ViNQhtiOqsD+f3G8312WWlSK/E+GU6NNPma6jSWUKRpW0ST1N7dr9RinSUmmTrACbKZvqidNoJsJEz/ABwQZupX4hXetlss9gmsINcNAE7dSNv1wO5nUNYaQdV12E9bd/8AjhZVegxut9TUyvAZp0KlaoFpVHKkoQ7qSLSvQWG/fDM9SRFNAkl0qFQ9gNJPUdjM+xHucM4o/kutOlXNRV0Nq06QGv0k+kWvillaPn1grVAuowajTA9zF8ZtLSMk3tky5hUqSACUIABIYWEMZHvse2K9aspclZVY2J7rzdOrTbtiSrlQoMMGvAg3NzJjoOXr3GKTYR6HVMbjsdjsKMKMEfCaGmmoMjVzEMDfqvILmy2Y2E4zuG8K1wzTBmFW7HoSBtYnrHXfG2jD2AMjcwd4kjmdeb0LYY9TwmFx+tnF4jIn9KHkAEm5iATsZEWL7ahpPKm4GPZ/ggv8hrf3g9AP6KkLL0uNjffHi7rJ7GPYROqBJ5aa8whhfHtXwSI/BVo/8S//AOidev364r4v7ZLD6gI+IrxxPM+xQ7yQPLpE+yjkvNz0wNQVER0sI7BtgbmDTnW22Cj4jmeJ11G5KRtv5QFhFjz+pvtgc82f9Mkz0JJv/af95cWAx2Yftx+EcuT1P5IqvX3LCY1XAqdSZd7CVHKcMrDcmBMi5sAS++keg6hyLcYlNXmB22kmBvoN22A5jpC3OxxHQqdCD0OwUj0SVG1MxqmbkThmBFrhjFayEEJDSCyyFu4UsOg5hzbkWxZ49naz0momqlRlYyqkmSBM6T0m8gwNsZdLSYBAIOnYGImnqgEywPNLNt0xGlZ1zDOhendlLSZC+lpKmWIQjrfHF4rsdGFXbYQUUqZSiF856VYkNppuHVwwBEkGxAJNwDsPfFmrxLLOmjMjMsqrq1GpdmlTOm6iQzWjqO+JV4E6ZRgagZDFemC2lzEgjSwF9JJETMRIJE0eMUqBoOGZhmAURVhiWVrklY2htWqJsPYY5eFUx7tkHCMr+KzRTJi0qQtUySUMksNmUGLX298aWe4W2otULTzBx6CXAlTBmzSR0vbF3wLSZtRVadN9TAVoGpSCIBH0hgIkWMsPfFTiGcoqxd6wrv5h1KqlSVDGDqjuAYE2jfBg6dGlbeihlMgtbNIhcpTAZXKAsfTNlFyJAJP/ABxr5JMxwyutZ1DirTlQAWJEi8C6kC/2nFfhGUarnlioaDO5l1j0adNtIm8kTt3icN8T8Iq5KsKYcvQVWgrUOsqxJAdSbQARyiDB6k4SUlxcL7jJWjezXHGbXnFymkrS0vJIZHmzQsSrAre+1+xxc94jr516ZdxSokQebSpZQdRgzcsNN7E998CnD3ij81mQkzaCSmwnm7SYMbe+Eq56V1MdZJgKZZmA0ge6gRpG3XA1oKibFXjjuNcslDzpRFIUj6gCFgAXPptJP3w3xfObqfidS6EKJoJ3Fv8AWBqtMgE265OX5eXyi4bYSbEgSRpIGqOkY0k4Q9XQrOQlTTzqhq6QA0TF13Mm4tvIwavqH0vRj+DvChz2Zel5q0SNTS+9jpgLIM9T7Tgk8cfC18miVVqGtTACenSVIWxIEgraTgg4T4XyeVaocwzVdSaxVdgC7DlYIymSQQN7jVPXFPxt4gyrcPK0mr+pdKM5KyGkiWkxE3U4hwu/0PzLegUyXBHzIFKnVpmowlQzEHQogKLHYTv2wnBfCJzMqoHm0uQq0LraSGAY8pI0kwYNwb4xBVplVdZGoyRr1FYkH6QYNup2w4+IWpFlSFQVdflGTeCJk3EC28yZw7kg8MuxbrcVq5bOIaiBmyzqSjgGdMQG72gW6AYt8H8VnLNmq1IIoqGRTgxMkD0xFn9sN/xCjZP8UM0pr1NTPTkat4KmW1bST3Axk8X4A+WVGqW82mGQalvPXlY26ifbaMK2+oUovRt8H49QdatTPB2sIVY0losdIvJCqIiLXxYy2Rbigc0TToJlxTVdUa6ktyzpW5Ck39gD3xjeKsnk6dCgKFTXXKJ5sGVB0y19vVb8jg78D+HMuuSGbCtTrU6ReWNyJLFiIuvLCyNu84FvoK6S4jzrMZD8NWZM5Tqa7hlkIw2KmSCCCMM1ZbQT85m1cxJVViQQvWWgG4G52gYdmM3XzNRq1dmbWCC5ANgJgdhYi0AYZlaNAZfMO13kJRBNwdyxX/Nn7EYKRRhb4U8aZilQakhpFtAEOwpMCWKQvQ2C9jtjMpUsk+qpmNRq0vM82nPK7yxUKVnlB3vff3wOVqytSuoUpPOBJqMYtOwCwdu+K2V4jVp06qoSEqaRUtYxMX6bn9ThbSZuCyk6kGDvibLrvzQbR7377D88MWgxBYCwiT2mwxLRpauUQCYuT/106YRJtlWyPzdJtBjETHF08Kb6YbqBeSLXiLC4mcR1OGuATAIEXDAzO0Xvv0w7xT9gKcfcq4XHRjgMTSHC5GXQirGmFgXgkRaBd2lDDbTvh2XkMNwQQCdSqbaZltkPKZRbnEGTSKYFgAomWtsZDMLlST6V2xZKwdiImBZT9cQDZBcRUN/zx9DG2keO6WhooekQNgQAv+bJVGMxYyX23x7V8Ez/ACKt1+f/AF/M/oqX1RjxmqQQesljPMQWHmXEmalQW/snHtHwY/mdb+8v1U/QgFlsu3p6Y5vFr/5lMD+sBPiO8cTzG13p722p0DsLt6TB2GMAcu8yIB2mVAsW6MPL9K7jG/8AEsxxLMxIny73gzSvJ3I9Mov364HCdwBG4vAInXFzZBzjS2+OrD9uPwiGT1MZVBAtuqm8bLDAx0RTo68wi2IqixIHvb7a40g3PpEVGjE1TmIuTqJItJkncJ/WipfVY9MQaLTbSYkySCDpvbmqDn2FlPthmCPQRW+xkn8yC/U3Z7CVFsbeX8OZqrSLkBKVJZJfQBuWblAkjt74wS+ozt6QSTf6YDNsPVYLi4maYrpLMRaxhT9JNjZI1HeZGIZMfGVjLhLbVmqU0olyoSYLkAAEgGGOyxeDAwzP8TcrTpvVZkQ8pUaqhi45gQW09J6bbYzFjlsLwQQpIg6CSA12HMZLbdMOItcz6Q0sWmyQCRd9zBFumEXh13G5lGgM3SolStUMhAJCFpU9jqA8yDMgA9p64io56kWZnkaZgRN7QCTYSJgz/GMZpTvMyATZSDyzJ2Q78i74YiwRHQA7bDlkhTZV3nVJxuUloPEEXDuNnLVHdNJJp6QDJ3tBE6u3t7Rihm671GJadTIdOn6iTpnsIEcv9rfGcVECbC0A3B9Mbcz+kw5sMSqwjrMifcjSbt1blPKtjhHgvuFTS7BN4F4bSqZkU8yFKOriH0FWYdBqEq1iQRf9YO1xvwfRGZK5JdL6H1qzAqFMAABzZtQOxkWx58rwdR3F56wN9rItmlbm5xOeJVgdetwYizFZXeBEEjlPO1umJ+Waldmc7L9LI1MvmRUzIhqb+YKbENrE9CsgyQ3sYx6FkfG3D6bM/leUdLEzTAM9AL7m1vbHlPmyTJJv1lpK6v8A3Py+kcp/PDsxUnVqgxJJMHbUBJ6CFjSOYY0vC2tM3M3st5rNjMZmrVSqtGkHLJrDEi0jYHqL333nGn4u8Q5jP5WiBQbSjtzqjFZIgzvEi8dJ+2M7gWcTLV6dVqS1fLYt5b2B9cWMwLSHbrEi2NjinjNmYmgi0QzlxpUHmUFSAoAVmtcwNxewxOXh5+w/Mj2PO62VqUiGMqAbKSZGn+yRMdRa4wzOVi1R6lbUWqS09Sxa5P56j9zgp43xWrmEIqGmW06C+kLCBpBkSSbEHcjUR3xi1+EM93qSw7jtOkSSNKkKIJ3nCPw0+yKxzR7kPDMmSKlUEBaakkt1JsqgdST+lz0xLmahNBOXuA36D8ugn2++JMxw1CqBC0iZ+rVE3AgGe67XscI2VBTTqA/tdOovEzM9NpvjeXn0oPNi9ieCuFefmbsqKg1MSQLSBAnqZjsOuPUafiVc3l83l6b0laWXUILNSAA9tUmw0nqOu/ldPg6ho1P0sdKG/RjssyCN5GOXhyj06riQRJJHcC2xiZiMFeGmkrX+iSnGTu/8FdqqIysCyUmZSpLQsmDaxEn/AJjFLK+XoqeYtS4imVIhWmeaRewiLfwxf8hRJAENYy5IuLXFzMiCuxscOp5ZQCCD/amzT7kmFa89ZxvLTbH5sUi5nOA1Gy2UrVamqkzLSVVWAqBS5v8A1yQw23Ek4pcS8Ua8uMtSpJTp6QGiSWIOqb7Sb97kTiT1U0QyUWWQAGL7kLIJ3AJMQBipmsjquulZ3vIE+mDBJsQJvftgS8PNLQIzi3szA9gp9hO8CZtizksu61LBSViQSpAkT9rDr09ow48IqQBI3uCY0n+1O1o/XE/DMgRzMDJkLbVI2JA2bf8AS+Ex4JOaTRSWSKTpk4W/e/ubj9CzjT9jiSdNxNt7gR94so5boL4lYSJnffmnvZnFtMtbTthWpm1j1hYAP1Gy/SYYQzb49WjibvqVauRRo1KPbSIsI2vJUwedtr2wzLcECkuOYKR/mgyBBYRqYHoLHvi0wET0bVe8E83X1VDcSoth0m56gGb7DmgFrKi9ovhHig3bRuOSVWSIpGn27EAj0yQo5aYiZG+JFgBBaLdOUzo2B5qgmbmwvhXWwGncEgRuefZBcsLQ7GDhGYQx+5nbbVMtu3pE01x0UQsQXubkwCZ/zLNU2HqsEx7N8ETOSq/+fOwXelSJsPc9bnfrjxtzpMdV2tJAvsCdKIdIubjHsvwTWMlW/vLe+1OmLt9W3q644/F/bL4PWVPFnw3zWZztWvTaiFdlK6qjq0BKanamQt0baZBG2MdPhBnYUFstaI56hAPy5gGncHQd5if0XHY4o+LyRVI6Xgg3Yz9jud/rZe4WZq1DMaN/lAsQUkE/phT8Hc5Nny++/mOCbKASfKt6RKLAIx2OwfOZQeXgRfsWznR8sIFjrc7RAA8qFUwO5HQnbDR8F86B6st0/pKnT/0rmwhzf2x2OxvN5A8iI79jeeknXlrmb1KhPsSfKubC1gcOb4N53o+XtIHzKg79PKsp5ZQe8HHY7G85lB5eBGfgrnOjZYRt8x/eAPlW6c1yMI3wWzxPry0ST+8qGDfmg0+ZtrmxvbHY7A83kDyIifsVz1+fLXn+kqddVyfKlhzeiQMI/wAFc8Zhst1j5lTY6rfuuUDVYgTjsdjebyG5MTm+CmeJ9eWiTHzHEeq4HlRquOYzN8Pb4K50iNeWuTYvUI+q5+VLSG9NgMdjsbzeQPJiMHwWz0mWyxm372pJHYnyhAEmIjEv7GM7I58vY7h3B/0R5MKbm95x2Oxl4vIB4Is79jGdtL5brPO5A/I0+aSTZsMb4MZ4zzZa8SPNqX23PlA2vERjsdjPxeQ3IiiQfBrPSD5mXt1FR1PSY+VC/VMb4anwYzsAFsr787kDaYBp3mD6tumFx2D5vIDkQIW+CeetzZbpvVqk/TufKEkQY2G1scnwSzwIPmZeR2qOP6t7UYG0FRv3wmOwPNZBuTEVfgnnoHNlRC/13IBEWA8rYxuZIwg+Cmf/AK+WO29WqZiIJPlSWEb2B6jHY7G83kNyYi/sTzw2fLWt+8cdu1GFBiCo/XCL8Es8IGvKwALeZUgRFh8oztZjJGEx2N5vIbkxHJ8Fc/N3yxuD+9qySIhifKuwj2Bwv7FM9M68tbb5lQHpMRShVMXUfrjsdjebyG5MTk+CedAA1ZW0GNdSBtI/dHVsIY3HbDV+COe315fcT8ypJAiCT5UkiNhAOEx2N5vIblRJf2LZ6Rz5a2x8x/b0r5QCgxcX33wg+CmdgDXlotI8ypFo3HlS+xgkiJ2x2OxvN5AcmJw+CmemdeX6CfMqSfT9XlW2NlAnvjqPwVzw0gvloH9tyBtOlTSgTeZnC47GXi8huTHoK/wYz2mzZa4hh5tSDtMnypYbkC0YVfgxnv6+XsNxUdSe8fKISJNwCSN8djsHzmQHIgcfgxnSPVlettdQgE6r3pyx5rg2x6J8PfDNbI5epTrFWZqrOCrFhpKqBuqxcGwFhF8djsJPxE5rhY0cUYu0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455738"/>
            <a:ext cx="6019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skywalker.cochise.edu/wellerr/rocks/igrx/6andesite-porphyry-rock03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4258"/>
            <a:ext cx="3668522" cy="25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Slab of polished porphyry, natural size. Phenocrysts of felspa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668522" cy="23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Igneous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Igneous Rocks are also classified by their </a:t>
            </a:r>
            <a:r>
              <a:rPr lang="en-US" b="1" i="1" dirty="0" smtClean="0"/>
              <a:t>Texture </a:t>
            </a:r>
          </a:p>
          <a:p>
            <a:r>
              <a:rPr lang="en-US" b="1" dirty="0" smtClean="0"/>
              <a:t>Vesicular</a:t>
            </a:r>
            <a:r>
              <a:rPr lang="en-US" dirty="0" smtClean="0"/>
              <a:t> – larger porous holes in and through rock.  Looks spongy. </a:t>
            </a:r>
          </a:p>
          <a:p>
            <a:pPr lvl="1"/>
            <a:r>
              <a:rPr lang="en-US" dirty="0" smtClean="0"/>
              <a:t>Pores are due to gasses trapped in the magma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xQVFRUUFxcXGBcYFhgYFxYYGBYXGBgVFRcYGyYeGBwjHBQYHy8gIycpLCwtFx4xNTAqNScrLCkBCQoKDgwOGg8PGiwkHyQpKSwsLCwsLCwpKSwsLCksLCksLCkpLCwpLCkpKSksLCkpKSwpKSwsLCwpLCwsLCwsLP/AABEIAL8BCAMBIgACEQEDEQH/xAAcAAABBQEBAQAAAAAAAAAAAAAEAAECAwUGBwj/xAA9EAACAQMDAgQEBAUDAwQDAQABAhEAAyEEEjFBUQUiYXEGEzKBB5GhsRRCwdHwI1LhcoLxM0NikhUkYxb/xAAYAQADAQEAAAAAAAAAAAAAAAAAAQIDBP/EACERAQEBAAICAwADAQAAAAAAAAABEQIhEjEDQVEiYXET/9oADAMBAAIRAxEAPwD3GlSpUAqVKlQCpUqVAKlSpqAelSpUAqVKlQCpUqxfij4h/hLQYKHZmAC7ox1b1j+ooDapV5KfxEvFrT/NALuyhAo2nylsLBPEwWI6V6tZJKjcIaBI7GMj86UunZiylSpUyKlSpUAqVKlQCpUqVAKlSpUAqVKmoBUqVKgj0qalQCpUqVMHpUqVIypTTUqCPTUqVMaVKlNKgipUqaaBqVKmqjW6xbVtncwqiT/YeppHoL4g+IE0lre8kk7VUQCx9zwByT0/SvIPH/HXv3/mPJdg+xVLEKgAPYArMYJGYzkir/ib4oOsvyCFE/LtoXG1hnccDvP/ANfSsa9eCSXO2S23cQoMkiJB3EmOg4b8suXJvw4hfC/E2O5oYFiqAMRBBiCvT1xmt218ZayxdC2rj/LC/SYuKsrIIkTEwPTPsOavpcuXPIzI0KRcDAhlCxCx24B/802mvMpicmOpieSTHeZpbqrx/Xqvw/8AiaSdmoUmP/cXB5GGXr1yI44mtrxL8SNLaJCl7sEA/KUMMxwSQG56TXjWmvFt0oWYCQN0FjMYJO3hpk9qL/jg6vaLOrIphmjPl+oNgMPeKflYXhK9l8J+NtNqCAHKM23atwbGbdxAnviO9b9fO3hemzujeswAXBSRn5meCDGVznrXUaH4+1KkKLmAYEEXQY/ldikqcjqeDnFPz/UX4/x7DSrzDRfipeAIuWA0MRvLBABnMdQI6dCOeaPf8XLSN/qWWCzkqwcxBzt2jqO/Wq8onxr0ClXOeCfiBo9VPy7oBH8rjYf1rogaepPSpqemDUqVKgipGlSoGlSpU1MipUqVBaelSpUKKlSpqCPTU1KhOkaVKlTBU9NTTQWo6jUKiM7HaqgsSeAAJJP2ryL41+NDrbgtad4tWySxBy5gFTxAHPfr7Vo/id8UuT/D2rhS2u/522N1whf/AE16wOG/4rzK1oSiqqOUCgXHYyJ3EmMcjJwO3tUWtuHEde0ysd20l8EGeNoMERgHzEmes0J4uFdmZRAEADnjmZ4nmjdHdTUW3Cs0AgYkMpVg0l+u7HtnvQ+rsENvD7VUM3lhpHJxBO3rHt3rKuiKbWjbeBt8oU8ZgifaAV6+tU/ENstbAQfMgzicgj6hGTEx71oeIXH+Xc+WwHkbdAkwww/E/SSMSPyrmvDzfWNj7l6LiCfeMcc9KJ70cr1iyzrmtNbUsFe2u4ht2JYgBjOcECD3rr01BuIDBKkAEARHcfmOncVzNzTG87b2WDAUDBwCSDIBJwT2xWjpbjIZSSkDcyuPKQo8pEEfaJ96OXaeGweyG3AVjDcIVkz0kiCAJznjFNYW7bnZskkSCzGImAs8DPA+9B+H+NH5rK9uDBbEkx6A881pW7jMxbcPlgbdu3zb5GXJPAjp361K91i+KeKrcm1dYKhJG4DKsOf+pcDnsK0PDtOyWtrOLloQQ7EBkbBCGWhlIMgzPfEVVqbNp7jBtphjgLkGBO4gZxmP+K1LFoKDuJKtDQTIGMjt9qf+Ce9qmxogp3hhtMGQAx4mRP7jNdPoPiq9YXbbvELPBUEDH8u4GB7YrmbetIufKZApYMbZUkg9gQRgwe5B7U1vUBCUZty7oy27aY4JmRPrxS79j+L174S+Mk1FtUuHbdEjzf8AubVBNwECBOTBzg9K1PEfibT2G23LgBiYALQPXaDH37V43pdPjykRmV989PQioXhAA/4xzmfbNXObK/H295VwRIyDx609eCaf4qKXLVl7pKI0BTulVP1bCPpP9u1a/g/xK1m6LltiVYjcgYEMoOQzEHMEwec1Xnif+dey0qwvA/jLT6ptltiLkTsYQYHJBEg/nW3NXLrK9HpUqamR5pU1KgJUqalQZU1KlQkqalSppKlTTTE0A81h/FHxRb0lokkG4VJROpj+Y+g/4onxbx21pwvzCRumAFLExyYHTPNeO/F/jB1+ouDe6IIAAPCDOyRMOeTH+6lbi+PHXLfF969cvJ8vcWYfMY8HzdWPTk/nRdy4PlOt4mHO0QMxnI7DpQtxC1hww3f6ZCjmAB5UB5IFEeCaWdKBdWDM8cL3g9Mdfesb6dPGdh/hzw90JHl+W3Bn6ucxPUAYNQsl0vZMNbO7aMDmBBj1/ejb+sWVtqm0bfqENJ4iZiBz1qixILFwx2TGZkMOg4gxx7VFvbWSSYe5rHIuFbxdvLtLgeU8HYYA4YjMjJNCGyUW5cVBvJBhpKxwwUIME8471pNaEAhZDQR+2fuB+tU7vlo5a2wEArLqGcyTtA+oe56D82mjdHoEc7gvDETkjAI3SwwIn/7c1jXiunvvcUXG3nzDBSf+M/nRFjxh9sXR8redg24yRMgxIIBH/E1geJam8Lxslvl/L8u0EwY/mJ68zmnJdTysxsayw/zkaSIKyV2lW/m8omQM9z+lanh+/wCZu/kU8ANn3I+qQJn+9c3qNfdW4qA7d42oYgqSBmT7x6faul8N8aWSrMpCACd0mexMwTEdY5+5YUvZnAtgqls7RDEkCGLgkkcmZAEHvNE6a6XR4+kYHEqQACJ65nMCCSKp1d6VYqJPK4kNGDOR6x7flyugv3U1CeY7XZVZQcAEhYAHETgin7O8vF2VlBst7ml0x5T1B4P6dZj3qz+LsuxBKhztBgct0BMZieJxPShNHfV3ZBdO5RmZ3bsKpBMYAHTmR6VRo/AdjmWUBsRu6kwIByOai9rjX1LlJYKCZxHGf9wH9I4rG8R8YvfOthVG1jk//EHzZyBAHNY9m3dtagO1zfbDbSy4QA4iP5DA/wCSK1UVW3LbFyLbCJOCWO48TKiM5HanmJ3Rmq8NJG4Lg5BAzn+on9KP01nyLJOQJnqRz/nYVy38U9u9LEupI579z0MZ/vXQeFXj59zhlO1rRwWXyeYEQIzP60rqpexWm1LJcVTAh5DYkLzwM8jnt+delfC/xj8x0sttbdMEMCR9RCnMkjb1AxGTXingni927qHLnykzt2rCoOIMSOnWCSeTXXeA+K/I1a39oO3C7gMq4htp5GOvpTmyo5Zyj3ClUQ1PNdDkPSpppqAnSNI01AKlSpqZFUSadqrJpyEcms7x7xUafT3Lp/kGPckKv6kUazV5d8Z/GF261zTqg+WrGSAZYJMSZjJH7UcrkPjPKuQ8W8TuarURcJgk7nJYvI8yhFGAuOOM49aNEgtgLaEW+pOSxkgtu7SJqnT3L7EsxW2omBKl8jEMBiO5Jmrm1nlBDLDQRE8fzHg+0GKw5V18YqUEXQiwAwBJYbhtElyFnkADHrR2p1DP8xVIYNIK8TgiBuGT3Yf0oPQ2dzF2KjECTMeg/wA6Vl+Oay7au7lXopSMiB9QZf8AcD09aizWk6m1HwWzfW4qgGGMOTICj/cJgTjj/BoeM2ryugslZjzKzQSJPmBBBIEe+Kp02puAqbplWG4jL46Ru9eRnjrip+N+Gbrtu7bMbSoaSF2hm3KQMH+YiOT65NLezk/iu/ijJ2xE5GQYx5oiAZ5+8mp3FLWmCXBnzDKFgdwDEYweRGRngUHqtTZVxAdjtjaII4yCZg9Z+/pQWlRYCm2URSXEOSQTwc9PLGOtB3qtfSK1y0gZVO0z5l5K4DCIiQSPtQ3xRdNkB0VPmXOXgbwAP5RHGOfap6bxYrd2gEiJmZkTtkT6gYx7UtfpRcJx5oAAPp1x+VE99lZscxp7rX9yuxJJkEjIbvI5rTt6Yny7fNtBIEAN0JHeD34mtTwzwEDzGGYZMGQIPoYmfeKugYj2JyCAII9egx1mtN1jONnsP4HqbjB7LsE2rKOY3KZxyPNBPXiiNL4W26WawTHkuWxDSRkxEcHt1mrtPpBuDbtwzxjMdZ5549JoC6zG6wCgIHK7sluQNw9J/Slf6XmTsT4j4fttgkSQ0BhhogkCRxJDGub09y6qO1wsdsbUDHlpxz0Ama6K7pwbWx/MWCkNMuu0yDJyQCT161Zc0KXFZFeSxBBg4I+luBjJ9BPoKW/pWW+nPaHxW58wAwweFKlFDAE4UEdAc81t3ktuxzctEGQRIEgASNskf1FT0XgthbwZLksoPlLCZjJjJGD17+lH/LUmCFEt0JyeJOeM9MUrZ9Hxlk7ZjKshWuJ9UDKk84x059P1rS0tko8HCyBB6dBH2/rQmgh7gJtkH61llZmUEQYPHQwaO8S1UHaimQOWwuBIgDMzjI4mi36VE009tLcgC3IBJznsMCSJ49jUlvqIBnYRAPOR6RAJz/k0INKDa+YRtIUMRuLAsix7dIxQ+5w7XAB5lLFcEAquAJ46/me+ZN9BeCH/APWs5J/0kyefpFG1zX4f65rvh9lm5G5Y/wBu1iAvrA6+1dHNdPH04uXtKaeozSpkuJpqVKmRqYmnNRNCTE1WzU5NZ/i+v+VYuXMeRGYTxIGJ+8VaXA/H34j3LOoGl0+GaBvAyGzOTgKInAnynvXGapzcOXlcyZgzJknpPHNSv7brm65BuEt5+WImWj0JJB+8Vxg1tw6u4rEwxYFewwf6fvWFuuvjPFqeIfEagBDuhsTAmBiec5qOpV2RdhEsFCn0Levo3NU6/wALFwqyr9IiCRnJPA4q/wAKuG2Bu8xUMJHq3r/mKnppN3K2tGluyipvAKjJj6ieTPqaG1vilqIDqXgQpLLyPq4yY++elZZ8MZ943FXaYPSOh9I49uPS3R2jbZJOR9ZG2W6GByQMc9qza3fQixqmVQPllU+o+adrTkyenT8qs0mkUXDvbcLgEK4HmIiB/wBWJ/KOtFbADtUBuTmZImDyRJER6T+dH8YPm7TIIKlZAUTkywmTLAdopVWYc6QAsWCja3lCzkHk5yACe5z7VbqfDSVO4SwGCODxwJ6e/sc0/wDESJUWro6lWEgZnEmTiMkDIoPReLNc3KItFCDDkDHBBn0zOCIomlcTfwto22p25ZjJJ3HJM5ECeDQwdmR1tEBogEnKmD1/lkAwek1oXrrN5DKu/wBO05Yqd2BjMYxzPeqbVxhI+Z8wREhhjoQSAIYd+/WnpYyvB9FdYRdLwjq6niGBaQSckQT35rbW07iZE7h9S52nMRugt0/pVe+5cZSXCbTOIO8Ri2T09/Wn1TXFUeYk8D/b16cYFV7Z5i5LwV2kRMRI5A3eYRPlnGYyD2ohbYA2xAHrPbPr3rnksXBcN3exxE8iTgSoxA7Y4rZs6wEmZULy5AAbtJnGf/FGCX6RseHP8xna5uUgCDggQYAxz5e/Wo2rS2yTPWQODPTBwTOZ9KtueIKSdlwEwQCVIgkASDO2I6e/tQ66M4YneW52sInqOnT0pH0K8NNpZ+Siq31MvDH2YnI/T2qrxHXtbe2Cp2uxUsBMZAHTme3Ag96WpcWEN5wfJtIGd2WCz+v68VDQ/EYvW3Fobiik7SMkjiF9TiaeFudLtNone7u3RtBCkEk5wRn2o2SOQrkewIyJMk9gfzqldUbiKPlfWIcbvpPVZXqI/Iiq7t+XJEypI46zmZ6evFOzRxvYu3rLclAIXIByQQQSZxI579R9q9VsCwCDIhSD3ETI7CattWvKekg9eJqmxpDaQAEHGcyJGAxB4jM+lZNa9O/DXUBtEQJhLrrJ7gLOOnNdYDXnP4ZeLD5l6xGHi6p7sFVbix3+k+1eiA108PTh5zOSYNKog0qpIqlSpGmlFqgxp7jgCSYA6np96xtT8VaRDB1FoH/rB/anCaTtXE/ib4rs0otgw15woniF8x3ek7f0rp7Pilu6Jt3Ecf8AxYH84rkPxJ+Hv4vSkqpa5bmFH8ykjcI6nEj2q7L49I43+XbzK6WsQDDLyzkgGWJLbQPqPGP2rK1OnUt8wBldp2mJHHJiaKV24clwvE4I579YMVm+LK126ot7xtWAAYHUk+mDB9q5e3dcwbr9cbFucFjgAzljyfYRSs6hSm8sAXyRI54iKy/FbHlRjucj1+/lB6Y/WiPC9QHtnHAk+5EAZ9RSzoeXYxte0rHU9YIgjEiSIkx6Gao8W8ZKrb8oLMJ8wECTkyMnPrULdo8GInOOhzHr1zzSS3vLC426J2uI6cAY9fvSyNPK4ufXLtVnLKSQFgy0RBVeBA6ZmT1rQXUbgkf6jjhyckn+RiBzg8Y4rLu+Dl2AHlAWI5GZIPvmIqzTaMoWCb0aIMkEEdSIHWKVXN+x9shd7Wvlq5JUkWwDMyVYqAe2Ov3qxr7MzYUtHmAMK44O4E4b9wYNV6e8EMMpAaNxGcD3PHTirX0RvIyTCyIe39RyIJ7ERBA7HtU/a/ro+p0B+cl1AxI2kwV2yseVSTIBzz60Emn/AId22Hy5w2InhR/ugEZ7j2ojQo1pbpgvtVMyBMTumQfMftMAe7X7bFJBUKPpZm3SWM7CMRnEnv1qp+M7lXPbdyNlxBH1AZZx5SpUwIPOJ/TAu+SQI2wp54nHUnp6f0qqx4jbQBbkWyJAYsqnHAj0iO1T1PjYAJtKG4lpABJX0kHAiaE6QVBuxwoJ/mJ78CSMAj/JzLl227bmeEH8pkTH/wDPpmaV/XEqWKRyGUSJEADMSciJPAoTw7wxeXG5m9yIAkielVEW/i5dXpy+0GJ68D0ovT2zbujaSVbBXH2I9RihdUtkEoIDKMjtGcwOfSh9Fc3XFAIKZg5HT6WB47j2qsLWr49bIsFcXN5AAYboOZYEQZEnPc/aue8J8OuqcF13Ahihggf271qafWWg/wAu4zNEMsk/cEnIPWr9bce6m1IUMwDN/MVH8sjmidCzbp//AM/dTaq7HQfU0bmG30SCeeszRmn8V+Y0LHMkBgVJIweCZ6ZrndRoIJ6DsOvvRnhQS1JiSckSAP8AuP2qfoS3W2fEipJCllgDB4H/AEnqJImc4xRmtZTpmjCshVYAWMEDH8uR7YrN0GrS6jbSMNG0QYwMyDkev6VPR6kC18tiZnAM5PdTGMdP71GNd11n4ceIsdXa8n/qJd3QDKsAJnsJxnuPSPWa8j/DmyU8RHmARrV4oAR57gZS27/taY7rXrc1tw9Ob5PaQp6iKVWyG0F4v4qmmstduGFUfcnoB6k0aa8t/F3xUl7dgHyqN7DuTgT7AfrS5XIJNuOX+JfjC/rHO9itufLaUwI6bu59/wBK5+7aXjrj8+p9hU15E/nTOF/f/DXNrpnEPa1bWmD22ZG5BUxivQfhL48N/wD0rxHzOjcb/wCxrzu7jr+Z/U/nxQ9q+yOrKcgyD6jIrf4vkvGsvk4Sx3fx/wCDqqi/aULLbbkAQZ4btOI+4riNarBf9M7YiTAyD1BNdv8AEnitxtJaKEgXD5jOIgeU++fyrz7xSw28SYkGIMR5jBH5n/DVfLJOXRfFb4phmgQQThTI/wAx3HvTvZAtkYBwYlREHgQBP1RVaM7CHKwx+oCIABgmp3dQwYKRgAf9/EwZ4NZNoHuXBuClzIA+n2BHHODVgnzBTEDj36gekA9Dn3qmzoyT5BEKD6c/SIx6x61fo7ADEiPKDMEHMcZIzxQIOs39y7gwECD1X/bgnE4/aqCly7AynAOSCGMZJxuHBxV3zEVVAAEE5zy208LzOeuKusXCbgDSJDBgRAYRJbkwM9TmeKTonoLf2XUEh2YAOrDG9sg7ZMh5E7T6+lX+JWSyBkJWSrNmAZAmeze/rFVajTbVAkCMk9cZVgQSCOkkzjNNe1G4BrbEHO6B5SRJIIJ5HXiRxFIf6N0p/wBRlYEtsBctMOT1G4nbIBkjBgdstqXW3PyyDvXK7iUJB5KnBEdB/Sgb2u2QRKBo53RLcwZyOOQP3NCrqS4YXAvMrt55jBJgx/fvRiLfpn+OHffWT5iihskwwEHOeYn3JqrR3Pl3MExwccj70feEkPHnyGB6gMQM8EwB7zV13RKWHv8A5+1axz3jd0Y2hUgRkkQGjsBnPAqi3fe2QGBIn8hn8v8AmrLLWwQjOQeg3AYHHHeO/Wrr98DEiYOCv1KIYsOp/t96n7a7MBWPBYvb92Sxb/qyf3/SjdfYBBPBETxwew71QNaEKmS05CjPPbpNQ1d+7c+gLE7SGOcdJJ4z0pWpkgC94ajTkSek5FWWtRcs2xshoMNJxiIPPNadq3uChlhtoJM/sepzWb4h4edjkA4wAevGf1p6V4521dRrrTorSQxjEcd5PFDaj5TgWmP1ebmDP2wB6VjeD6dxOInv19a0NNo1DkMDOSMcD34nFK9HLaexoFtv/puVbv39JOOlapu3tkpsLTkkz0zBBOcyDWNqdU7ll4HAA5OI8x546cUFo7VwNKEiD9ueI96R7nWPSvg3xFdPctFxK2zMznawZZE9QSeYr2bR6tbqK6GVYSMR6ZHQ4r5qta5ybdp5C3AZYfyvuJEYxO2f+417v8B69H0du2rS1obWU8iWYgn3FV8fVR8uXuOmpU1KtmI6vHfxYtFdYrdGQR9ia9hNcl+IHw3/ABNiVEvbyPUdR+lTymwpcrxdGg9PvUb94E4+5/t61O9YYEhgQRjtUDiIEn9Pv6+lcldcobUWiD79xIGJg0KFkg+54/yKMuSYkjHTv/k1rfDXw42oujHkBlz0iZ2ff9q0+OW3Ec8k7aXiGjuLoLGJQKNwjgkYY/tXJeJ+crMmIECJAjr9xP51658R6Bjo3W2SCFnB2yFyVn1Arw6zqFW6zkbVMSJ6f7ge+J+9dPy8f5Mvi59YK1t427RK/VwJ7k/vE0B4dcZwRc3M0yvrIM/sK1btoXgdv0QQHMY/+Uf1nFZ5JSCpEN5STGc4wc/+ZrJpd1YpIWGgYP0kiDIjgZ4/aKbw0/6l1VGSZk+jeb06/pQ2qQySWLYGOAeOe/SjNMJR4wWAUEDMEdT7j9KR8fY3+JxGTBjGR6DcBgkR+VUJrSGIJZicTHQNgqYmc/2FQu6luuDzgYxMn1BkjFWo0jaQuBnPJIOIPrxnvUuhd8pkUSxMH6zJlJHlkcniBie2KH1bAkwCAdpKjBx07kevpSvljEzIJETIInt9Jx3zxVGqttc8qESMicYJPIGBhZ+3vTK0Jc1pLwq7gsbiREdz3P6cUdZv7YVVXBOM+bpgfyjjP+EGxvLS7QOOOD1mOc+9GrbUsWBBgDBjOBPOe9HpjNpr+uBJLYC7gfLiQBwZ5xHXmsq740zHHlHUHM8z6gZrTXTFhDFTuE4iOOmciIof/wDzw3cwOw/oTxVSpu/S+xprQUNwDn2mf7GiTuW1/pyxBlcBo4mD3jp19aSWrTQI3C2DjpPX04FDp4mz/TCjIHsO3apVOkvDPEdwIfGSDIHqZyDxn860rF5RO5lbudynPPf+lZ/8OI/3O0kARLEfrz+9WaJA6bXwAcnsQOp+9MRZe8QL3CqrBSGBYELMwYxkHAnHPpRdvWIx2kGW9yB3k8exnP2oK7atWiSWCyOd3J64n2p/4hDlQcwAQDgcwcR3/OkqWjL1lEy05/8AMAdTQWnvklt207cLkebDRJ9eKjqzuvWzuDQCCDzmP3irbCbVLbRBJx0IJmQT7/pSol7EW9CGYkeUsA0Nn3EDP/kUGdb8q3daApVoED6iSAJHoCSfYVK94tZsMFMsTngHaD0yevaq/EL66jT/ADADh9sRkEjk59B+dEh2zOvYe3qrpG9XMHoeOZ68e1epfhH4pvvuMgva869N1tlgj7Mfz9p828LsE6ZRMZYepg+vvXpX4MXwHurAJdQ27G8bDGwnt5pqp7Zctx6qKVIUq2YDag4qdRNBOV+IPgezqSW+hz/MOvuOtcfqfwruz5XQj7j+9ersKrZaV4cac5Wenmmg/C0Azdceyj+p/pXW6PwlLKBLahQO1bLLVNxK14ScfSOXK32y71uuG+Jfw8s6h9yRaLfXtXDeoUEAH969Cu26Bv2K0sl9onTyq/8AAD6eywt3DdEDybdrETLbcwfY9q5bW7Qu3bBUEiQRnMyDnoK9wvaeue8T+EbN1i5WGMyy4knqRwax5/H+NuPyZ1XkqXx5RIJIJB5BOJHvii7eEE4+0wMAEn3/AErpfEvgB7YX5LfM80wQoPXOcEfrXN6V2F4owgEwG7EdD2PrWPLjY3+PlLVl60QGbOGyBJ5XEcj061FLhBDgHaQOCOgmR0PIB/tROqsqrSRgyxzgGInmesfcVn3LmRsAzBIIO1RGSPWBWft1XpD/APIzA2scGMHPXA4n/n1pXdWVtsoIE+UKoGCRgExjNRS8ZxCgggEAmZBMg95jv+dU37xDAICAf5iOSOJxj1NUxvIT8lVuAlo4jPJMz5es0F4lYZipj0wIyOZH2qeq8MN1/mKfL05JH/NF6ZGUEFiepLA4B46TyOKRZvRtNaK2IJAzAJ6T09JM1JE+WegnB5k8dOTSvOoKKwUieSJ2kxB7Af3FWDw+CTye5PAoGKdXr9oLLA6Y5Mj8+Cf+KpsMGWVKmBkERHsw4o5dCrE8Qeeees0MfDxbYFcCc+xH7UQuUprjMoJhhj6QAfuOxyKHsW7jWicrunDDB9RPv+9aGmuqZSQIGYAgZ7c7abUF3MTtC8dARxkz17UCAT4YrgYIYHJnp0wegra/gRcQSegP3/YCueTSG25BJ2dp+/2Nbeg1bBcNIjAIkD/xzFOwuN77UOitdC7iXRZOYGIwTBkx2oPxjU/LjaSWYzJncqwBBPqQT960LBtKSRhmEMVwdxIJgZ60Pr7UklhjAAAn+me8mOaUO+len23lX5ogxtBwBHYnkjn1HtWn4daQAqsHeRIY/UASrTxkcjrQ1uyFCwBA57+8RQ2o8PCXGaVYEAbZjbjJ/T9aL7E6gn4ktfJ06qpJ3Fge4BbdnHsJ612v4U3PlatE5VxtBJ7290+uV/X0ri9No/ngqIIQAkSMKDLEnrkx6V6d+HfwXcVxduhrdtCGtrG1iyntyEwD0npiaP6Tft6eBSpxSrdiMNRqRqJoSiagamRUSKZK2FVMtXkVWRT0gtxKFuWqPdapdK0lSy7lmhrlitZ7dDXLNM8ZFzT15/8AGfw8bbm8oBRyJHG1jgn2PP3I7V6e1qg9f4et22yN9LCD/cexz9qnnPKK428a8OfT8hsgkQ08joWH7+35C3L6rOZE4jJIMCB0Iwa7rVfhpdXy22V0xAY7SBuk9OI6SaFu/hRdKki6gaYCwYK+rRg/Y1zeNdN+TpxCuzMCoxkZkESemYFQS+oJnOcmWP61pa7wu/pWCXUA5X0bOCvcGqhbEdBPpEH86mlLqrwxiTI3AZ7/AN5AoptOrEbZAMjA6zgz1qq1c2nMsCBgCAM84jt60r0zIYyZIAx7jH9aVXL0KuIAoMhhEAAe/FK9qQIJEFZxyfYge9BaS6ZLbpGcSenqZro/Afh4axWdiFVWAG0TOAZBn1H9sUDYytLaLuLdofWZyTyRJzmBzPNFP4fqV3D5LMV7Ax6EEfX3xXeeGeBW7E7AZaJJicewxzR4sU5CvKvJNRpCkSrKw6lCMffJHP5UzbJLbWZ45Bx6jb0Ar1y5owwKsoYEQQRII9q5bxL8OUydOxQ/7GMr9m+pf14pp1wVq4SJj06tIHc81VdJ3RJz6Y+5/Outufh3qZgNbMjJ3tAHbIn/AIFaVr8Mu97qsQnSPNMtzPFIPP1uS8ENnrJnp0njFa3g/wAPX7zH5NstkBnB2opiYLHnB6dxXeeA/Ai2nZr2y5BOwBYXaerqZk9IkgV1mk0aoNqKFA6KAAPsKNDzO1+F2s3EC7aCt1DNg94K1raD8HLhYG7qVAByFQsT92I59q9HsWqPs26qQq5j4d/DPS6cAsvzbgYtuMhT2BtyQQMHM5ruEFUW1ohBVyYipilTgUqEi6iac0xpkY1EipVE0xUDUSKsIqBoJWwqplq8ioMKrSDOtUslFEVWy1WgGyVS1ujWSqmSgwRt1FrdFFKjspHgG7pQwggEeoB/esHW/AmluMWNvaTzsJWfccV1RSom3U2RUcHc/DOzIh3AHQhWzMzOPyoS7+GYLiLsLmfJ5/8AtMxz3FeiG3UTZqPGK2uRtfA2mXbNvcVCjJMNtAG5lGJxnEVrWtGEAVVCgcAAAD2ArWNmomxU4bN+TTizWh8inGnpYYIWakLNGjT1MWKMPQQs1MWKNFirF09HiNBLpqKtaaiUsVelqq8U2qrVmibdunVKuVarE2nRKsApgKmKCOKVOKakT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52588"/>
            <a:ext cx="4762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Rocks full of bubbles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5464"/>
            <a:ext cx="3771900" cy="37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Igneous Rocks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classification scheme, like the one on the next slide and the one on page 119 in your book, are used to determine the identity of a specific rock.  </a:t>
            </a:r>
          </a:p>
          <a:p>
            <a:r>
              <a:rPr lang="en-US" dirty="0" smtClean="0"/>
              <a:t>Notice – there is not a definite composition for any specific rock, but rather a range of compositions.</a:t>
            </a:r>
          </a:p>
          <a:p>
            <a:pPr lvl="1"/>
            <a:r>
              <a:rPr lang="en-US" dirty="0" smtClean="0"/>
              <a:t>Ex: Rock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 of Rock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Mixture</a:t>
            </a:r>
            <a:r>
              <a:rPr lang="en-US"/>
              <a:t> of minerals, volcanic glass, organic matters, other rock fragments and other natural materials.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3077" name="Picture 5" descr="conglome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238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e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409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geo.umn.edu/courses/1001/Summer_Session/IgneousRockId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6" y="152400"/>
            <a:ext cx="894496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gneous Rock Identification Ch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Assessmen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I …</a:t>
            </a:r>
          </a:p>
          <a:p>
            <a:r>
              <a:rPr lang="en-US" dirty="0" smtClean="0"/>
              <a:t>Define and describe Igneous Rocks</a:t>
            </a:r>
          </a:p>
          <a:p>
            <a:r>
              <a:rPr lang="en-US" dirty="0" smtClean="0"/>
              <a:t>Explain how different Igneous Rocks are formed</a:t>
            </a:r>
          </a:p>
          <a:p>
            <a:pPr lvl="1"/>
            <a:r>
              <a:rPr lang="en-US" dirty="0" smtClean="0"/>
              <a:t>Explain the process of Partial Melting and Fractional Crystallization </a:t>
            </a:r>
          </a:p>
          <a:p>
            <a:r>
              <a:rPr lang="en-US" dirty="0" smtClean="0"/>
              <a:t>Classify and Identify Igneous Rocks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gneous textu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4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 of Rock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4388"/>
          </a:xfrm>
        </p:spPr>
        <p:txBody>
          <a:bodyPr/>
          <a:lstStyle/>
          <a:p>
            <a:r>
              <a:rPr lang="en-US"/>
              <a:t>Rocks differ from minerals in that they do not have definite compositions.  </a:t>
            </a:r>
          </a:p>
          <a:p>
            <a:pPr lvl="1"/>
            <a:r>
              <a:rPr lang="en-US"/>
              <a:t>A mineral is a pure substance whereas a rock is a </a:t>
            </a:r>
            <a:r>
              <a:rPr lang="en-US" i="1"/>
              <a:t>mixture</a:t>
            </a:r>
            <a:r>
              <a:rPr lang="en-US"/>
              <a:t> </a:t>
            </a:r>
          </a:p>
          <a:p>
            <a:r>
              <a:rPr lang="en-US"/>
              <a:t>There are basically three groups of rocks</a:t>
            </a:r>
          </a:p>
          <a:p>
            <a:pPr lvl="1"/>
            <a:r>
              <a:rPr lang="en-US"/>
              <a:t>Igneous, metamorphic and sedimentary.</a:t>
            </a:r>
          </a:p>
        </p:txBody>
      </p:sp>
    </p:spTree>
    <p:extLst>
      <p:ext uri="{BB962C8B-B14F-4D97-AF65-F5344CB8AC3E}">
        <p14:creationId xmlns:p14="http://schemas.microsoft.com/office/powerpoint/2010/main" val="21316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Igneous Rocks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655638"/>
          </a:xfrm>
        </p:spPr>
        <p:txBody>
          <a:bodyPr/>
          <a:lstStyle/>
          <a:p>
            <a:r>
              <a:rPr lang="en-US" b="1" i="1" dirty="0" smtClean="0"/>
              <a:t>Igneous Rocks </a:t>
            </a:r>
            <a:r>
              <a:rPr lang="en-US" dirty="0"/>
              <a:t>that form from magma or lava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079" name="Picture 7" descr="basalt_ves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866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(</a:t>
            </a:r>
            <a:r>
              <a:rPr lang="en-US" dirty="0" smtClean="0"/>
              <a:t>Rock </a:t>
            </a:r>
            <a:r>
              <a:rPr lang="en-US" dirty="0" smtClean="0">
                <a:sym typeface="Wingdings" pitchFamily="2" charset="2"/>
              </a:rPr>
              <a:t> Magma)</a:t>
            </a:r>
          </a:p>
          <a:p>
            <a:r>
              <a:rPr lang="en-US" b="1" dirty="0" smtClean="0">
                <a:sym typeface="Wingdings" pitchFamily="2" charset="2"/>
              </a:rPr>
              <a:t>Partial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Melting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rocks begin to melt the minerals in them melt at different temperatures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Some minerals melt at </a:t>
            </a:r>
            <a:r>
              <a:rPr lang="en-US" b="1" i="1" dirty="0" smtClean="0">
                <a:sym typeface="Wingdings" pitchFamily="2" charset="2"/>
              </a:rPr>
              <a:t>low temperatures </a:t>
            </a:r>
            <a:r>
              <a:rPr lang="en-US" dirty="0" smtClean="0">
                <a:sym typeface="Wingdings" pitchFamily="2" charset="2"/>
              </a:rPr>
              <a:t>while others melt at </a:t>
            </a:r>
            <a:r>
              <a:rPr lang="en-US" b="1" i="1" dirty="0" smtClean="0">
                <a:sym typeface="Wingdings" pitchFamily="2" charset="2"/>
              </a:rPr>
              <a:t>higher temperatures</a:t>
            </a:r>
            <a:r>
              <a:rPr lang="en-US" dirty="0" smtClean="0">
                <a:sym typeface="Wingdings" pitchFamily="2" charset="2"/>
              </a:rPr>
              <a:t> 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 each type of mineral melts, the resulting magma’s composition is changed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This is how you get different types of Igneous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23" name="Picture 11" descr="http://blogs.agu.org/georneys/files/2011/08/partial_me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1" y="381000"/>
            <a:ext cx="851759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blogs.agu.org/georneys/files/2011/08/migmatite_gran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402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Making Igneous Rocks (Magma</a:t>
            </a:r>
            <a:r>
              <a:rPr lang="en-US" dirty="0" smtClean="0">
                <a:sym typeface="Wingdings" pitchFamily="2" charset="2"/>
              </a:rPr>
              <a:t> Rock)</a:t>
            </a:r>
          </a:p>
          <a:p>
            <a:r>
              <a:rPr lang="en-US" b="1" dirty="0">
                <a:sym typeface="Wingdings" pitchFamily="2" charset="2"/>
              </a:rPr>
              <a:t>Fractional Crystallization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As magma cools, the minerals with the </a:t>
            </a:r>
            <a:r>
              <a:rPr lang="en-US" b="1" dirty="0" smtClean="0">
                <a:sym typeface="Wingdings" pitchFamily="2" charset="2"/>
              </a:rPr>
              <a:t>higher MP’s</a:t>
            </a:r>
            <a:r>
              <a:rPr lang="en-US" dirty="0" smtClean="0">
                <a:sym typeface="Wingdings" pitchFamily="2" charset="2"/>
              </a:rPr>
              <a:t> crystallize first.  These minerals settle to the bottom of the magma.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This is followed by the mineral  with the next  highest BP, and so on until eventually all minerals are crystallized and you have your rock.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ym typeface="Wingdings" pitchFamily="2" charset="2"/>
              </a:rPr>
              <a:t>Fractional Crystallization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endParaRPr lang="en-US" dirty="0"/>
          </a:p>
        </p:txBody>
      </p:sp>
      <p:pic>
        <p:nvPicPr>
          <p:cNvPr id="14340" name="Picture 4" descr="http://gomyclass.com/geology10/files/lecture4/html/images/slides/slide94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24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774</Words>
  <Application>Microsoft Office PowerPoint</Application>
  <PresentationFormat>On-screen Show (4:3)</PresentationFormat>
  <Paragraphs>105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Earth Science Notes</vt:lpstr>
      <vt:lpstr>Objectives</vt:lpstr>
      <vt:lpstr>Definition of Rock</vt:lpstr>
      <vt:lpstr>Definition of Rock</vt:lpstr>
      <vt:lpstr>Igneous Rocks</vt:lpstr>
      <vt:lpstr>Formation of Igneous Rocks</vt:lpstr>
      <vt:lpstr>PowerPoint Presentation</vt:lpstr>
      <vt:lpstr>Formation of Igneous Rocks</vt:lpstr>
      <vt:lpstr>Fractional Crystallization</vt:lpstr>
      <vt:lpstr>Formation of Igneous Rocks</vt:lpstr>
      <vt:lpstr>PowerPoint Presentation</vt:lpstr>
      <vt:lpstr>The Bowen’s Reaction Series </vt:lpstr>
      <vt:lpstr>The Bowen’s Reaction Series </vt:lpstr>
      <vt:lpstr>PowerPoint Presentation</vt:lpstr>
      <vt:lpstr>PowerPoint Presentation</vt:lpstr>
      <vt:lpstr>Classification of Igneous Rock </vt:lpstr>
      <vt:lpstr>Classification of Igneous Rock </vt:lpstr>
      <vt:lpstr>Basalt Rock Formations</vt:lpstr>
      <vt:lpstr>Classification of Igneous Rock </vt:lpstr>
      <vt:lpstr>Granitic Rock Formations</vt:lpstr>
      <vt:lpstr>Classification of Igneous Rock </vt:lpstr>
      <vt:lpstr>PowerPoint Presentation</vt:lpstr>
      <vt:lpstr>Classification of Igneous Rock </vt:lpstr>
      <vt:lpstr>Intrusive Igneous Rocks</vt:lpstr>
      <vt:lpstr>Classification of Igneous Rock </vt:lpstr>
      <vt:lpstr>Extrusive Igneous Rocks</vt:lpstr>
      <vt:lpstr>Classification of Igneous Rock </vt:lpstr>
      <vt:lpstr>Classification of Igneous Rock </vt:lpstr>
      <vt:lpstr>Identifying Igneous Rocks </vt:lpstr>
      <vt:lpstr>PowerPoint Presentation</vt:lpstr>
      <vt:lpstr>PowerPoint Presentation</vt:lpstr>
      <vt:lpstr>Assessment</vt:lpstr>
      <vt:lpstr>PowerPoint Presentation</vt:lpstr>
    </vt:vector>
  </TitlesOfParts>
  <Company>Bridgman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Aaron Locke</cp:lastModifiedBy>
  <cp:revision>29</cp:revision>
  <cp:lastPrinted>2013-10-25T12:06:39Z</cp:lastPrinted>
  <dcterms:created xsi:type="dcterms:W3CDTF">2013-10-21T16:06:07Z</dcterms:created>
  <dcterms:modified xsi:type="dcterms:W3CDTF">2015-11-04T15:19:38Z</dcterms:modified>
</cp:coreProperties>
</file>