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8D670CC-0AB8-4AEE-8D62-4400F93D14C6}" type="datetimeFigureOut">
              <a:rPr lang="en-US" smtClean="0"/>
              <a:t>12/20/2013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37D830A-B997-4BBA-A86A-C1B093BA7B0D}" type="slidenum">
              <a:rPr lang="en-US" smtClean="0"/>
              <a:t>‹#›</a:t>
            </a:fld>
            <a:endParaRPr lang="en-US"/>
          </a:p>
        </p:txBody>
      </p:sp>
    </p:spTree>
    <p:extLst>
      <p:ext uri="{BB962C8B-B14F-4D97-AF65-F5344CB8AC3E}">
        <p14:creationId xmlns:p14="http://schemas.microsoft.com/office/powerpoint/2010/main" val="1584206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AEFE36-260A-4E91-BC59-70659AEDD10E}" type="datetimeFigureOut">
              <a:rPr lang="en-US" smtClean="0"/>
              <a:t>12/20/2013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496229-F0A0-4D11-8A9F-7EABD2213BA3}" type="slidenum">
              <a:rPr lang="en-US" smtClean="0"/>
              <a:t>‹#›</a:t>
            </a:fld>
            <a:endParaRPr lang="en-US"/>
          </a:p>
        </p:txBody>
      </p:sp>
    </p:spTree>
    <p:extLst>
      <p:ext uri="{BB962C8B-B14F-4D97-AF65-F5344CB8AC3E}">
        <p14:creationId xmlns:p14="http://schemas.microsoft.com/office/powerpoint/2010/main" val="35202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94E03-5EFA-45F7-B8BA-AB8493BED29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5909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39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4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98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8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54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44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1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90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22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37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86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25AF0-1C85-4B85-8DA8-576974A49581}" type="datetimeFigureOut">
              <a:rPr lang="en-US" smtClean="0">
                <a:solidFill>
                  <a:prstClr val="black">
                    <a:tint val="75000"/>
                  </a:prstClr>
                </a:solidFill>
              </a:rPr>
              <a:pPr/>
              <a:t>12/20/2013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88BFE-6FF1-4130-A72E-B33AD3DD2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186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ndbc.noaa.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dejankober.com/2010/12/alvin-deep-sea-submarin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aquacare.de/galerie/biotope/tiefsee/expl0422_noaa.jpg" TargetMode="External"/><Relationship Id="rId7" Type="http://schemas.openxmlformats.org/officeDocument/2006/relationships/hyperlink" Target="http://www.aquacare.de/galerie/biotope/tiefsee/expl0441_noaa.jpg"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aquacare.de/galerie/biotope/tiefsee/expl0403_noaa.jpg" TargetMode="External"/><Relationship Id="rId10" Type="http://schemas.openxmlformats.org/officeDocument/2006/relationships/image" Target="../media/image35.jpeg"/><Relationship Id="rId4" Type="http://schemas.openxmlformats.org/officeDocument/2006/relationships/image" Target="../media/image32.jpeg"/><Relationship Id="rId9" Type="http://schemas.openxmlformats.org/officeDocument/2006/relationships/hyperlink" Target="http://www.aquacare.de/galerie/biotope/tiefsee/expl0391_noaa.jp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i="1" dirty="0" smtClean="0"/>
              <a:t>Earth Science Notes</a:t>
            </a:r>
            <a:endParaRPr lang="en-US" sz="4800" b="1" i="1" dirty="0"/>
          </a:p>
        </p:txBody>
      </p:sp>
      <p:sp>
        <p:nvSpPr>
          <p:cNvPr id="3" name="Subtitle 2"/>
          <p:cNvSpPr>
            <a:spLocks noGrp="1"/>
          </p:cNvSpPr>
          <p:nvPr>
            <p:ph type="subTitle" idx="1"/>
          </p:nvPr>
        </p:nvSpPr>
        <p:spPr/>
        <p:txBody>
          <a:bodyPr/>
          <a:lstStyle/>
          <a:p>
            <a:r>
              <a:rPr lang="en-US" b="1" i="1" dirty="0" smtClean="0">
                <a:solidFill>
                  <a:srgbClr val="7030A0"/>
                </a:solidFill>
              </a:rPr>
              <a:t>Oceanography </a:t>
            </a:r>
            <a:endParaRPr lang="en-US" b="1" i="1" dirty="0">
              <a:solidFill>
                <a:srgbClr val="7030A0"/>
              </a:solidFill>
            </a:endParaRPr>
          </a:p>
        </p:txBody>
      </p:sp>
    </p:spTree>
    <p:extLst>
      <p:ext uri="{BB962C8B-B14F-4D97-AF65-F5344CB8AC3E}">
        <p14:creationId xmlns:p14="http://schemas.microsoft.com/office/powerpoint/2010/main" val="1016110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p:txBody>
          <a:bodyPr/>
          <a:lstStyle/>
          <a:p>
            <a:pPr marL="0" indent="0">
              <a:buNone/>
            </a:pPr>
            <a:r>
              <a:rPr lang="en-US" b="1" dirty="0" smtClean="0"/>
              <a:t>Seas vs. Lakes </a:t>
            </a:r>
          </a:p>
          <a:p>
            <a:r>
              <a:rPr lang="en-US" b="1" i="1" dirty="0" smtClean="0"/>
              <a:t>Lakes are considered temporary</a:t>
            </a:r>
            <a:r>
              <a:rPr lang="en-US" dirty="0" smtClean="0"/>
              <a:t>; they go through well defined life cycles</a:t>
            </a:r>
          </a:p>
          <a:p>
            <a:pPr lvl="1"/>
            <a:r>
              <a:rPr lang="en-US" dirty="0" smtClean="0"/>
              <a:t>Indentations in Earth’s crust </a:t>
            </a:r>
            <a:r>
              <a:rPr lang="en-US" dirty="0" smtClean="0">
                <a:sym typeface="Wingdings" panose="05000000000000000000" pitchFamily="2" charset="2"/>
              </a:rPr>
              <a:t> fills with water  ecosystem formation  eventual draining </a:t>
            </a:r>
            <a:endParaRPr lang="en-US" dirty="0" smtClean="0"/>
          </a:p>
          <a:p>
            <a:pPr lvl="1"/>
            <a:r>
              <a:rPr lang="en-US" dirty="0" smtClean="0"/>
              <a:t>Lakes can be formed in a num</a:t>
            </a:r>
            <a:r>
              <a:rPr lang="en-US" dirty="0"/>
              <a:t>b</a:t>
            </a:r>
            <a:r>
              <a:rPr lang="en-US" dirty="0" smtClean="0"/>
              <a:t>er of ways.</a:t>
            </a:r>
          </a:p>
          <a:p>
            <a:pPr lvl="2"/>
            <a:r>
              <a:rPr lang="en-US" dirty="0" smtClean="0"/>
              <a:t>Collapsed volcano / kettle lakes or simply glacial erosion / etc.</a:t>
            </a:r>
          </a:p>
          <a:p>
            <a:r>
              <a:rPr lang="en-US" b="1" i="1" dirty="0" smtClean="0"/>
              <a:t>Lakes tend to be Landlocked</a:t>
            </a:r>
            <a:r>
              <a:rPr lang="en-US" dirty="0" smtClean="0"/>
              <a:t>. </a:t>
            </a:r>
          </a:p>
        </p:txBody>
      </p:sp>
    </p:spTree>
    <p:extLst>
      <p:ext uri="{BB962C8B-B14F-4D97-AF65-F5344CB8AC3E}">
        <p14:creationId xmlns:p14="http://schemas.microsoft.com/office/powerpoint/2010/main" val="241226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p:txBody>
          <a:bodyPr/>
          <a:lstStyle/>
          <a:p>
            <a:pPr marL="0" indent="0">
              <a:buNone/>
            </a:pPr>
            <a:r>
              <a:rPr lang="en-US" b="1" dirty="0" smtClean="0"/>
              <a:t>Seas vs. Lakes </a:t>
            </a:r>
          </a:p>
          <a:p>
            <a:r>
              <a:rPr lang="en-US" b="1" dirty="0" smtClean="0"/>
              <a:t>Seas </a:t>
            </a:r>
            <a:r>
              <a:rPr lang="en-US" b="1" i="1" dirty="0" smtClean="0"/>
              <a:t>are </a:t>
            </a:r>
            <a:r>
              <a:rPr lang="en-US" b="1" i="1" dirty="0" smtClean="0">
                <a:effectLst/>
              </a:rPr>
              <a:t>more permanent </a:t>
            </a:r>
            <a:r>
              <a:rPr lang="en-US" dirty="0" smtClean="0">
                <a:effectLst/>
              </a:rPr>
              <a:t>bodies of water generally attached to an ocean. </a:t>
            </a:r>
          </a:p>
          <a:p>
            <a:r>
              <a:rPr lang="en-US" dirty="0" smtClean="0">
                <a:effectLst/>
              </a:rPr>
              <a:t>The coastline of a sea might change, but the body of water remains.</a:t>
            </a:r>
          </a:p>
          <a:p>
            <a:r>
              <a:rPr lang="en-US" b="1" i="1" dirty="0" smtClean="0">
                <a:effectLst/>
              </a:rPr>
              <a:t>As a sea is connected to the oceans</a:t>
            </a:r>
            <a:r>
              <a:rPr lang="en-US" dirty="0" smtClean="0">
                <a:effectLst/>
              </a:rPr>
              <a:t>, which are salt water, most seas are also salt water.</a:t>
            </a:r>
          </a:p>
          <a:p>
            <a:pPr lvl="1"/>
            <a:r>
              <a:rPr lang="en-US" b="1" dirty="0" smtClean="0"/>
              <a:t>NOT ALL ARE – </a:t>
            </a:r>
            <a:r>
              <a:rPr lang="en-US" dirty="0" smtClean="0"/>
              <a:t>Sort of (again – confusing) </a:t>
            </a:r>
          </a:p>
        </p:txBody>
      </p:sp>
    </p:spTree>
    <p:extLst>
      <p:ext uri="{BB962C8B-B14F-4D97-AF65-F5344CB8AC3E}">
        <p14:creationId xmlns:p14="http://schemas.microsoft.com/office/powerpoint/2010/main" val="1782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381000" y="1524000"/>
            <a:ext cx="4267200" cy="4800600"/>
          </a:xfrm>
        </p:spPr>
        <p:txBody>
          <a:bodyPr>
            <a:normAutofit fontScale="85000" lnSpcReduction="10000"/>
          </a:bodyPr>
          <a:lstStyle/>
          <a:p>
            <a:r>
              <a:rPr lang="en-US" b="1" dirty="0" smtClean="0">
                <a:effectLst/>
              </a:rPr>
              <a:t>Salinity is </a:t>
            </a:r>
            <a:r>
              <a:rPr lang="en-US" b="1" u="sng" dirty="0" smtClean="0">
                <a:effectLst/>
              </a:rPr>
              <a:t>not</a:t>
            </a:r>
            <a:r>
              <a:rPr lang="en-US" b="1" dirty="0" smtClean="0">
                <a:effectLst/>
              </a:rPr>
              <a:t> a distinguishing feature between a sea and a lake</a:t>
            </a:r>
          </a:p>
          <a:p>
            <a:pPr lvl="1"/>
            <a:r>
              <a:rPr lang="en-US" dirty="0" smtClean="0">
                <a:effectLst/>
              </a:rPr>
              <a:t>Lakes are more commonly freshwater but can be salty depending on their source and their surroundings. </a:t>
            </a:r>
          </a:p>
          <a:p>
            <a:pPr lvl="1"/>
            <a:r>
              <a:rPr lang="en-US" dirty="0" smtClean="0">
                <a:effectLst/>
              </a:rPr>
              <a:t>Geological evidence shows that the freshwater or salt water status of a lake is subject to change, as in the Black Sea. </a:t>
            </a:r>
            <a:endParaRPr lang="en-US" dirty="0"/>
          </a:p>
        </p:txBody>
      </p:sp>
      <p:pic>
        <p:nvPicPr>
          <p:cNvPr id="4098" name="Picture 2" descr="http://www.vacationstogo.com/images/maps/blacksea7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21725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yourchildlearns.com/online-atlas/images/mediterranean-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38600"/>
            <a:ext cx="4217255" cy="2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02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3124200" y="1447800"/>
            <a:ext cx="5791200" cy="5105400"/>
          </a:xfrm>
        </p:spPr>
        <p:txBody>
          <a:bodyPr>
            <a:normAutofit lnSpcReduction="10000"/>
          </a:bodyPr>
          <a:lstStyle/>
          <a:p>
            <a:r>
              <a:rPr lang="en-US" dirty="0" smtClean="0">
                <a:effectLst/>
              </a:rPr>
              <a:t>Because the difference between lakes and seas is confusing there are a number misnamed seas.</a:t>
            </a:r>
          </a:p>
          <a:p>
            <a:pPr lvl="1"/>
            <a:r>
              <a:rPr lang="en-US" dirty="0" smtClean="0"/>
              <a:t>Ex: the </a:t>
            </a:r>
            <a:r>
              <a:rPr lang="en-US" b="1" i="1" dirty="0" smtClean="0"/>
              <a:t>Caspian Sea </a:t>
            </a:r>
            <a:r>
              <a:rPr lang="en-US" dirty="0" smtClean="0"/>
              <a:t>is the largest landlocked body of water considered temporary because it is not connected to the ocean.  </a:t>
            </a:r>
          </a:p>
          <a:p>
            <a:pPr lvl="1"/>
            <a:r>
              <a:rPr lang="en-US" dirty="0" smtClean="0">
                <a:effectLst/>
              </a:rPr>
              <a:t>The Caspian Sea is like many lakes in that it is sensitive to pollution and invasive species. </a:t>
            </a:r>
          </a:p>
        </p:txBody>
      </p:sp>
      <p:pic>
        <p:nvPicPr>
          <p:cNvPr id="6146" name="Picture 2" descr="http://previous.presstv.ir/photo/20130119/fathi20130119103819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4472988"/>
            <a:ext cx="3365501" cy="19754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zernews.az/article_photo/caspian-sea-countri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1" y="1295400"/>
            <a:ext cx="3365500" cy="291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34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152400" y="1585118"/>
            <a:ext cx="5181600" cy="4525963"/>
          </a:xfrm>
        </p:spPr>
        <p:txBody>
          <a:bodyPr>
            <a:normAutofit/>
          </a:bodyPr>
          <a:lstStyle/>
          <a:p>
            <a:r>
              <a:rPr lang="en-US" dirty="0" smtClean="0">
                <a:effectLst/>
              </a:rPr>
              <a:t>Other misnamed Lakes and Seas</a:t>
            </a:r>
          </a:p>
          <a:p>
            <a:pPr lvl="1"/>
            <a:r>
              <a:rPr lang="en-US" dirty="0" smtClean="0"/>
              <a:t>EX: </a:t>
            </a:r>
            <a:r>
              <a:rPr lang="en-US" b="1" dirty="0" smtClean="0"/>
              <a:t>Dead Sea </a:t>
            </a:r>
            <a:r>
              <a:rPr lang="en-US" dirty="0" smtClean="0"/>
              <a:t>– even though salty, not a </a:t>
            </a:r>
            <a:r>
              <a:rPr lang="en-US" dirty="0" smtClean="0"/>
              <a:t>sea </a:t>
            </a:r>
            <a:r>
              <a:rPr lang="en-US" dirty="0" smtClean="0"/>
              <a:t>but a lake because its not connected to an ocean nor is it considered permanent.  </a:t>
            </a:r>
          </a:p>
          <a:p>
            <a:pPr lvl="1"/>
            <a:r>
              <a:rPr lang="en-US" dirty="0" smtClean="0">
                <a:effectLst/>
              </a:rPr>
              <a:t>EX:  </a:t>
            </a:r>
            <a:r>
              <a:rPr lang="en-US" b="1" dirty="0" smtClean="0">
                <a:effectLst/>
              </a:rPr>
              <a:t>Sea of Galilee </a:t>
            </a:r>
            <a:r>
              <a:rPr lang="en-US" dirty="0" smtClean="0">
                <a:effectLst/>
              </a:rPr>
              <a:t>– same as above. </a:t>
            </a:r>
            <a:endParaRPr lang="en-US" dirty="0"/>
          </a:p>
        </p:txBody>
      </p:sp>
      <p:pic>
        <p:nvPicPr>
          <p:cNvPr id="7170" name="Picture 2" descr="http://www.rswoodford.co.uk/year7/mappalest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810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22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Lakes vs. Seas </a:t>
            </a:r>
            <a:endParaRPr lang="en-US" dirty="0"/>
          </a:p>
        </p:txBody>
      </p:sp>
      <p:sp>
        <p:nvSpPr>
          <p:cNvPr id="4" name="AutoShape 2" descr="http://www.google.com/url?sa=i&amp;source=images&amp;cd=&amp;docid=RSdKAqk7m7U8qM&amp;tbnid=cyEMYoJsuPtE1M:&amp;ved=0CAUQjBw&amp;url=http%3A%2F%2Fwww.thecajuns.com%2Fimages%2Flakepont.gif&amp;ei=HkezUtDOBcHCywHsxIGwAQ&amp;psig=AFQjCNF18HYIPe5rFt9UeWnhRyCLa-WGdw&amp;ust=138756726213801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http://www.google.com/url?sa=i&amp;source=images&amp;cd=&amp;docid=RSdKAqk7m7U8qM&amp;tbnid=cyEMYoJsuPtE1M:&amp;ved=0CAUQjBw&amp;url=http%3A%2F%2Fwww.thecajuns.com%2Fimages%2Flakepont.gif&amp;ei=HkezUtDOBcHCywHsxIGwAQ&amp;psig=AFQjCNF18HYIPe5rFt9UeWnhRyCLa-WGdw&amp;ust=138756726213801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6" name="Picture 6" descr="http://avhs2.ednet.ns.ca/staff/wile/Seas%20of%20the%20World%20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7708"/>
            <a:ext cx="9191625" cy="683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7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www.ephotopix.com/image/world/world_lakes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7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08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381000" y="1600200"/>
            <a:ext cx="4038600" cy="4724400"/>
          </a:xfrm>
        </p:spPr>
        <p:txBody>
          <a:bodyPr/>
          <a:lstStyle/>
          <a:p>
            <a:pPr marL="0" indent="0">
              <a:buNone/>
            </a:pPr>
            <a:r>
              <a:rPr lang="en-US" b="1" dirty="0" smtClean="0"/>
              <a:t>Seas vs. Oceans</a:t>
            </a:r>
          </a:p>
          <a:p>
            <a:r>
              <a:rPr lang="en-US" dirty="0" smtClean="0"/>
              <a:t>Seas are smaller than oceans and are usually located where the land and ocean meet. Typically, </a:t>
            </a:r>
            <a:r>
              <a:rPr lang="en-US" b="1" i="1" dirty="0" smtClean="0"/>
              <a:t>seas are partially enclosed by land. </a:t>
            </a:r>
            <a:endParaRPr lang="en-US" b="1" i="1" dirty="0"/>
          </a:p>
        </p:txBody>
      </p:sp>
      <p:pic>
        <p:nvPicPr>
          <p:cNvPr id="3074" name="Picture 2" descr="Bering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572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460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457200" y="1600200"/>
            <a:ext cx="8382000" cy="4525963"/>
          </a:xfrm>
        </p:spPr>
        <p:txBody>
          <a:bodyPr>
            <a:normAutofit fontScale="92500"/>
          </a:bodyPr>
          <a:lstStyle/>
          <a:p>
            <a:r>
              <a:rPr lang="en-US" b="1" dirty="0" smtClean="0">
                <a:effectLst/>
              </a:rPr>
              <a:t>Oceans</a:t>
            </a:r>
            <a:r>
              <a:rPr lang="en-US" dirty="0" smtClean="0">
                <a:effectLst/>
              </a:rPr>
              <a:t> are the largest bodies of water on Earth.</a:t>
            </a:r>
          </a:p>
          <a:p>
            <a:r>
              <a:rPr lang="en-US" dirty="0" smtClean="0"/>
              <a:t>Oceans are SALTY</a:t>
            </a:r>
          </a:p>
          <a:p>
            <a:r>
              <a:rPr lang="en-US" dirty="0" smtClean="0">
                <a:effectLst/>
              </a:rPr>
              <a:t>There are Five (</a:t>
            </a:r>
            <a:r>
              <a:rPr lang="en-US" dirty="0" smtClean="0"/>
              <a:t>or seven) </a:t>
            </a:r>
            <a:r>
              <a:rPr lang="en-US" dirty="0" smtClean="0">
                <a:effectLst/>
              </a:rPr>
              <a:t>Oceans in the World</a:t>
            </a:r>
          </a:p>
          <a:p>
            <a:pPr lvl="1"/>
            <a:r>
              <a:rPr lang="en-US" dirty="0" smtClean="0">
                <a:effectLst/>
              </a:rPr>
              <a:t>Atlantic</a:t>
            </a:r>
          </a:p>
          <a:p>
            <a:pPr lvl="1"/>
            <a:r>
              <a:rPr lang="en-US" dirty="0" smtClean="0">
                <a:effectLst/>
              </a:rPr>
              <a:t>Pacific</a:t>
            </a:r>
          </a:p>
          <a:p>
            <a:pPr lvl="2"/>
            <a:r>
              <a:rPr lang="en-US" dirty="0" smtClean="0"/>
              <a:t>The Atlantic and Pacific are at times divided into N and S</a:t>
            </a:r>
            <a:endParaRPr lang="en-US" dirty="0" smtClean="0">
              <a:effectLst/>
            </a:endParaRPr>
          </a:p>
          <a:p>
            <a:pPr lvl="1"/>
            <a:r>
              <a:rPr lang="en-US" dirty="0" smtClean="0">
                <a:effectLst/>
              </a:rPr>
              <a:t>Arctic</a:t>
            </a:r>
          </a:p>
          <a:p>
            <a:pPr lvl="1"/>
            <a:r>
              <a:rPr lang="en-US" dirty="0" smtClean="0">
                <a:effectLst/>
              </a:rPr>
              <a:t>Indian</a:t>
            </a:r>
          </a:p>
          <a:p>
            <a:pPr lvl="1"/>
            <a:r>
              <a:rPr lang="en-US" dirty="0" smtClean="0">
                <a:effectLst/>
              </a:rPr>
              <a:t>Southern</a:t>
            </a:r>
            <a:endParaRPr lang="en-US" dirty="0"/>
          </a:p>
        </p:txBody>
      </p:sp>
      <p:sp>
        <p:nvSpPr>
          <p:cNvPr id="4" name="AutoShape 2" descr="http://www.google.com/url?sa=i&amp;source=images&amp;cd=&amp;docid=aZIfuykbcC0uHM&amp;tbnid=EP-zw8xiXXMzLM:&amp;ved=0CAUQjBw&amp;url=http%3A%2F%2Fwww.mahshar.com%2Fworld%2Fatlas_world_map%2Fnorm_map%2Foceans.gif&amp;ei=WDizUqWPCtTyyAG4yYDQCw&amp;psig=AFQjCNGQMQOkmRNnvdhBMD35bBJhqNE2Uw&amp;ust=13875634802074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http://www.google.com/url?sa=i&amp;source=images&amp;cd=&amp;docid=aZIfuykbcC0uHM&amp;tbnid=EP-zw8xiXXMzLM:&amp;ved=0CAUQjBw&amp;url=http%3A%2F%2Fwww.mahshar.com%2Fworld%2Fatlas_world_map%2Fnorm_map%2Foceans.gif&amp;ei=WDizUqWPCtTyyAG4yYDQCw&amp;psig=AFQjCNGQMQOkmRNnvdhBMD35bBJhqNE2Uw&amp;ust=13875634802074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6" descr="http://www.google.com/url?sa=i&amp;source=images&amp;cd=&amp;docid=aZIfuykbcC0uHM&amp;tbnid=EP-zw8xiXXMzLM:&amp;ved=0CAUQjBw&amp;url=http%3A%2F%2Fwww.mahshar.com%2Fworld%2Fatlas_world_map%2Fnorm_map%2Foceans.gif&amp;ei=WDizUqWPCtTyyAG4yYDQCw&amp;psig=AFQjCNGQMQOkmRNnvdhBMD35bBJhqNE2Uw&amp;ust=1387563480207450"/>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688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p:txBody>
          <a:bodyPr/>
          <a:lstStyle/>
          <a:p>
            <a:endParaRPr lang="en-US"/>
          </a:p>
        </p:txBody>
      </p:sp>
      <p:sp>
        <p:nvSpPr>
          <p:cNvPr id="4" name="AutoShape 2" descr="http://www.google.com/url?sa=i&amp;source=images&amp;cd=&amp;docid=aZIfuykbcC0uHM&amp;tbnid=EP-zw8xiXXMzLM:&amp;ved=0CAUQjBw&amp;url=http%3A%2F%2Fwww.mahshar.com%2Fworld%2Fatlas_world_map%2Fnorm_map%2Foceans.gif&amp;ei=WDizUqWPCtTyyAG4yYDQCw&amp;psig=AFQjCNGQMQOkmRNnvdhBMD35bBJhqNE2Uw&amp;ust=13875634802074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371600"/>
            <a:ext cx="850278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937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I can…</a:t>
            </a:r>
          </a:p>
          <a:p>
            <a:r>
              <a:rPr lang="en-US" dirty="0" smtClean="0"/>
              <a:t>Further describe the hydrosphere </a:t>
            </a:r>
          </a:p>
          <a:p>
            <a:r>
              <a:rPr lang="en-US" dirty="0" smtClean="0"/>
              <a:t>Distinguish Oceans, Seas, Lakes, etc. </a:t>
            </a:r>
          </a:p>
          <a:p>
            <a:r>
              <a:rPr lang="en-US" dirty="0" smtClean="0"/>
              <a:t>Identify the Oceans of the World </a:t>
            </a:r>
          </a:p>
          <a:p>
            <a:r>
              <a:rPr lang="en-US" dirty="0" smtClean="0"/>
              <a:t>Explain how we know what we do about Earth’s Oceans. </a:t>
            </a:r>
          </a:p>
          <a:p>
            <a:endParaRPr lang="en-US" dirty="0" smtClean="0"/>
          </a:p>
          <a:p>
            <a:pPr marL="0" indent="0">
              <a:buNone/>
            </a:pPr>
            <a:endParaRPr lang="en-US" dirty="0"/>
          </a:p>
        </p:txBody>
      </p:sp>
    </p:spTree>
    <p:extLst>
      <p:ext uri="{BB962C8B-B14F-4D97-AF65-F5344CB8AC3E}">
        <p14:creationId xmlns:p14="http://schemas.microsoft.com/office/powerpoint/2010/main" val="3718934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Study The OCEAN</a:t>
            </a:r>
            <a:endParaRPr lang="en-US" dirty="0"/>
          </a:p>
        </p:txBody>
      </p:sp>
      <p:sp>
        <p:nvSpPr>
          <p:cNvPr id="3" name="Content Placeholder 2"/>
          <p:cNvSpPr>
            <a:spLocks noGrp="1"/>
          </p:cNvSpPr>
          <p:nvPr>
            <p:ph idx="1"/>
          </p:nvPr>
        </p:nvSpPr>
        <p:spPr/>
        <p:txBody>
          <a:bodyPr/>
          <a:lstStyle/>
          <a:p>
            <a:r>
              <a:rPr lang="en-US" dirty="0" smtClean="0"/>
              <a:t>SONAR</a:t>
            </a:r>
          </a:p>
          <a:p>
            <a:r>
              <a:rPr lang="en-US" dirty="0" smtClean="0"/>
              <a:t>BOUYS </a:t>
            </a:r>
          </a:p>
          <a:p>
            <a:r>
              <a:rPr lang="en-US" dirty="0" smtClean="0"/>
              <a:t>UNDERWATER VEHICLES </a:t>
            </a:r>
          </a:p>
          <a:p>
            <a:r>
              <a:rPr lang="en-US" dirty="0" smtClean="0"/>
              <a:t>SATALITTE </a:t>
            </a:r>
          </a:p>
          <a:p>
            <a:r>
              <a:rPr lang="en-US" dirty="0" smtClean="0"/>
              <a:t>TRACKING ANIMALS</a:t>
            </a:r>
            <a:endParaRPr lang="en-US" dirty="0"/>
          </a:p>
        </p:txBody>
      </p:sp>
    </p:spTree>
    <p:extLst>
      <p:ext uri="{BB962C8B-B14F-4D97-AF65-F5344CB8AC3E}">
        <p14:creationId xmlns:p14="http://schemas.microsoft.com/office/powerpoint/2010/main" val="1611390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Study The OCEAN</a:t>
            </a:r>
          </a:p>
        </p:txBody>
      </p:sp>
      <p:sp>
        <p:nvSpPr>
          <p:cNvPr id="3" name="Content Placeholder 2"/>
          <p:cNvSpPr>
            <a:spLocks noGrp="1"/>
          </p:cNvSpPr>
          <p:nvPr>
            <p:ph idx="1"/>
          </p:nvPr>
        </p:nvSpPr>
        <p:spPr>
          <a:xfrm>
            <a:off x="381000" y="1143000"/>
            <a:ext cx="8229600" cy="4525963"/>
          </a:xfrm>
        </p:spPr>
        <p:txBody>
          <a:bodyPr>
            <a:normAutofit/>
          </a:bodyPr>
          <a:lstStyle/>
          <a:p>
            <a:pPr marL="0" indent="0">
              <a:buNone/>
            </a:pPr>
            <a:r>
              <a:rPr lang="en-US" sz="3600" b="1" dirty="0" smtClean="0"/>
              <a:t>Sonar</a:t>
            </a:r>
            <a:r>
              <a:rPr lang="en-US" sz="3600" dirty="0" smtClean="0"/>
              <a:t> </a:t>
            </a:r>
            <a:endParaRPr lang="en-US" dirty="0" smtClean="0"/>
          </a:p>
          <a:p>
            <a:pPr marL="0" indent="0">
              <a:buNone/>
            </a:pPr>
            <a:r>
              <a:rPr lang="en-US" sz="2400" dirty="0" smtClean="0"/>
              <a:t>(originally an acronym for </a:t>
            </a:r>
            <a:r>
              <a:rPr lang="en-US" sz="2400" b="1" dirty="0" err="1" smtClean="0"/>
              <a:t>SO</a:t>
            </a:r>
            <a:r>
              <a:rPr lang="en-US" sz="2400" dirty="0" err="1" smtClean="0"/>
              <a:t>und</a:t>
            </a:r>
            <a:r>
              <a:rPr lang="en-US" sz="2400" dirty="0" smtClean="0"/>
              <a:t> </a:t>
            </a:r>
            <a:r>
              <a:rPr lang="en-US" sz="2400" b="1" dirty="0" smtClean="0"/>
              <a:t>N</a:t>
            </a:r>
            <a:r>
              <a:rPr lang="en-US" sz="2400" dirty="0" smtClean="0"/>
              <a:t>avigation </a:t>
            </a:r>
            <a:r>
              <a:rPr lang="en-US" sz="2400" b="1" dirty="0" smtClean="0"/>
              <a:t>A</a:t>
            </a:r>
            <a:r>
              <a:rPr lang="en-US" sz="2400" dirty="0" smtClean="0"/>
              <a:t>nd </a:t>
            </a:r>
            <a:r>
              <a:rPr lang="en-US" sz="2400" b="1" dirty="0" smtClean="0"/>
              <a:t>R</a:t>
            </a:r>
            <a:r>
              <a:rPr lang="en-US" sz="2400" dirty="0" smtClean="0"/>
              <a:t>anging) </a:t>
            </a:r>
          </a:p>
          <a:p>
            <a:r>
              <a:rPr lang="en-US" dirty="0" smtClean="0"/>
              <a:t>Mapping the ocean floor is done in two ways.</a:t>
            </a:r>
          </a:p>
          <a:p>
            <a:pPr lvl="1"/>
            <a:r>
              <a:rPr lang="en-US" b="1" dirty="0" smtClean="0"/>
              <a:t>Multi-beam SONAR </a:t>
            </a:r>
            <a:r>
              <a:rPr lang="en-US" dirty="0" smtClean="0"/>
              <a:t>– sound is sent out from ship and the distance is determined by how long it takes the sound to return.</a:t>
            </a:r>
          </a:p>
        </p:txBody>
      </p:sp>
      <p:pic>
        <p:nvPicPr>
          <p:cNvPr id="5122" name="Picture 2" descr="http://www.divediscover.whoi.edu/images/sonar_multibeam_to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36547"/>
            <a:ext cx="3429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umm.ac.be/Assets/Pages/div_birk_m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80840"/>
            <a:ext cx="3886200" cy="241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526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We Study The OCEAN</a:t>
            </a:r>
          </a:p>
        </p:txBody>
      </p:sp>
      <p:sp>
        <p:nvSpPr>
          <p:cNvPr id="3" name="Content Placeholder 2"/>
          <p:cNvSpPr>
            <a:spLocks noGrp="1"/>
          </p:cNvSpPr>
          <p:nvPr>
            <p:ph idx="1"/>
          </p:nvPr>
        </p:nvSpPr>
        <p:spPr/>
        <p:txBody>
          <a:bodyPr/>
          <a:lstStyle/>
          <a:p>
            <a:pPr marL="0" indent="0">
              <a:buNone/>
            </a:pPr>
            <a:r>
              <a:rPr lang="en-US" b="1" dirty="0" smtClean="0"/>
              <a:t>How can we determine the depth of the ocean?</a:t>
            </a:r>
          </a:p>
          <a:p>
            <a:pPr marL="0" indent="0">
              <a:buNone/>
            </a:pPr>
            <a:r>
              <a:rPr lang="en-US" b="1" dirty="0" smtClean="0"/>
              <a:t>How can we map the ocean floor.</a:t>
            </a:r>
          </a:p>
          <a:p>
            <a:r>
              <a:rPr lang="en-US" dirty="0" smtClean="0"/>
              <a:t>Knowing the speed of sound in water and using the time the sound takes to return to the ship we can simply solve for the depth.</a:t>
            </a:r>
          </a:p>
          <a:p>
            <a:pPr marL="0" indent="0">
              <a:buNone/>
            </a:pPr>
            <a:r>
              <a:rPr lang="en-US" b="1" dirty="0" smtClean="0"/>
              <a:t>What equation could we use?</a:t>
            </a:r>
          </a:p>
          <a:p>
            <a:pPr marL="0" indent="0" algn="ctr">
              <a:buNone/>
            </a:pPr>
            <a:r>
              <a:rPr lang="en-US" dirty="0" smtClean="0"/>
              <a:t>V = d / t</a:t>
            </a:r>
          </a:p>
          <a:p>
            <a:r>
              <a:rPr lang="en-US" dirty="0" smtClean="0"/>
              <a:t>Speed of sound is water = 1,481 m/s @ 20</a:t>
            </a:r>
            <a:r>
              <a:rPr lang="en-US" baseline="30000" dirty="0" smtClean="0"/>
              <a:t>o</a:t>
            </a:r>
            <a:r>
              <a:rPr lang="en-US" dirty="0" smtClean="0"/>
              <a:t>C</a:t>
            </a:r>
            <a:endParaRPr lang="en-US" dirty="0"/>
          </a:p>
        </p:txBody>
      </p:sp>
    </p:spTree>
    <p:extLst>
      <p:ext uri="{BB962C8B-B14F-4D97-AF65-F5344CB8AC3E}">
        <p14:creationId xmlns:p14="http://schemas.microsoft.com/office/powerpoint/2010/main" val="247950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We Study The OCEAN</a:t>
            </a:r>
          </a:p>
        </p:txBody>
      </p:sp>
      <p:sp>
        <p:nvSpPr>
          <p:cNvPr id="3" name="Content Placeholder 2"/>
          <p:cNvSpPr>
            <a:spLocks noGrp="1"/>
          </p:cNvSpPr>
          <p:nvPr>
            <p:ph idx="1"/>
          </p:nvPr>
        </p:nvSpPr>
        <p:spPr/>
        <p:txBody>
          <a:bodyPr>
            <a:normAutofit lnSpcReduction="10000"/>
          </a:bodyPr>
          <a:lstStyle/>
          <a:p>
            <a:pPr marL="0" indent="0">
              <a:buNone/>
            </a:pPr>
            <a:r>
              <a:rPr lang="en-US" dirty="0" smtClean="0"/>
              <a:t>If the Speed </a:t>
            </a:r>
            <a:r>
              <a:rPr lang="en-US" dirty="0"/>
              <a:t>of sound is water </a:t>
            </a:r>
            <a:r>
              <a:rPr lang="en-US" dirty="0" smtClean="0"/>
              <a:t>is </a:t>
            </a:r>
            <a:r>
              <a:rPr lang="en-US" dirty="0"/>
              <a:t>1,481 m/s @ </a:t>
            </a:r>
            <a:r>
              <a:rPr lang="en-US" dirty="0" smtClean="0"/>
              <a:t>20</a:t>
            </a:r>
            <a:r>
              <a:rPr lang="en-US" baseline="30000" dirty="0" smtClean="0"/>
              <a:t>o</a:t>
            </a:r>
            <a:r>
              <a:rPr lang="en-US" dirty="0" smtClean="0"/>
              <a:t>C and it takes 32 seconds for sound to hit the ocean floor and return, then…</a:t>
            </a:r>
            <a:endParaRPr lang="en-US" dirty="0"/>
          </a:p>
          <a:p>
            <a:pPr marL="0" indent="0" algn="ctr">
              <a:buNone/>
            </a:pPr>
            <a:r>
              <a:rPr lang="en-US" b="1" dirty="0" smtClean="0"/>
              <a:t>V = d / t</a:t>
            </a:r>
          </a:p>
          <a:p>
            <a:pPr marL="0" indent="0" algn="ctr">
              <a:buNone/>
            </a:pPr>
            <a:r>
              <a:rPr lang="en-US" b="1" dirty="0"/>
              <a:t>1,481 </a:t>
            </a:r>
            <a:r>
              <a:rPr lang="en-US" b="1" dirty="0" smtClean="0"/>
              <a:t> = d / (32/2)</a:t>
            </a:r>
          </a:p>
          <a:p>
            <a:pPr marL="0" indent="0" algn="ctr">
              <a:buNone/>
            </a:pPr>
            <a:r>
              <a:rPr lang="en-US" b="1" dirty="0" smtClean="0">
                <a:solidFill>
                  <a:srgbClr val="FF0000"/>
                </a:solidFill>
              </a:rPr>
              <a:t>  </a:t>
            </a:r>
            <a:r>
              <a:rPr lang="en-US" b="1" dirty="0" smtClean="0">
                <a:solidFill>
                  <a:srgbClr val="FF0000"/>
                </a:solidFill>
              </a:rPr>
              <a:t>23,696 </a:t>
            </a:r>
            <a:r>
              <a:rPr lang="en-US" b="1" dirty="0" smtClean="0">
                <a:solidFill>
                  <a:srgbClr val="FF0000"/>
                </a:solidFill>
              </a:rPr>
              <a:t>meter </a:t>
            </a:r>
            <a:r>
              <a:rPr lang="en-US" b="1" dirty="0" smtClean="0">
                <a:solidFill>
                  <a:srgbClr val="FF0000"/>
                </a:solidFill>
                <a:sym typeface="Wingdings" panose="05000000000000000000" pitchFamily="2" charset="2"/>
              </a:rPr>
              <a:t> approx. </a:t>
            </a:r>
            <a:r>
              <a:rPr lang="en-US" b="1" smtClean="0">
                <a:solidFill>
                  <a:srgbClr val="FF0000"/>
                </a:solidFill>
                <a:sym typeface="Wingdings" panose="05000000000000000000" pitchFamily="2" charset="2"/>
              </a:rPr>
              <a:t>77,742 feet</a:t>
            </a:r>
            <a:endParaRPr lang="en-US" b="1" dirty="0" smtClean="0">
              <a:solidFill>
                <a:srgbClr val="FF0000"/>
              </a:solidFill>
            </a:endParaRPr>
          </a:p>
          <a:p>
            <a:pPr marL="0" indent="0" algn="ctr">
              <a:buNone/>
            </a:pPr>
            <a:endParaRPr lang="en-US" sz="1100" dirty="0"/>
          </a:p>
          <a:p>
            <a:pPr marL="0" indent="0">
              <a:buNone/>
            </a:pPr>
            <a:r>
              <a:rPr lang="en-US" dirty="0" smtClean="0"/>
              <a:t>We had to divide 32s by 2 because the sound wave went down and back. </a:t>
            </a:r>
          </a:p>
        </p:txBody>
      </p:sp>
    </p:spTree>
    <p:extLst>
      <p:ext uri="{BB962C8B-B14F-4D97-AF65-F5344CB8AC3E}">
        <p14:creationId xmlns:p14="http://schemas.microsoft.com/office/powerpoint/2010/main" val="9214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Study The OCEAN</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smtClean="0"/>
              <a:t>Sonar</a:t>
            </a:r>
            <a:r>
              <a:rPr lang="en-US" sz="3600" dirty="0" smtClean="0"/>
              <a:t> </a:t>
            </a:r>
            <a:endParaRPr lang="en-US" dirty="0" smtClean="0"/>
          </a:p>
          <a:p>
            <a:pPr lvl="1"/>
            <a:r>
              <a:rPr lang="en-US" b="1" dirty="0" smtClean="0"/>
              <a:t>Side </a:t>
            </a:r>
            <a:r>
              <a:rPr lang="en-US" b="1" dirty="0"/>
              <a:t>Scan SONAR </a:t>
            </a:r>
            <a:r>
              <a:rPr lang="en-US" dirty="0"/>
              <a:t>- </a:t>
            </a:r>
            <a:r>
              <a:rPr lang="en-US" dirty="0" smtClean="0"/>
              <a:t>creates an </a:t>
            </a:r>
            <a:r>
              <a:rPr lang="en-US" dirty="0"/>
              <a:t>image of the sea floor. It measures the strength of how "loud" the return echo is, and paints a picture</a:t>
            </a:r>
            <a:r>
              <a:rPr lang="en-US" dirty="0" smtClean="0"/>
              <a:t>.</a:t>
            </a:r>
          </a:p>
          <a:p>
            <a:pPr lvl="2"/>
            <a:r>
              <a:rPr lang="en-US" dirty="0"/>
              <a:t>Hard areas of the sea floor like rocks reflect more sound and have a </a:t>
            </a:r>
            <a:r>
              <a:rPr lang="en-US" dirty="0" smtClean="0"/>
              <a:t>stronger </a:t>
            </a:r>
            <a:r>
              <a:rPr lang="en-US" dirty="0"/>
              <a:t>or louder return signal than softer areas like sand. </a:t>
            </a:r>
            <a:endParaRPr lang="en-US" dirty="0" smtClean="0"/>
          </a:p>
          <a:p>
            <a:pPr lvl="2"/>
            <a:r>
              <a:rPr lang="en-US" dirty="0" smtClean="0"/>
              <a:t>Areas </a:t>
            </a:r>
            <a:r>
              <a:rPr lang="en-US" dirty="0"/>
              <a:t>with loud echoes are darker than areas with quiet echoes</a:t>
            </a:r>
            <a:r>
              <a:rPr lang="en-US" dirty="0" smtClean="0"/>
              <a:t>.</a:t>
            </a:r>
          </a:p>
          <a:p>
            <a:pPr lvl="2"/>
            <a:r>
              <a:rPr lang="en-US" dirty="0" smtClean="0"/>
              <a:t>Objects </a:t>
            </a:r>
            <a:r>
              <a:rPr lang="en-US" dirty="0"/>
              <a:t>or features that rise above the sea floor also cast shadows in the sonar image where no sound hit. The size of the shadow can be used to guess the size of the feature.</a:t>
            </a:r>
            <a:endParaRPr lang="en-US" dirty="0" smtClean="0"/>
          </a:p>
        </p:txBody>
      </p:sp>
    </p:spTree>
    <p:extLst>
      <p:ext uri="{BB962C8B-B14F-4D97-AF65-F5344CB8AC3E}">
        <p14:creationId xmlns:p14="http://schemas.microsoft.com/office/powerpoint/2010/main" val="958021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Study The OCEAN</a:t>
            </a:r>
          </a:p>
        </p:txBody>
      </p:sp>
      <p:sp>
        <p:nvSpPr>
          <p:cNvPr id="3" name="Content Placeholder 2"/>
          <p:cNvSpPr>
            <a:spLocks noGrp="1"/>
          </p:cNvSpPr>
          <p:nvPr>
            <p:ph idx="1"/>
          </p:nvPr>
        </p:nvSpPr>
        <p:spPr>
          <a:xfrm>
            <a:off x="4724400" y="1600200"/>
            <a:ext cx="3962400" cy="4525963"/>
          </a:xfrm>
        </p:spPr>
        <p:txBody>
          <a:bodyPr>
            <a:normAutofit fontScale="55000" lnSpcReduction="20000"/>
          </a:bodyPr>
          <a:lstStyle/>
          <a:p>
            <a:pPr marL="514350" indent="-514350">
              <a:buFont typeface="+mj-lt"/>
              <a:buAutoNum type="arabicPeriod"/>
            </a:pPr>
            <a:r>
              <a:rPr lang="en-US" dirty="0"/>
              <a:t>Depth to inside of acoustic path.</a:t>
            </a:r>
          </a:p>
          <a:p>
            <a:pPr marL="514350" indent="-514350">
              <a:buFont typeface="+mj-lt"/>
              <a:buAutoNum type="arabicPeriod"/>
            </a:pPr>
            <a:r>
              <a:rPr lang="en-US" dirty="0"/>
              <a:t>Vertical beam angle.</a:t>
            </a:r>
          </a:p>
          <a:p>
            <a:pPr marL="514350" indent="-514350">
              <a:buFont typeface="+mj-lt"/>
              <a:buAutoNum type="arabicPeriod"/>
            </a:pPr>
            <a:r>
              <a:rPr lang="en-US" dirty="0"/>
              <a:t>Range setting in software (maximum acoustic range).</a:t>
            </a:r>
          </a:p>
          <a:p>
            <a:pPr marL="514350" indent="-514350">
              <a:buFont typeface="+mj-lt"/>
              <a:buAutoNum type="arabicPeriod"/>
            </a:pPr>
            <a:r>
              <a:rPr lang="en-US" dirty="0"/>
              <a:t>Swath width </a:t>
            </a:r>
            <a:r>
              <a:rPr lang="en-US" dirty="0" smtClean="0"/>
              <a:t>across </a:t>
            </a:r>
            <a:r>
              <a:rPr lang="en-US" dirty="0"/>
              <a:t>seafloor.</a:t>
            </a:r>
          </a:p>
          <a:p>
            <a:pPr marL="514350" indent="-514350">
              <a:buAutoNum type="arabicPeriod" startAt="8"/>
            </a:pPr>
            <a:r>
              <a:rPr lang="en-US" dirty="0" smtClean="0"/>
              <a:t>Acoustic </a:t>
            </a:r>
            <a:r>
              <a:rPr lang="en-US" dirty="0"/>
              <a:t>shadow length, corresponding to height of target</a:t>
            </a:r>
            <a:r>
              <a:rPr lang="en-US" dirty="0" smtClean="0"/>
              <a:t>.</a:t>
            </a:r>
          </a:p>
          <a:p>
            <a:pPr marL="0" indent="0">
              <a:buNone/>
            </a:pPr>
            <a:endParaRPr lang="en-US" dirty="0"/>
          </a:p>
          <a:p>
            <a:pPr marL="514350" indent="-514350">
              <a:buAutoNum type="alphaUcPeriod"/>
            </a:pPr>
            <a:r>
              <a:rPr lang="en-US" dirty="0" smtClean="0"/>
              <a:t>Area </a:t>
            </a:r>
            <a:r>
              <a:rPr lang="en-US" dirty="0"/>
              <a:t>before first "bottom" return (no sound = black</a:t>
            </a:r>
            <a:r>
              <a:rPr lang="en-US" dirty="0" smtClean="0"/>
              <a:t>).</a:t>
            </a:r>
          </a:p>
          <a:p>
            <a:pPr marL="514350" indent="-514350">
              <a:buAutoNum type="alphaUcPeriod"/>
            </a:pPr>
            <a:r>
              <a:rPr lang="en-US" dirty="0" smtClean="0"/>
              <a:t>Seabed texture.</a:t>
            </a:r>
          </a:p>
          <a:p>
            <a:pPr marL="514350" indent="-514350">
              <a:buAutoNum type="alphaUcPeriod"/>
            </a:pPr>
            <a:r>
              <a:rPr lang="en-US" dirty="0" smtClean="0"/>
              <a:t>Very </a:t>
            </a:r>
            <a:r>
              <a:rPr lang="en-US" dirty="0"/>
              <a:t>reflective corner of object (brightest intensity</a:t>
            </a:r>
            <a:r>
              <a:rPr lang="en-US" dirty="0" smtClean="0"/>
              <a:t>).</a:t>
            </a:r>
          </a:p>
          <a:p>
            <a:pPr marL="514350" indent="-514350">
              <a:buAutoNum type="alphaUcPeriod"/>
            </a:pPr>
            <a:r>
              <a:rPr lang="en-US" dirty="0" smtClean="0"/>
              <a:t>Reflective </a:t>
            </a:r>
            <a:r>
              <a:rPr lang="en-US" dirty="0"/>
              <a:t>object (target</a:t>
            </a:r>
            <a:r>
              <a:rPr lang="en-US" dirty="0" smtClean="0"/>
              <a:t>).</a:t>
            </a:r>
          </a:p>
          <a:p>
            <a:pPr marL="514350" indent="-514350">
              <a:buAutoNum type="alphaUcPeriod"/>
            </a:pPr>
            <a:r>
              <a:rPr lang="en-US" dirty="0" smtClean="0"/>
              <a:t>Acoustic </a:t>
            </a:r>
            <a:r>
              <a:rPr lang="en-US" dirty="0"/>
              <a:t>shadow of target (no returns in here</a:t>
            </a:r>
            <a:r>
              <a:rPr lang="en-US" dirty="0" smtClean="0"/>
              <a:t>!).</a:t>
            </a:r>
          </a:p>
          <a:p>
            <a:pPr marL="514350" indent="-514350">
              <a:buAutoNum type="alphaUcPeriod"/>
            </a:pPr>
            <a:r>
              <a:rPr lang="en-US" dirty="0" smtClean="0"/>
              <a:t>Seabed </a:t>
            </a:r>
            <a:r>
              <a:rPr lang="en-US" dirty="0"/>
              <a:t>texture</a:t>
            </a:r>
            <a:r>
              <a:rPr lang="en-US" dirty="0" smtClean="0"/>
              <a:t>.</a:t>
            </a:r>
            <a:endParaRPr lang="en-US" dirty="0"/>
          </a:p>
        </p:txBody>
      </p:sp>
      <p:pic>
        <p:nvPicPr>
          <p:cNvPr id="6146" name="Picture 2" descr="http://www.starfishsonar.com/images/technology/interpret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47625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5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created by Side Scan Sonar</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66.70.65.212/wp-content/uploads/Side-Scan-Sonar-Image-of-USS-Moni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199"/>
            <a:ext cx="8775700" cy="535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33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Study The </a:t>
            </a:r>
            <a:r>
              <a:rPr lang="en-US" dirty="0" smtClean="0"/>
              <a:t>OCEAN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Ocean Buoys </a:t>
            </a:r>
            <a:r>
              <a:rPr lang="en-US" dirty="0" smtClean="0"/>
              <a:t>are another method used to study oceans.  They measure…</a:t>
            </a:r>
          </a:p>
          <a:p>
            <a:pPr lvl="1"/>
            <a:r>
              <a:rPr lang="en-US" dirty="0" smtClean="0"/>
              <a:t>Air temperature </a:t>
            </a:r>
          </a:p>
          <a:p>
            <a:pPr lvl="1"/>
            <a:r>
              <a:rPr lang="en-US" dirty="0" smtClean="0"/>
              <a:t>Barometric Pressure </a:t>
            </a:r>
          </a:p>
          <a:p>
            <a:pPr lvl="1"/>
            <a:r>
              <a:rPr lang="en-US" dirty="0" smtClean="0"/>
              <a:t>Wind Speed</a:t>
            </a:r>
          </a:p>
          <a:p>
            <a:pPr lvl="1"/>
            <a:r>
              <a:rPr lang="en-US" dirty="0" smtClean="0"/>
              <a:t>Water Temperature </a:t>
            </a:r>
          </a:p>
          <a:p>
            <a:pPr lvl="1"/>
            <a:r>
              <a:rPr lang="en-US" dirty="0" smtClean="0"/>
              <a:t>Wave Height</a:t>
            </a:r>
          </a:p>
          <a:p>
            <a:pPr lvl="1"/>
            <a:r>
              <a:rPr lang="en-US" dirty="0" smtClean="0"/>
              <a:t>Wave Period (frequency) </a:t>
            </a:r>
          </a:p>
          <a:p>
            <a:r>
              <a:rPr lang="en-US" dirty="0" smtClean="0"/>
              <a:t>Data is transmitted via radio waves or by satellite to places like the National Oceanic and Atmospheric Administration’s (NOAA).</a:t>
            </a:r>
          </a:p>
          <a:p>
            <a:pPr lvl="1"/>
            <a:r>
              <a:rPr lang="en-US" dirty="0" smtClean="0"/>
              <a:t>The National Buoy Center </a:t>
            </a:r>
            <a:r>
              <a:rPr lang="en-US" dirty="0"/>
              <a:t>- </a:t>
            </a:r>
            <a:r>
              <a:rPr lang="en-US" dirty="0">
                <a:hlinkClick r:id="rId2"/>
              </a:rPr>
              <a:t>http://www.ndbc.noaa.gov</a:t>
            </a:r>
            <a:r>
              <a:rPr lang="en-US" dirty="0" smtClean="0">
                <a:hlinkClick r:id="rId2"/>
              </a:rPr>
              <a:t>/</a:t>
            </a:r>
            <a:r>
              <a:rPr lang="en-US" dirty="0" smtClean="0"/>
              <a:t> </a:t>
            </a:r>
          </a:p>
          <a:p>
            <a:pPr lvl="1"/>
            <a:endParaRPr lang="en-US" dirty="0" smtClean="0"/>
          </a:p>
        </p:txBody>
      </p:sp>
      <p:pic>
        <p:nvPicPr>
          <p:cNvPr id="8194" name="Picture 2" descr="http://stream2.cma.gov.cn/pub/comet/Environment/TsunamiWarningSystems/comet/tsunami/warningsystem/media/graphics/noaa_tsuDARTII_Buoy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16579"/>
            <a:ext cx="32766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164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Study The OCEAN</a:t>
            </a:r>
          </a:p>
        </p:txBody>
      </p:sp>
      <p:sp>
        <p:nvSpPr>
          <p:cNvPr id="3" name="Content Placeholder 2"/>
          <p:cNvSpPr>
            <a:spLocks noGrp="1"/>
          </p:cNvSpPr>
          <p:nvPr>
            <p:ph idx="1"/>
          </p:nvPr>
        </p:nvSpPr>
        <p:spPr>
          <a:xfrm>
            <a:off x="609600" y="1600200"/>
            <a:ext cx="3352800" cy="4525963"/>
          </a:xfrm>
        </p:spPr>
        <p:txBody>
          <a:bodyPr>
            <a:normAutofit/>
          </a:bodyPr>
          <a:lstStyle/>
          <a:p>
            <a:pPr marL="0" indent="0">
              <a:buNone/>
            </a:pPr>
            <a:r>
              <a:rPr lang="en-US" b="1" dirty="0" smtClean="0"/>
              <a:t>Ocean Buoys </a:t>
            </a:r>
            <a:r>
              <a:rPr lang="en-US" dirty="0" smtClean="0"/>
              <a:t>can also be used to detect large ships, chemical spills, or even tsunamis. </a:t>
            </a:r>
          </a:p>
          <a:p>
            <a:pPr lvl="1"/>
            <a:endParaRPr lang="en-US" dirty="0" smtClean="0"/>
          </a:p>
        </p:txBody>
      </p:sp>
      <p:pic>
        <p:nvPicPr>
          <p:cNvPr id="9218" name="Picture 2" descr="http://burritojustice.files.wordpress.com/2010/02/tsunami-dart-two-buo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267200" cy="525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73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pPr algn="l"/>
            <a:r>
              <a:rPr lang="en-US" dirty="0"/>
              <a:t>How We Study The OCEAN</a:t>
            </a:r>
          </a:p>
        </p:txBody>
      </p:sp>
      <p:sp>
        <p:nvSpPr>
          <p:cNvPr id="3" name="Content Placeholder 2"/>
          <p:cNvSpPr>
            <a:spLocks noGrp="1"/>
          </p:cNvSpPr>
          <p:nvPr>
            <p:ph idx="1"/>
          </p:nvPr>
        </p:nvSpPr>
        <p:spPr>
          <a:xfrm>
            <a:off x="228600" y="914400"/>
            <a:ext cx="7924800" cy="4648200"/>
          </a:xfrm>
        </p:spPr>
        <p:txBody>
          <a:bodyPr>
            <a:normAutofit/>
          </a:bodyPr>
          <a:lstStyle/>
          <a:p>
            <a:pPr marL="0" indent="0">
              <a:buNone/>
            </a:pPr>
            <a:r>
              <a:rPr lang="en-US" b="1" dirty="0" smtClean="0"/>
              <a:t>Underwater Suites and Ocean Craft</a:t>
            </a:r>
            <a:endParaRPr lang="en-US" dirty="0" smtClean="0"/>
          </a:p>
        </p:txBody>
      </p:sp>
      <p:pic>
        <p:nvPicPr>
          <p:cNvPr id="10242" name="Picture 2" descr="http://webspace.webring.com/people/gu/um_6636/mkv_underwater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965011" cy="217714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oceanexplorer.noaa.gov/explorations/03blacksea/media/herc_side_view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800"/>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2.gstatic.com/images?q=tbn:ANd9GcTy-yQPwCvicAoTs9xrwhUt-Edu4zbgvX_hyX9NGtnuQafcCXR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094597"/>
            <a:ext cx="2933700" cy="390676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lesfruitsdemer.org/wp-content/uploads/img_14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56657"/>
            <a:ext cx="3321760" cy="249132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whoi.edu/cms/images/mediarelations/Cameron-Nat-Geo-01_750_2744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912175" y="2624522"/>
            <a:ext cx="1987036" cy="400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Terms to Review</a:t>
            </a:r>
            <a:endParaRPr lang="en-US" dirty="0"/>
          </a:p>
        </p:txBody>
      </p:sp>
      <p:sp>
        <p:nvSpPr>
          <p:cNvPr id="3" name="Content Placeholder 2"/>
          <p:cNvSpPr>
            <a:spLocks noGrp="1"/>
          </p:cNvSpPr>
          <p:nvPr>
            <p:ph idx="1"/>
          </p:nvPr>
        </p:nvSpPr>
        <p:spPr>
          <a:xfrm>
            <a:off x="457200" y="1600201"/>
            <a:ext cx="8153400" cy="1828800"/>
          </a:xfrm>
        </p:spPr>
        <p:txBody>
          <a:bodyPr>
            <a:normAutofit/>
          </a:bodyPr>
          <a:lstStyle/>
          <a:p>
            <a:r>
              <a:rPr lang="en-US" b="1" dirty="0" smtClean="0"/>
              <a:t>Water Cycle </a:t>
            </a:r>
            <a:r>
              <a:rPr lang="en-US" dirty="0" smtClean="0"/>
              <a:t> – the </a:t>
            </a:r>
            <a:r>
              <a:rPr lang="en-US" dirty="0"/>
              <a:t>cycle of processes by which water circulates between the earth's oceans, atmosphere, and </a:t>
            </a:r>
            <a:r>
              <a:rPr lang="en-US" dirty="0" smtClean="0"/>
              <a:t>land.</a:t>
            </a:r>
            <a:endParaRPr lang="en-US" dirty="0"/>
          </a:p>
          <a:p>
            <a:pPr marL="0" indent="0">
              <a:buNone/>
            </a:pPr>
            <a:endParaRPr lang="en-US" dirty="0" smtClean="0"/>
          </a:p>
        </p:txBody>
      </p:sp>
      <p:pic>
        <p:nvPicPr>
          <p:cNvPr id="2050" name="Picture 2" descr="http://www.cmmap.org/research/docs/feb07/rrussell/html/microworlds/water_cycle/water_cycle_picture_l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68580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22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pPr algn="l"/>
            <a:r>
              <a:rPr lang="en-US" dirty="0"/>
              <a:t>How We Study The OCEAN</a:t>
            </a:r>
          </a:p>
        </p:txBody>
      </p:sp>
      <p:sp>
        <p:nvSpPr>
          <p:cNvPr id="3" name="Content Placeholder 2"/>
          <p:cNvSpPr>
            <a:spLocks noGrp="1"/>
          </p:cNvSpPr>
          <p:nvPr>
            <p:ph idx="1"/>
          </p:nvPr>
        </p:nvSpPr>
        <p:spPr>
          <a:xfrm>
            <a:off x="228600" y="914400"/>
            <a:ext cx="7924800" cy="4648200"/>
          </a:xfrm>
        </p:spPr>
        <p:txBody>
          <a:bodyPr>
            <a:normAutofit/>
          </a:bodyPr>
          <a:lstStyle/>
          <a:p>
            <a:pPr marL="0" indent="0">
              <a:buNone/>
            </a:pPr>
            <a:r>
              <a:rPr lang="en-US" b="1" dirty="0" smtClean="0"/>
              <a:t>Deep Ocean Discoveries</a:t>
            </a:r>
            <a:endParaRPr lang="en-US" dirty="0" smtClean="0"/>
          </a:p>
        </p:txBody>
      </p:sp>
      <p:pic>
        <p:nvPicPr>
          <p:cNvPr id="11266" name="Picture 2" descr="http://media2.s-nbcnews.com/j/msnbc/Components/Photos/060306/060306_anglerfish_vmed_10a.grid-4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2933700" cy="503464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aquacare.de/galerie/biotope/tiefsee/expl0422_noaa_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9" y="152400"/>
            <a:ext cx="258727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aquacare.de/galerie/biotope/tiefsee/expl0403_noaa_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1447800"/>
            <a:ext cx="27813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aquacare.de/galerie/biotope/tiefsee/expl0441_noaa_s.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1529" y="4348843"/>
            <a:ext cx="531767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aquacare.de/galerie/biotope/tiefsee/expl0391_noaa_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6999" y="2353984"/>
            <a:ext cx="2587274" cy="275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00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Study The </a:t>
            </a:r>
            <a:r>
              <a:rPr lang="en-US" dirty="0" smtClean="0"/>
              <a:t>OCEAN</a:t>
            </a:r>
            <a:endParaRPr lang="en-US" dirty="0"/>
          </a:p>
        </p:txBody>
      </p:sp>
      <p:sp>
        <p:nvSpPr>
          <p:cNvPr id="3" name="Content Placeholder 2"/>
          <p:cNvSpPr>
            <a:spLocks noGrp="1"/>
          </p:cNvSpPr>
          <p:nvPr>
            <p:ph idx="1"/>
          </p:nvPr>
        </p:nvSpPr>
        <p:spPr>
          <a:xfrm>
            <a:off x="457200" y="1600200"/>
            <a:ext cx="4343400" cy="4525963"/>
          </a:xfrm>
        </p:spPr>
        <p:txBody>
          <a:bodyPr>
            <a:normAutofit fontScale="85000" lnSpcReduction="20000"/>
          </a:bodyPr>
          <a:lstStyle/>
          <a:p>
            <a:pPr marL="0" indent="0">
              <a:buNone/>
            </a:pPr>
            <a:r>
              <a:rPr lang="en-US" b="1" dirty="0" smtClean="0"/>
              <a:t>Satellite Imaging has been used to study the oceans since 1978.  </a:t>
            </a:r>
          </a:p>
          <a:p>
            <a:r>
              <a:rPr lang="en-US" dirty="0"/>
              <a:t>An Earth-orbiting radar cannot see the ocean floor, but it can measure ocean-surface height variations induced by the topography of the ocean floor. Mapping using satellite radars can cover a larger area in a short amount of </a:t>
            </a:r>
            <a:r>
              <a:rPr lang="en-US" dirty="0" smtClean="0"/>
              <a:t>time. </a:t>
            </a:r>
            <a:endParaRPr lang="en-US" b="1" dirty="0" smtClean="0"/>
          </a:p>
        </p:txBody>
      </p:sp>
      <p:pic>
        <p:nvPicPr>
          <p:cNvPr id="12298" name="Picture 10" descr="http://images.iop.org/objects/erw/news/7/6/3/cryose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54629"/>
            <a:ext cx="40566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97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267200" cy="1143000"/>
          </a:xfrm>
        </p:spPr>
        <p:txBody>
          <a:bodyPr>
            <a:normAutofit fontScale="90000"/>
          </a:bodyPr>
          <a:lstStyle/>
          <a:p>
            <a:r>
              <a:rPr lang="en-US" dirty="0"/>
              <a:t>How We Study The OCEAN</a:t>
            </a:r>
          </a:p>
        </p:txBody>
      </p:sp>
      <p:sp>
        <p:nvSpPr>
          <p:cNvPr id="3" name="Content Placeholder 2"/>
          <p:cNvSpPr>
            <a:spLocks noGrp="1"/>
          </p:cNvSpPr>
          <p:nvPr>
            <p:ph idx="1"/>
          </p:nvPr>
        </p:nvSpPr>
        <p:spPr>
          <a:xfrm>
            <a:off x="228600" y="1600200"/>
            <a:ext cx="4648200" cy="4525963"/>
          </a:xfrm>
        </p:spPr>
        <p:txBody>
          <a:bodyPr/>
          <a:lstStyle/>
          <a:p>
            <a:pPr marL="0" indent="0">
              <a:buNone/>
            </a:pPr>
            <a:r>
              <a:rPr lang="en-US" dirty="0" smtClean="0"/>
              <a:t>Satellite Images of the Ocean Floor</a:t>
            </a:r>
            <a:endParaRPr lang="en-US" dirty="0"/>
          </a:p>
        </p:txBody>
      </p:sp>
      <p:pic>
        <p:nvPicPr>
          <p:cNvPr id="14338" name="Picture 2" descr="http://4.bp.blogspot.com/_jeetJTfzUoU/TCqWJIFDfzI/AAAAAAAAIoo/xPivaW5ha1U/s1600/GoogleMap-Delmarva-NJ-and-offsh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54086"/>
            <a:ext cx="65532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rense.com/general95/24%20copy%20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518616" cy="3311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3810000"/>
            <a:ext cx="2590800" cy="2585323"/>
          </a:xfrm>
          <a:prstGeom prst="rect">
            <a:avLst/>
          </a:prstGeom>
          <a:noFill/>
        </p:spPr>
        <p:txBody>
          <a:bodyPr wrap="square" rtlCol="0">
            <a:spAutoFit/>
          </a:bodyPr>
          <a:lstStyle/>
          <a:p>
            <a:r>
              <a:rPr lang="en-US" dirty="0">
                <a:solidFill>
                  <a:prstClr val="black"/>
                </a:solidFill>
              </a:rPr>
              <a:t>This pattern was seen three miles down off the Coast of Africa. </a:t>
            </a:r>
          </a:p>
          <a:p>
            <a:endParaRPr lang="en-US" dirty="0">
              <a:solidFill>
                <a:prstClr val="black"/>
              </a:solidFill>
            </a:endParaRPr>
          </a:p>
          <a:p>
            <a:r>
              <a:rPr lang="en-US" dirty="0">
                <a:solidFill>
                  <a:prstClr val="black"/>
                </a:solidFill>
              </a:rPr>
              <a:t>Some have speculated that is this may be Atlantis… or geometrically advanced bottom sea-carp (:</a:t>
            </a:r>
          </a:p>
        </p:txBody>
      </p:sp>
    </p:spTree>
    <p:extLst>
      <p:ext uri="{BB962C8B-B14F-4D97-AF65-F5344CB8AC3E}">
        <p14:creationId xmlns:p14="http://schemas.microsoft.com/office/powerpoint/2010/main" val="2703546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267200" cy="1143000"/>
          </a:xfrm>
        </p:spPr>
        <p:txBody>
          <a:bodyPr>
            <a:normAutofit fontScale="90000"/>
          </a:bodyPr>
          <a:lstStyle/>
          <a:p>
            <a:r>
              <a:rPr lang="en-US" dirty="0"/>
              <a:t>How We Study The OCEAN</a:t>
            </a:r>
          </a:p>
        </p:txBody>
      </p:sp>
      <p:sp>
        <p:nvSpPr>
          <p:cNvPr id="3" name="Content Placeholder 2"/>
          <p:cNvSpPr>
            <a:spLocks noGrp="1"/>
          </p:cNvSpPr>
          <p:nvPr>
            <p:ph idx="1"/>
          </p:nvPr>
        </p:nvSpPr>
        <p:spPr>
          <a:xfrm>
            <a:off x="228600" y="1600200"/>
            <a:ext cx="4648200" cy="4525963"/>
          </a:xfrm>
        </p:spPr>
        <p:txBody>
          <a:bodyPr/>
          <a:lstStyle/>
          <a:p>
            <a:pPr marL="0" indent="0">
              <a:buNone/>
            </a:pPr>
            <a:r>
              <a:rPr lang="en-US" dirty="0" smtClean="0"/>
              <a:t>Satellite Images of the Oceans</a:t>
            </a:r>
          </a:p>
          <a:p>
            <a:pPr marL="0" indent="0">
              <a:buNone/>
            </a:pPr>
            <a:endParaRPr lang="en-US" dirty="0"/>
          </a:p>
        </p:txBody>
      </p:sp>
      <p:pic>
        <p:nvPicPr>
          <p:cNvPr id="13316" name="Picture 4" descr="http://www.satimagingcorp.com/galleryimages/high-resolution-remote-sensor-sri-lanka-flo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2401"/>
            <a:ext cx="4561114" cy="786720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the-scientist.com/images/library/whirlpoolbist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429" y="2895600"/>
            <a:ext cx="6096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60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Assessment</a:t>
            </a:r>
            <a:endParaRPr lang="en-US" dirty="0"/>
          </a:p>
        </p:txBody>
      </p:sp>
      <p:sp>
        <p:nvSpPr>
          <p:cNvPr id="3" name="Content Placeholder 2"/>
          <p:cNvSpPr>
            <a:spLocks noGrp="1"/>
          </p:cNvSpPr>
          <p:nvPr>
            <p:ph idx="1"/>
          </p:nvPr>
        </p:nvSpPr>
        <p:spPr/>
        <p:txBody>
          <a:bodyPr/>
          <a:lstStyle/>
          <a:p>
            <a:pPr marL="0" indent="0">
              <a:buNone/>
            </a:pPr>
            <a:r>
              <a:rPr lang="en-US" dirty="0" smtClean="0"/>
              <a:t>Can I…</a:t>
            </a:r>
          </a:p>
          <a:p>
            <a:r>
              <a:rPr lang="en-US" dirty="0" smtClean="0"/>
              <a:t>Further describe the hydrosphere </a:t>
            </a:r>
          </a:p>
          <a:p>
            <a:r>
              <a:rPr lang="en-US" dirty="0" smtClean="0"/>
              <a:t>Distinguish Oceans, Seas, Lakes, etc. </a:t>
            </a:r>
          </a:p>
          <a:p>
            <a:r>
              <a:rPr lang="en-US" dirty="0" smtClean="0"/>
              <a:t>Identify the Oceans of the World </a:t>
            </a:r>
          </a:p>
          <a:p>
            <a:r>
              <a:rPr lang="en-US" dirty="0" smtClean="0"/>
              <a:t>Explain how we know what we do about Earth’s Oceans. </a:t>
            </a:r>
          </a:p>
          <a:p>
            <a:endParaRPr lang="en-US" dirty="0" smtClean="0"/>
          </a:p>
          <a:p>
            <a:pPr marL="0" indent="0">
              <a:buNone/>
            </a:pPr>
            <a:endParaRPr lang="en-US" dirty="0"/>
          </a:p>
        </p:txBody>
      </p:sp>
    </p:spTree>
    <p:extLst>
      <p:ext uri="{BB962C8B-B14F-4D97-AF65-F5344CB8AC3E}">
        <p14:creationId xmlns:p14="http://schemas.microsoft.com/office/powerpoint/2010/main" val="182602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Terms to Review</a:t>
            </a:r>
            <a:endParaRPr lang="en-US" dirty="0"/>
          </a:p>
        </p:txBody>
      </p:sp>
      <p:sp>
        <p:nvSpPr>
          <p:cNvPr id="3" name="Content Placeholder 2"/>
          <p:cNvSpPr>
            <a:spLocks noGrp="1"/>
          </p:cNvSpPr>
          <p:nvPr>
            <p:ph idx="1"/>
          </p:nvPr>
        </p:nvSpPr>
        <p:spPr>
          <a:xfrm>
            <a:off x="457200" y="1600200"/>
            <a:ext cx="4953000" cy="4525963"/>
          </a:xfrm>
        </p:spPr>
        <p:txBody>
          <a:bodyPr>
            <a:normAutofit fontScale="92500"/>
          </a:bodyPr>
          <a:lstStyle/>
          <a:p>
            <a:r>
              <a:rPr lang="en-US" b="1" dirty="0" smtClean="0"/>
              <a:t>Hydrosphere</a:t>
            </a:r>
            <a:r>
              <a:rPr lang="en-US" dirty="0" smtClean="0"/>
              <a:t> –the </a:t>
            </a:r>
            <a:r>
              <a:rPr lang="en-US" dirty="0"/>
              <a:t>liquid water component of the Earth. </a:t>
            </a:r>
            <a:endParaRPr lang="en-US" dirty="0" smtClean="0"/>
          </a:p>
          <a:p>
            <a:pPr lvl="1"/>
            <a:r>
              <a:rPr lang="en-US" dirty="0" smtClean="0"/>
              <a:t>It </a:t>
            </a:r>
            <a:r>
              <a:rPr lang="en-US" dirty="0"/>
              <a:t>includes the oceans, seas, lakes, ponds, rivers and streams. </a:t>
            </a:r>
            <a:endParaRPr lang="en-US" dirty="0" smtClean="0"/>
          </a:p>
          <a:p>
            <a:pPr lvl="1"/>
            <a:r>
              <a:rPr lang="en-US" dirty="0" smtClean="0"/>
              <a:t>The </a:t>
            </a:r>
            <a:r>
              <a:rPr lang="en-US" dirty="0"/>
              <a:t>hydrosphere covers about 70% of the surface of the Earth and is the home for many plants and animals.</a:t>
            </a:r>
          </a:p>
          <a:p>
            <a:pPr marL="0" indent="0">
              <a:buNone/>
            </a:pPr>
            <a:endParaRPr lang="en-US" dirty="0" smtClean="0"/>
          </a:p>
        </p:txBody>
      </p:sp>
      <p:pic>
        <p:nvPicPr>
          <p:cNvPr id="1025" name="Picture 1" descr="mists over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
            <a:ext cx="333375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77168"/>
            <a:ext cx="33337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276725"/>
            <a:ext cx="33337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Bodies of Water</a:t>
            </a:r>
          </a:p>
        </p:txBody>
      </p:sp>
      <p:sp>
        <p:nvSpPr>
          <p:cNvPr id="3" name="Content Placeholder 2"/>
          <p:cNvSpPr>
            <a:spLocks noGrp="1"/>
          </p:cNvSpPr>
          <p:nvPr>
            <p:ph idx="1"/>
          </p:nvPr>
        </p:nvSpPr>
        <p:spPr/>
        <p:txBody>
          <a:bodyPr/>
          <a:lstStyle/>
          <a:p>
            <a:r>
              <a:rPr lang="en-US" dirty="0" smtClean="0"/>
              <a:t>The Earth’s Hydrosphere contains many types of Bodies of Water. </a:t>
            </a:r>
          </a:p>
          <a:p>
            <a:r>
              <a:rPr lang="en-US" dirty="0" smtClean="0"/>
              <a:t>Many are easily confused with each other because they are so hard to distinguish. </a:t>
            </a:r>
          </a:p>
          <a:p>
            <a:r>
              <a:rPr lang="en-US" dirty="0" smtClean="0"/>
              <a:t>It doesn’t help that a number of terms, like stream and rivers are used interchangeably. </a:t>
            </a:r>
          </a:p>
          <a:p>
            <a:r>
              <a:rPr lang="en-US" dirty="0" smtClean="0"/>
              <a:t>It also doesn’t help that there are bodies of water that are misnamed.  </a:t>
            </a:r>
          </a:p>
          <a:p>
            <a:endParaRPr lang="en-US" dirty="0"/>
          </a:p>
        </p:txBody>
      </p:sp>
    </p:spTree>
    <p:extLst>
      <p:ext uri="{BB962C8B-B14F-4D97-AF65-F5344CB8AC3E}">
        <p14:creationId xmlns:p14="http://schemas.microsoft.com/office/powerpoint/2010/main" val="33014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457200" y="1219200"/>
            <a:ext cx="4267200" cy="5334001"/>
          </a:xfrm>
        </p:spPr>
        <p:txBody>
          <a:bodyPr>
            <a:normAutofit fontScale="85000" lnSpcReduction="10000"/>
          </a:bodyPr>
          <a:lstStyle/>
          <a:p>
            <a:pPr marL="0" indent="0">
              <a:buNone/>
            </a:pPr>
            <a:r>
              <a:rPr lang="en-US" b="1" dirty="0" smtClean="0"/>
              <a:t>Rivers vs. Streams vs. Creeks vs. Brooks</a:t>
            </a:r>
          </a:p>
          <a:p>
            <a:r>
              <a:rPr lang="en-US" dirty="0" smtClean="0"/>
              <a:t>Generally, the difference is size: you can step over a </a:t>
            </a:r>
            <a:r>
              <a:rPr lang="en-US" i="1" dirty="0" smtClean="0"/>
              <a:t>brook</a:t>
            </a:r>
            <a:r>
              <a:rPr lang="en-US" dirty="0" smtClean="0"/>
              <a:t>, jump over a </a:t>
            </a:r>
            <a:r>
              <a:rPr lang="en-US" i="1" dirty="0" smtClean="0"/>
              <a:t>creek</a:t>
            </a:r>
            <a:r>
              <a:rPr lang="en-US" dirty="0" smtClean="0"/>
              <a:t>, wade across a </a:t>
            </a:r>
            <a:r>
              <a:rPr lang="en-US" i="1" dirty="0" smtClean="0"/>
              <a:t>stream</a:t>
            </a:r>
            <a:r>
              <a:rPr lang="en-US" dirty="0" smtClean="0"/>
              <a:t>, and swim across a </a:t>
            </a:r>
            <a:r>
              <a:rPr lang="en-US" i="1" dirty="0" smtClean="0"/>
              <a:t>river</a:t>
            </a:r>
            <a:r>
              <a:rPr lang="en-US" dirty="0" smtClean="0"/>
              <a:t>. </a:t>
            </a:r>
          </a:p>
          <a:p>
            <a:r>
              <a:rPr lang="en-US" dirty="0" smtClean="0"/>
              <a:t>The distinction between them (especially </a:t>
            </a:r>
            <a:r>
              <a:rPr lang="en-US" i="1" dirty="0" smtClean="0"/>
              <a:t>creek</a:t>
            </a:r>
            <a:r>
              <a:rPr lang="en-US" dirty="0" smtClean="0"/>
              <a:t> and </a:t>
            </a:r>
            <a:r>
              <a:rPr lang="en-US" i="1" dirty="0" smtClean="0"/>
              <a:t>stream</a:t>
            </a:r>
            <a:r>
              <a:rPr lang="en-US" dirty="0" smtClean="0"/>
              <a:t>) is somewhat hazy, and depends on who named them and when they were named.</a:t>
            </a:r>
            <a:endParaRPr lang="en-US" dirty="0"/>
          </a:p>
        </p:txBody>
      </p:sp>
      <p:pic>
        <p:nvPicPr>
          <p:cNvPr id="3076" name="Picture 4" descr="http://3.bp.blogspot.com/_-PSpqgErwZA/TE7EGzHnIuI/AAAAAAAAAlA/ju4THdoBnNo/s320/photo+of+bubbling+br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4038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ci-nv.com/photos/markleeville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170" y="3929743"/>
            <a:ext cx="4038599" cy="278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63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4800600" y="1295400"/>
            <a:ext cx="4000500" cy="4983163"/>
          </a:xfrm>
        </p:spPr>
        <p:txBody>
          <a:bodyPr>
            <a:normAutofit fontScale="92500" lnSpcReduction="10000"/>
          </a:bodyPr>
          <a:lstStyle/>
          <a:p>
            <a:pPr marL="0" indent="0">
              <a:buNone/>
            </a:pPr>
            <a:r>
              <a:rPr lang="en-US" b="1" dirty="0" smtClean="0"/>
              <a:t>Lakes vs. Ponds </a:t>
            </a:r>
          </a:p>
          <a:p>
            <a:r>
              <a:rPr lang="en-US" b="1" i="1" dirty="0" smtClean="0"/>
              <a:t>Ponds</a:t>
            </a:r>
            <a:r>
              <a:rPr lang="en-US" i="1" dirty="0" smtClean="0"/>
              <a:t> are smaller than Lakes and are even less permanent. </a:t>
            </a:r>
          </a:p>
          <a:p>
            <a:r>
              <a:rPr lang="en-US" i="1" dirty="0" smtClean="0"/>
              <a:t>Ponds can have more vegetation – even growing all the way across.</a:t>
            </a:r>
          </a:p>
          <a:p>
            <a:r>
              <a:rPr lang="en-US" i="1" dirty="0" smtClean="0"/>
              <a:t>Ponds are generally warmer and may freeze all the way. </a:t>
            </a:r>
          </a:p>
          <a:p>
            <a:endParaRPr lang="en-US" i="1" dirty="0"/>
          </a:p>
          <a:p>
            <a:endParaRPr lang="en-US" i="1" dirty="0" smtClean="0"/>
          </a:p>
          <a:p>
            <a:endParaRPr lang="en-US" dirty="0" smtClean="0"/>
          </a:p>
        </p:txBody>
      </p:sp>
      <p:pic>
        <p:nvPicPr>
          <p:cNvPr id="4098" name="Picture 2" descr="http://www.utahbirds.org/counties/davis/KaysvillePondsC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lifeinfreshwater.org.uk/Resource%20Images/habitat/POND1%20(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43" y="3630385"/>
            <a:ext cx="440145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2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a:xfrm>
            <a:off x="457200" y="1219200"/>
            <a:ext cx="8229600" cy="4525963"/>
          </a:xfrm>
        </p:spPr>
        <p:txBody>
          <a:bodyPr/>
          <a:lstStyle/>
          <a:p>
            <a:pPr marL="0" indent="0">
              <a:buNone/>
            </a:pPr>
            <a:r>
              <a:rPr lang="en-US" b="1" dirty="0" smtClean="0"/>
              <a:t>Bays vs. Gulfs </a:t>
            </a:r>
          </a:p>
          <a:p>
            <a:r>
              <a:rPr lang="en-US" dirty="0" smtClean="0"/>
              <a:t>Again, the difference is size.  Gulfs are much larger than bays.  </a:t>
            </a:r>
            <a:endParaRPr lang="en-US" dirty="0"/>
          </a:p>
        </p:txBody>
      </p:sp>
      <p:pic>
        <p:nvPicPr>
          <p:cNvPr id="9220" name="Picture 4" descr="http://upload.wikimedia.org/wikipedia/commons/d/d3/Gulfofalaska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391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5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Bodies of Water</a:t>
            </a:r>
            <a:endParaRPr lang="en-US" dirty="0"/>
          </a:p>
        </p:txBody>
      </p:sp>
      <p:sp>
        <p:nvSpPr>
          <p:cNvPr id="3" name="Content Placeholder 2"/>
          <p:cNvSpPr>
            <a:spLocks noGrp="1"/>
          </p:cNvSpPr>
          <p:nvPr>
            <p:ph idx="1"/>
          </p:nvPr>
        </p:nvSpPr>
        <p:spPr/>
        <p:txBody>
          <a:bodyPr/>
          <a:lstStyle/>
          <a:p>
            <a:pPr marL="0" indent="0">
              <a:buNone/>
            </a:pPr>
            <a:r>
              <a:rPr lang="en-US" b="1" dirty="0" smtClean="0"/>
              <a:t>Seas vs. Lakes </a:t>
            </a:r>
          </a:p>
          <a:p>
            <a:pPr marL="0" indent="0" algn="ctr">
              <a:buNone/>
            </a:pPr>
            <a:r>
              <a:rPr lang="en-US" sz="2400" b="1" i="1" dirty="0" smtClean="0">
                <a:solidFill>
                  <a:srgbClr val="FF0000"/>
                </a:solidFill>
              </a:rPr>
              <a:t>This can be confusing</a:t>
            </a:r>
            <a:r>
              <a:rPr lang="en-US" dirty="0" smtClean="0"/>
              <a:t>.  </a:t>
            </a:r>
          </a:p>
          <a:p>
            <a:r>
              <a:rPr lang="en-US" dirty="0" smtClean="0"/>
              <a:t>Real difference comes down to PERMANCE.</a:t>
            </a:r>
          </a:p>
          <a:p>
            <a:r>
              <a:rPr lang="en-US" dirty="0" smtClean="0"/>
              <a:t>Seas are considered permanent, whereas Lakes are considered temporary </a:t>
            </a:r>
            <a:r>
              <a:rPr lang="en-US" i="1" dirty="0" smtClean="0"/>
              <a:t>in terms of geological time</a:t>
            </a:r>
            <a:r>
              <a:rPr lang="en-US" dirty="0" smtClean="0"/>
              <a:t>.  </a:t>
            </a:r>
            <a:endParaRPr lang="en-US" dirty="0"/>
          </a:p>
        </p:txBody>
      </p:sp>
    </p:spTree>
    <p:extLst>
      <p:ext uri="{BB962C8B-B14F-4D97-AF65-F5344CB8AC3E}">
        <p14:creationId xmlns:p14="http://schemas.microsoft.com/office/powerpoint/2010/main" val="30842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1375</Words>
  <Application>Microsoft Office PowerPoint</Application>
  <PresentationFormat>On-screen Show (4:3)</PresentationFormat>
  <Paragraphs>155</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Theme</vt:lpstr>
      <vt:lpstr>Earth Science Notes</vt:lpstr>
      <vt:lpstr>Objectives</vt:lpstr>
      <vt:lpstr>Terms to Review</vt:lpstr>
      <vt:lpstr>Terms to Review</vt:lpstr>
      <vt:lpstr>Earth’s Bodies of Water</vt:lpstr>
      <vt:lpstr>Earth’s Bodies of Water</vt:lpstr>
      <vt:lpstr>Earth’s Bodies of Water</vt:lpstr>
      <vt:lpstr>Earth’s Bodies of Water</vt:lpstr>
      <vt:lpstr>Earth’s Bodies of Water</vt:lpstr>
      <vt:lpstr>Earth’s Bodies of Water</vt:lpstr>
      <vt:lpstr>Earth’s Bodies of Water</vt:lpstr>
      <vt:lpstr>Earth’s Bodies of Water</vt:lpstr>
      <vt:lpstr>Earth’s Bodies of Water</vt:lpstr>
      <vt:lpstr>Earth’s Bodies of Water</vt:lpstr>
      <vt:lpstr>Lakes vs. Seas </vt:lpstr>
      <vt:lpstr>PowerPoint Presentation</vt:lpstr>
      <vt:lpstr>Earth’s Bodies of Water</vt:lpstr>
      <vt:lpstr>Earth’s Bodies of Water</vt:lpstr>
      <vt:lpstr>Earth’s Bodies of Water</vt:lpstr>
      <vt:lpstr>How We Study The OCEAN</vt:lpstr>
      <vt:lpstr>How We Study The OCEAN</vt:lpstr>
      <vt:lpstr>How We Study The OCEAN</vt:lpstr>
      <vt:lpstr>How We Study The OCEAN</vt:lpstr>
      <vt:lpstr>How We Study The OCEAN</vt:lpstr>
      <vt:lpstr>How We Study The OCEAN</vt:lpstr>
      <vt:lpstr>Image created by Side Scan Sonar</vt:lpstr>
      <vt:lpstr>How We Study The OCEAN</vt:lpstr>
      <vt:lpstr>How We Study The OCEAN</vt:lpstr>
      <vt:lpstr>How We Study The OCEAN</vt:lpstr>
      <vt:lpstr>How We Study The OCEAN</vt:lpstr>
      <vt:lpstr>How We Study The OCEAN</vt:lpstr>
      <vt:lpstr>How We Study The OCEAN</vt:lpstr>
      <vt:lpstr>How We Study The OCEAN</vt:lpstr>
      <vt:lpstr>Assessment</vt:lpstr>
    </vt:vector>
  </TitlesOfParts>
  <Company>Bridgman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Notes</dc:title>
  <dc:creator>Bridgman</dc:creator>
  <cp:lastModifiedBy>Bridgman</cp:lastModifiedBy>
  <cp:revision>4</cp:revision>
  <cp:lastPrinted>2013-12-20T11:54:21Z</cp:lastPrinted>
  <dcterms:created xsi:type="dcterms:W3CDTF">2013-12-20T11:50:14Z</dcterms:created>
  <dcterms:modified xsi:type="dcterms:W3CDTF">2013-12-20T16:29:08Z</dcterms:modified>
</cp:coreProperties>
</file>