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3" r:id="rId8"/>
    <p:sldId id="264" r:id="rId9"/>
    <p:sldId id="265" r:id="rId10"/>
    <p:sldId id="269" r:id="rId11"/>
    <p:sldId id="266" r:id="rId12"/>
    <p:sldId id="270" r:id="rId13"/>
    <p:sldId id="267" r:id="rId14"/>
    <p:sldId id="288" r:id="rId15"/>
    <p:sldId id="268" r:id="rId16"/>
    <p:sldId id="271" r:id="rId17"/>
    <p:sldId id="26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  <p:sldId id="281" r:id="rId28"/>
    <p:sldId id="282" r:id="rId29"/>
    <p:sldId id="283" r:id="rId30"/>
    <p:sldId id="284" r:id="rId31"/>
    <p:sldId id="289" r:id="rId32"/>
    <p:sldId id="290" r:id="rId33"/>
    <p:sldId id="291" r:id="rId34"/>
    <p:sldId id="285" r:id="rId35"/>
    <p:sldId id="292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2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7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7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5000">
              <a:schemeClr val="accent6">
                <a:lumMod val="60000"/>
                <a:lumOff val="40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A154-0FE0-499A-9C44-88BDB03CC1F6}" type="datetimeFigureOut">
              <a:rPr lang="en-US" smtClean="0"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2CDD-7D69-4C38-ACE4-BD871C79D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5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ilentreed.hubpages.com/hub/ree-a-strategic-and-economic-weap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yofile.com/allen-best/rare-stake-can-wyoming-help-serve-worlds-hunger-for-rare-earth-mineral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source=images&amp;cd=&amp;cad=rja&amp;uact=8&amp;docid=KmvTfWq7OpmoNM&amp;tbnid=B6Wb1AgDWATNdM:&amp;ved=0CAUQjRw&amp;url=http%3A%2F%2Fearthobservatory.nasa.gov%2FStudy%2FASTERProspecting%2F&amp;ei=1HJmU7KzPMGYyASq8oG4Bw&amp;psig=AFQjCNHKtEztgfdE95gg8LQUsTTnXRd1aQ&amp;ust=139930939091375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 Science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Natural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Yeah Michigan!!!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r>
              <a:rPr lang="en-US" dirty="0"/>
              <a:t>The Great Lakes are the largest surface freshwater system on the Earth. Only the polar ice caps contain more fresh water.</a:t>
            </a:r>
          </a:p>
        </p:txBody>
      </p:sp>
      <p:pic>
        <p:nvPicPr>
          <p:cNvPr id="2050" name="Picture 2" descr="http://www.dfo-mpo.gc.ca/stats/rec/gl/gl1995/images/grtlake_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514480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Most Important Natural Resources:</a:t>
            </a:r>
          </a:p>
          <a:p>
            <a:pPr marL="0" indent="0">
              <a:buNone/>
            </a:pPr>
            <a:r>
              <a:rPr lang="en-US" b="1" u="sng" dirty="0" smtClean="0"/>
              <a:t>Oil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Refined to produce gasoline and other useful derivatives. 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BP Statistical Review of World Energy</a:t>
            </a:r>
            <a:r>
              <a:rPr lang="en-US" dirty="0" smtClean="0"/>
              <a:t>, predicts there </a:t>
            </a:r>
            <a:r>
              <a:rPr lang="en-US" dirty="0" smtClean="0"/>
              <a:t>is only enough oil for the next 46 years should global production remain at the current rate. </a:t>
            </a:r>
          </a:p>
          <a:p>
            <a:pPr lvl="1"/>
            <a:r>
              <a:rPr lang="en-US" dirty="0" smtClean="0"/>
              <a:t> This is based on </a:t>
            </a:r>
            <a:r>
              <a:rPr lang="en-US" dirty="0" smtClean="0"/>
              <a:t>proved oil resources at the end of 2010. </a:t>
            </a:r>
          </a:p>
        </p:txBody>
      </p:sp>
      <p:pic>
        <p:nvPicPr>
          <p:cNvPr id="4098" name="Picture 2" descr="http://4.bp.blogspot.com/-Nkl45jPYt5Y/UKYeyQ93JsI/AAAAAAAAACo/ziobkeBiKtg/s1600/Bitumen+Production++-+Gildatar+Bitumen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00073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Most Important Natural Resources:</a:t>
            </a:r>
          </a:p>
          <a:p>
            <a:pPr marL="0" indent="0">
              <a:buNone/>
            </a:pPr>
            <a:r>
              <a:rPr lang="en-US" b="1" u="sng" dirty="0" smtClean="0"/>
              <a:t>Natural Gas</a:t>
            </a:r>
            <a:endParaRPr lang="en-US" dirty="0" smtClean="0"/>
          </a:p>
          <a:p>
            <a:r>
              <a:rPr lang="en-US" dirty="0" smtClean="0"/>
              <a:t>Used for heating homes and cooking.</a:t>
            </a:r>
          </a:p>
          <a:p>
            <a:pPr lvl="1"/>
            <a:r>
              <a:rPr lang="en-US" dirty="0" smtClean="0"/>
              <a:t>Over 50% of homes are heated this way. </a:t>
            </a:r>
          </a:p>
          <a:p>
            <a:r>
              <a:rPr lang="en-US" dirty="0" smtClean="0"/>
              <a:t>Used as a cleaner alternative to gasoline for cars.</a:t>
            </a:r>
          </a:p>
          <a:p>
            <a:r>
              <a:rPr lang="en-US" dirty="0" smtClean="0"/>
              <a:t>Based on proven reserves (BP, 2010) we have enough natural gas to meet 59 years of global usage.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Most Important Natural Resources:</a:t>
            </a:r>
          </a:p>
          <a:p>
            <a:pPr marL="0" indent="0">
              <a:buNone/>
            </a:pPr>
            <a:r>
              <a:rPr lang="en-US" b="1" u="sng" dirty="0" smtClean="0"/>
              <a:t>Coal</a:t>
            </a:r>
            <a:endParaRPr lang="en-US" b="1" u="sng" dirty="0"/>
          </a:p>
          <a:p>
            <a:r>
              <a:rPr lang="en-US" dirty="0" smtClean="0"/>
              <a:t>Fuels 41% of global energy </a:t>
            </a:r>
            <a:r>
              <a:rPr lang="en-US" sz="2000" dirty="0" smtClean="0"/>
              <a:t>(world coal assn.)</a:t>
            </a:r>
          </a:p>
          <a:p>
            <a:r>
              <a:rPr lang="en-US" dirty="0" smtClean="0"/>
              <a:t>This</a:t>
            </a:r>
            <a:r>
              <a:rPr lang="en-US" sz="2800" dirty="0" smtClean="0"/>
              <a:t> is currently our most abundant fossil fuel. </a:t>
            </a:r>
          </a:p>
          <a:p>
            <a:r>
              <a:rPr lang="en-US" sz="2800" dirty="0" smtClean="0"/>
              <a:t>Currently a large demand for this fuel. </a:t>
            </a:r>
          </a:p>
          <a:p>
            <a:r>
              <a:rPr lang="en-US" sz="2800" dirty="0" smtClean="0"/>
              <a:t>We have enough coal to meet 188 years of global usage.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3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Most Important Natural Resources:</a:t>
            </a:r>
          </a:p>
          <a:p>
            <a:pPr marL="0" indent="0">
              <a:buNone/>
            </a:pPr>
            <a:r>
              <a:rPr lang="en-US" b="1" u="sng" dirty="0" smtClean="0"/>
              <a:t>Phosphorus </a:t>
            </a:r>
            <a:endParaRPr lang="en-US" b="1" u="sng" dirty="0"/>
          </a:p>
          <a:p>
            <a:r>
              <a:rPr lang="en-US" dirty="0" smtClean="0"/>
              <a:t>Extremely important nutrient for plant growth – without it there is no life.</a:t>
            </a:r>
            <a:endParaRPr lang="en-US" sz="2000" dirty="0" smtClean="0"/>
          </a:p>
          <a:p>
            <a:r>
              <a:rPr lang="en-US" dirty="0" smtClean="0"/>
              <a:t>Used in fertilizers in the form of phosphates.</a:t>
            </a:r>
            <a:endParaRPr lang="en-US" sz="2800" dirty="0" smtClean="0"/>
          </a:p>
          <a:p>
            <a:endParaRPr lang="en-US" dirty="0" smtClean="0"/>
          </a:p>
        </p:txBody>
      </p:sp>
      <p:pic>
        <p:nvPicPr>
          <p:cNvPr id="25602" name="Picture 2" descr="http://msst.co.in/images/Picture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10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greenhome.ie/sites/default/files/files/field/book/algaebl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3352800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1128" y="5829300"/>
            <a:ext cx="38426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Too much phosphorus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Most Important Natural Resources:</a:t>
            </a:r>
          </a:p>
          <a:p>
            <a:pPr marL="0" indent="0">
              <a:buNone/>
            </a:pPr>
            <a:r>
              <a:rPr lang="en-US" b="1" u="sng" dirty="0" smtClean="0"/>
              <a:t>Rare Earth Elements</a:t>
            </a:r>
          </a:p>
          <a:p>
            <a:r>
              <a:rPr lang="en-US" dirty="0" smtClean="0">
                <a:effectLst/>
              </a:rPr>
              <a:t>In 2009, world production of rare earth elements totaled 126,230 metric tons, with China producing 95% of the world’s total. </a:t>
            </a:r>
          </a:p>
          <a:p>
            <a:r>
              <a:rPr lang="en-US" dirty="0" smtClean="0">
                <a:effectLst/>
              </a:rPr>
              <a:t>The U.S. currently imports all of its rare earths from China, France, Japan and Austria.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3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http://s2.hubimg.com/u/5438987_f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"/>
            <a:ext cx="9144000" cy="68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Natural Resources?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find natural resources all over the Earth but in some places natural resources are more abundant. </a:t>
            </a:r>
          </a:p>
          <a:p>
            <a:r>
              <a:rPr lang="en-US" dirty="0" smtClean="0"/>
              <a:t>What resources are these places known for?</a:t>
            </a:r>
          </a:p>
          <a:p>
            <a:pPr lvl="1"/>
            <a:r>
              <a:rPr lang="en-US" dirty="0" smtClean="0"/>
              <a:t>The Great Lakes</a:t>
            </a:r>
          </a:p>
          <a:p>
            <a:pPr lvl="1"/>
            <a:r>
              <a:rPr lang="en-US" dirty="0" smtClean="0"/>
              <a:t>The Klondike </a:t>
            </a:r>
          </a:p>
          <a:p>
            <a:pPr lvl="1"/>
            <a:r>
              <a:rPr lang="en-US" dirty="0" smtClean="0"/>
              <a:t>Pennsylvania</a:t>
            </a:r>
          </a:p>
          <a:p>
            <a:pPr lvl="1"/>
            <a:r>
              <a:rPr lang="en-US" dirty="0" smtClean="0"/>
              <a:t>The Bering Sea </a:t>
            </a:r>
          </a:p>
          <a:p>
            <a:pPr lvl="1"/>
            <a:r>
              <a:rPr lang="en-US" dirty="0" smtClean="0"/>
              <a:t>Kalamazoo? </a:t>
            </a:r>
          </a:p>
          <a:p>
            <a:pPr lvl="2"/>
            <a:r>
              <a:rPr lang="en-US" dirty="0" smtClean="0"/>
              <a:t>Millwood, Westwood, Eastwood, Parchment, etc.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are Natural Resources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Colored area represent major logging areas. </a:t>
            </a:r>
            <a:endParaRPr lang="en-US" dirty="0"/>
          </a:p>
        </p:txBody>
      </p:sp>
      <p:pic>
        <p:nvPicPr>
          <p:cNvPr id="7170" name="Picture 2" descr="http://www.nationalatlas.gov/articles/biology/images/forestmap/ForestTypes_r2_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305800" cy="429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are </a:t>
            </a:r>
            <a:r>
              <a:rPr lang="en-US" dirty="0" smtClean="0"/>
              <a:t>Natural </a:t>
            </a:r>
            <a:r>
              <a:rPr lang="en-US" dirty="0" smtClean="0"/>
              <a:t>Resources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://www.solarlandpartners.com/solar_farm_articles/wp-content/uploads/2013/12/state-installations-2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1547132"/>
            <a:ext cx="8647286" cy="49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can…</a:t>
            </a:r>
          </a:p>
          <a:p>
            <a:r>
              <a:rPr lang="en-US" dirty="0" smtClean="0"/>
              <a:t>Explain what natural resources are.</a:t>
            </a:r>
          </a:p>
          <a:p>
            <a:r>
              <a:rPr lang="en-US" dirty="0" smtClean="0"/>
              <a:t>Identify the major types of natural resources.</a:t>
            </a:r>
          </a:p>
          <a:p>
            <a:r>
              <a:rPr lang="en-US" dirty="0" smtClean="0"/>
              <a:t>Distinguish between renewable and nonrenewable resources. </a:t>
            </a:r>
          </a:p>
          <a:p>
            <a:r>
              <a:rPr lang="en-US" dirty="0" smtClean="0"/>
              <a:t>Identify and explain Earth’s most important natural resources. </a:t>
            </a:r>
          </a:p>
          <a:p>
            <a:r>
              <a:rPr lang="en-US" dirty="0" smtClean="0"/>
              <a:t>Describe how resources are used from Earth’s crust, water, and the air.</a:t>
            </a:r>
          </a:p>
        </p:txBody>
      </p:sp>
    </p:spTree>
    <p:extLst>
      <p:ext uri="{BB962C8B-B14F-4D97-AF65-F5344CB8AC3E}">
        <p14:creationId xmlns:p14="http://schemas.microsoft.com/office/powerpoint/2010/main" val="37808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are </a:t>
            </a:r>
            <a:r>
              <a:rPr lang="en-US" dirty="0" smtClean="0"/>
              <a:t>Natural </a:t>
            </a:r>
            <a:r>
              <a:rPr lang="en-US" dirty="0" smtClean="0"/>
              <a:t>Resources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www.bls.gov/green/wind_energy/map_1_rev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469571"/>
            <a:ext cx="8763000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are </a:t>
            </a:r>
            <a:r>
              <a:rPr lang="en-US" dirty="0" smtClean="0"/>
              <a:t>Natural </a:t>
            </a:r>
            <a:r>
              <a:rPr lang="en-US" dirty="0" smtClean="0"/>
              <a:t>Resources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http://www.washingtonpost.com/blogs/wonkblog/files/2013/08/hydropow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" y="1513113"/>
            <a:ext cx="8708572" cy="50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Natural Resources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eia.gov/analysis/studies/worldshalegas/images/fig1map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8534401" cy="54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Natural Resources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news.minnesota.publicradio.org/features/2003/11/21_hemphills_gasification/images/map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43000"/>
            <a:ext cx="89281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Natural Resources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yofile.com/wp-content/uploads/2012/05/rarestake_productionandreserv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19199"/>
            <a:ext cx="8683626" cy="53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 of 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mint.com/blog/wp-content/uploads/2009/06/mint-consumption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161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Crust </a:t>
            </a:r>
          </a:p>
          <a:p>
            <a:pPr lvl="1"/>
            <a:r>
              <a:rPr lang="en-US" b="1" dirty="0" smtClean="0"/>
              <a:t>Land Resources</a:t>
            </a:r>
          </a:p>
          <a:p>
            <a:pPr lvl="2"/>
            <a:r>
              <a:rPr lang="en-US" dirty="0" smtClean="0"/>
              <a:t>Publically Managed land – used for grazing of cattle, mining of minerals, and recreation.</a:t>
            </a:r>
          </a:p>
          <a:p>
            <a:pPr lvl="1"/>
            <a:r>
              <a:rPr lang="en-US" b="1" dirty="0" smtClean="0"/>
              <a:t>Soil</a:t>
            </a:r>
          </a:p>
          <a:p>
            <a:pPr lvl="2"/>
            <a:r>
              <a:rPr lang="en-US" dirty="0" smtClean="0"/>
              <a:t>Recall our unit on Soil </a:t>
            </a:r>
          </a:p>
        </p:txBody>
      </p:sp>
      <p:pic>
        <p:nvPicPr>
          <p:cNvPr id="26626" name="Picture 2" descr="http://images.mises.org/6723/us_publ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419600" cy="30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livinghistoryfarm.org/farminginthe30s/media/crops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48560"/>
            <a:ext cx="4419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Crust </a:t>
            </a:r>
          </a:p>
          <a:p>
            <a:pPr lvl="1"/>
            <a:r>
              <a:rPr lang="en-US" b="1" dirty="0" smtClean="0"/>
              <a:t>Aggregates</a:t>
            </a:r>
            <a:r>
              <a:rPr lang="en-US" dirty="0" smtClean="0"/>
              <a:t> – mixture of sand and gravel that have been deposited by glaciers.  Often used in road construction. </a:t>
            </a:r>
          </a:p>
        </p:txBody>
      </p:sp>
      <p:pic>
        <p:nvPicPr>
          <p:cNvPr id="19458" name="Picture 2" descr="http://leroyschroeder.com/wp-content/gallery/base-material/One-and-One-Half-Roadbase-Aggre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799"/>
            <a:ext cx="3976688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media.treehugger.com/assets/images/2011/10/concrete-road-photo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16729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75" y="1524000"/>
            <a:ext cx="356872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Crust </a:t>
            </a:r>
          </a:p>
          <a:p>
            <a:pPr lvl="1"/>
            <a:r>
              <a:rPr lang="en-US" b="1" dirty="0" smtClean="0"/>
              <a:t>Bedrock</a:t>
            </a:r>
            <a:r>
              <a:rPr lang="en-US" dirty="0" smtClean="0"/>
              <a:t> – un-weathered parent rock that is chiseled from quarries.  </a:t>
            </a:r>
          </a:p>
          <a:p>
            <a:pPr lvl="1"/>
            <a:r>
              <a:rPr lang="en-US" dirty="0" smtClean="0"/>
              <a:t>Examples of quarried rock:</a:t>
            </a:r>
          </a:p>
          <a:p>
            <a:pPr lvl="2"/>
            <a:r>
              <a:rPr lang="en-US" dirty="0" smtClean="0"/>
              <a:t>Limestone</a:t>
            </a:r>
          </a:p>
          <a:p>
            <a:pPr lvl="2"/>
            <a:r>
              <a:rPr lang="en-US" dirty="0" smtClean="0"/>
              <a:t>Marble</a:t>
            </a:r>
          </a:p>
          <a:p>
            <a:pPr lvl="2"/>
            <a:r>
              <a:rPr lang="en-US" dirty="0" smtClean="0"/>
              <a:t>Granite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20482" name="Picture 2" descr="F. G. Cheney Plant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92629"/>
            <a:ext cx="4781550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bittsandbytes.net/ARTICLES/GRANITE/rock-of-ages-granite-quarry-verm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792436" cy="33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5000">
              <a:schemeClr val="accent6">
                <a:lumMod val="60000"/>
                <a:lumOff val="40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Crust </a:t>
            </a:r>
          </a:p>
          <a:p>
            <a:pPr lvl="1"/>
            <a:r>
              <a:rPr lang="en-US" b="1" dirty="0" smtClean="0"/>
              <a:t>Ores</a:t>
            </a:r>
            <a:r>
              <a:rPr lang="en-US" dirty="0" smtClean="0"/>
              <a:t> – are raw materials that are refined to obtain pure minerals that are useful to us.</a:t>
            </a:r>
          </a:p>
          <a:p>
            <a:pPr lvl="3"/>
            <a:r>
              <a:rPr lang="en-US" dirty="0" smtClean="0"/>
              <a:t>Ex: iron ores </a:t>
            </a:r>
            <a:r>
              <a:rPr lang="en-US" dirty="0" smtClean="0">
                <a:sym typeface="Wingdings" panose="05000000000000000000" pitchFamily="2" charset="2"/>
              </a:rPr>
              <a:t> Iron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Ex: uranium ores  Uranium 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Ex: the </a:t>
            </a:r>
            <a:r>
              <a:rPr lang="en-US" dirty="0" err="1" smtClean="0">
                <a:sym typeface="Wingdings" panose="05000000000000000000" pitchFamily="2" charset="2"/>
              </a:rPr>
              <a:t>minecraft</a:t>
            </a:r>
            <a:r>
              <a:rPr lang="en-US" dirty="0" smtClean="0">
                <a:sym typeface="Wingdings" panose="05000000000000000000" pitchFamily="2" charset="2"/>
              </a:rPr>
              <a:t> ores </a:t>
            </a:r>
          </a:p>
          <a:p>
            <a:pPr lvl="2"/>
            <a:r>
              <a:rPr lang="en-US" dirty="0" smtClean="0"/>
              <a:t>Many ores are from the common groups of minerals we studies in our unit on rocks and minerals</a:t>
            </a:r>
          </a:p>
          <a:p>
            <a:pPr lvl="3"/>
            <a:r>
              <a:rPr lang="en-US" dirty="0" smtClean="0"/>
              <a:t>Sulfides / halides / oxides / carbonates / etc. </a:t>
            </a:r>
          </a:p>
        </p:txBody>
      </p:sp>
      <p:pic>
        <p:nvPicPr>
          <p:cNvPr id="21506" name="Picture 2" descr="http://static.planetminecraft.com/files/resource_media/screenshot/1226/ores_2712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4460"/>
            <a:ext cx="2940957" cy="26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earthobservatory.nasa.gov/Features/ASTERProspecting/Images/copper_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41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50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resources are substances or materials that people obtain from nature and use to survive and thrive. </a:t>
            </a:r>
          </a:p>
          <a:p>
            <a:r>
              <a:rPr lang="en-US" dirty="0" smtClean="0"/>
              <a:t>Natural resources include:</a:t>
            </a:r>
          </a:p>
          <a:p>
            <a:pPr lvl="1"/>
            <a:r>
              <a:rPr lang="en-US" dirty="0" smtClean="0"/>
              <a:t>Rocks and minerals</a:t>
            </a:r>
          </a:p>
          <a:p>
            <a:pPr lvl="1"/>
            <a:r>
              <a:rPr lang="en-US" dirty="0" smtClean="0"/>
              <a:t>Nutrients </a:t>
            </a:r>
          </a:p>
          <a:p>
            <a:pPr lvl="1"/>
            <a:r>
              <a:rPr lang="en-US" dirty="0" smtClean="0"/>
              <a:t>Organisms</a:t>
            </a:r>
          </a:p>
          <a:p>
            <a:pPr lvl="1"/>
            <a:r>
              <a:rPr lang="en-US" dirty="0" smtClean="0"/>
              <a:t>Water and Air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530" name="Picture 2" descr="http://msmomofosho.files.wordpress.com/2012/10/natural-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90966"/>
            <a:ext cx="4438650" cy="26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4114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The Water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Water has many properties and uses:</a:t>
            </a:r>
          </a:p>
          <a:p>
            <a:pPr marL="457200" lvl="1" indent="0">
              <a:buNone/>
            </a:pPr>
            <a:endParaRPr lang="en-US" sz="1300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(obviously) water is needed to survive (3 days w/out = death).</a:t>
            </a:r>
          </a:p>
          <a:p>
            <a:pPr marL="914400" lvl="2" indent="0">
              <a:buNone/>
            </a:pPr>
            <a:endParaRPr lang="en-US" sz="1100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Water facilitates aquatic and marine life.</a:t>
            </a:r>
          </a:p>
          <a:p>
            <a:pPr marL="914400" lvl="2" indent="0">
              <a:buNone/>
            </a:pPr>
            <a:endParaRPr lang="en-US" sz="1000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Water has dissolved minerals</a:t>
            </a:r>
          </a:p>
          <a:p>
            <a:pPr marL="914400" lvl="2" indent="0">
              <a:buNone/>
            </a:pPr>
            <a:endParaRPr lang="en-US" sz="1000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Water stores and transports thermal energy</a:t>
            </a:r>
          </a:p>
        </p:txBody>
      </p:sp>
      <p:pic>
        <p:nvPicPr>
          <p:cNvPr id="27650" name="Picture 2" descr="http://www.eurelectric.org/images/water/figure0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econews.com.au/wp-content/uploads/2013/04/MurrayDarling-irrig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4191000"/>
            <a:ext cx="45611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The Water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Managing Water Resources:</a:t>
            </a:r>
          </a:p>
          <a:p>
            <a:pPr marL="457200" lvl="1" indent="0">
              <a:buNone/>
            </a:pPr>
            <a:endParaRPr lang="en-US" sz="1300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Use of Dams and Reservoirs – dams are built on rivers and the result is a large build up of water (reservoir). 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Reservoirs are a major source of freshwater.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When water is released through a dam, hydroelectric power is produced.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Reservoirs are great fishing spots!!!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pPr lvl="3"/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30722" name="Picture 2" descr="http://4.bp.blogspot.com/-vKO18TUyzTY/T5BSZKDiTHI/AAAAAAAAAKA/UhKKvz87Of4/s1600/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5052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stevesnedeker.com/wp-content/2011/01/boca_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5052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The Water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Managing Water Resources:</a:t>
            </a:r>
          </a:p>
          <a:p>
            <a:pPr marL="457200" lvl="1" indent="0">
              <a:buNone/>
            </a:pPr>
            <a:endParaRPr lang="en-US" sz="900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Aqueducts – people have been building these since Roman times.  These are basically pipes or ramps for water to move from the source to a city. 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29698" name="Picture 2" descr="http://upload.wikimedia.org/wikipedia/commons/f/fa/Aq%C3%BCeducte_de_les_Ferreres_Tarragon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020885" cy="30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3.bp.blogspot.com/_opXcqku4PoA/S8gmjdMDcTI/AAAAAAAAAHA/19F2TXWWA_k/s320/aq%C3%BCeducte_rom%C3%A0+T%C3%A0rra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The Water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Managing Water Resources:</a:t>
            </a:r>
          </a:p>
          <a:p>
            <a:pPr marL="457200" lvl="1" indent="0">
              <a:buNone/>
            </a:pPr>
            <a:endParaRPr lang="en-US" sz="1000" dirty="0" smtClean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Desalination Plants – many cities near the sea have desalination plants.  These plants remove salt from the water and pipe the salt back to the sea.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4" descr="http://ww2.hdnux.com/photos/10/63/26/2307457/9/628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8229600" cy="312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Earth Resources are obtained from: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Air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(obviously) we need it to breath.  3 min without oxygen and you’re dead. 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air is a major source of nitrogen.  Nitrogen is an essential nutrient for plants.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Nitrogen may get into the soil through rain or nitrogen fixing bacteria.  </a:t>
            </a:r>
          </a:p>
        </p:txBody>
      </p:sp>
    </p:spTree>
    <p:extLst>
      <p:ext uri="{BB962C8B-B14F-4D97-AF65-F5344CB8AC3E}">
        <p14:creationId xmlns:p14="http://schemas.microsoft.com/office/powerpoint/2010/main" val="699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Where Natural Resources are Obtained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3886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Earth Resources are obtained from: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Air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wind is a source of clean energy that provides power.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31746" name="Picture 2" descr="http://www.boem.gov/uploadedImages/BOEM/Renewable_Energy_Program/Renewable_Energy_Guide/Found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3261081"/>
            <a:ext cx="4425950" cy="33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rosendin.com/wsimages/pages/Wind%20Farm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447800"/>
            <a:ext cx="4425950" cy="15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Can I …</a:t>
            </a:r>
          </a:p>
          <a:p>
            <a:r>
              <a:rPr lang="en-US" dirty="0" smtClean="0"/>
              <a:t>Explain what natural resources are.</a:t>
            </a:r>
          </a:p>
          <a:p>
            <a:r>
              <a:rPr lang="en-US" dirty="0" smtClean="0"/>
              <a:t>Identify the major types of natural resources.</a:t>
            </a:r>
          </a:p>
          <a:p>
            <a:r>
              <a:rPr lang="en-US" dirty="0" smtClean="0"/>
              <a:t>Distinguish between renewable and nonrenewable resources. </a:t>
            </a:r>
          </a:p>
          <a:p>
            <a:r>
              <a:rPr lang="en-US" dirty="0" smtClean="0"/>
              <a:t>Identify and explain Earth’s most important natural resources</a:t>
            </a:r>
          </a:p>
          <a:p>
            <a:r>
              <a:rPr lang="en-US" dirty="0" smtClean="0"/>
              <a:t>Describe how resources are used from Earth’s crust, water, and the air.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Natural Resources?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Renewable vs. Nonrenewable Resources</a:t>
            </a:r>
          </a:p>
          <a:p>
            <a:r>
              <a:rPr lang="en-US" dirty="0" smtClean="0"/>
              <a:t>Renewable resources can be replaced at the same rate as the consumption of that resource. </a:t>
            </a:r>
          </a:p>
          <a:p>
            <a:r>
              <a:rPr lang="en-US" dirty="0" smtClean="0"/>
              <a:t>When these renewable resources are replaced at the same rate at which they are used it is called a </a:t>
            </a:r>
            <a:r>
              <a:rPr lang="en-US" b="1" i="1" dirty="0" smtClean="0"/>
              <a:t>sustainable yield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6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Natural Resources?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Renewable Resources:</a:t>
            </a:r>
          </a:p>
          <a:p>
            <a:pPr lvl="1"/>
            <a:r>
              <a:rPr lang="en-US" dirty="0" smtClean="0"/>
              <a:t>Trees 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Soil </a:t>
            </a:r>
          </a:p>
          <a:p>
            <a:pPr lvl="1"/>
            <a:r>
              <a:rPr lang="en-US" dirty="0" smtClean="0"/>
              <a:t>Sunlight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www.examplesofrenewableresources.com/wp-content/gallery/natural-resources/renewable-energy-sources-27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181600" cy="38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Natural Resources?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NON-Renewable Resources:</a:t>
            </a:r>
          </a:p>
          <a:p>
            <a:pPr lvl="1"/>
            <a:r>
              <a:rPr lang="en-US" dirty="0" smtClean="0"/>
              <a:t>Fossil fuels </a:t>
            </a:r>
          </a:p>
          <a:p>
            <a:pPr lvl="2"/>
            <a:r>
              <a:rPr lang="en-US" dirty="0" smtClean="0"/>
              <a:t>Coal is usually found in Precambrian rock. For that reason its believed that it takes a very long time for coal to form. </a:t>
            </a:r>
          </a:p>
          <a:p>
            <a:pPr lvl="2"/>
            <a:r>
              <a:rPr lang="en-US" dirty="0" smtClean="0"/>
              <a:t>We used 8,144,308,000 tons of coal a year (globally) in 2011 and the amount increases around 5% per year. </a:t>
            </a:r>
          </a:p>
          <a:p>
            <a:pPr lvl="2"/>
            <a:r>
              <a:rPr lang="en-US" dirty="0" smtClean="0"/>
              <a:t>Estimated we will run out in the year 2202.</a:t>
            </a:r>
          </a:p>
        </p:txBody>
      </p:sp>
    </p:spTree>
    <p:extLst>
      <p:ext uri="{BB962C8B-B14F-4D97-AF65-F5344CB8AC3E}">
        <p14:creationId xmlns:p14="http://schemas.microsoft.com/office/powerpoint/2010/main" val="22094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Natural Resources?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 of NON-Renewable Resources:</a:t>
            </a:r>
          </a:p>
          <a:p>
            <a:pPr lvl="1"/>
            <a:r>
              <a:rPr lang="en-US" dirty="0" smtClean="0"/>
              <a:t>Radioactive Fuels </a:t>
            </a:r>
          </a:p>
          <a:p>
            <a:pPr lvl="2"/>
            <a:r>
              <a:rPr lang="en-US" dirty="0" smtClean="0"/>
              <a:t>Uranium – the creation uranium is the result of extremely high temperature fusion reactions that take place in stars when they go supernova.  </a:t>
            </a:r>
            <a:endParaRPr lang="en-US" dirty="0"/>
          </a:p>
          <a:p>
            <a:pPr lvl="2"/>
            <a:r>
              <a:rPr lang="en-US" dirty="0" smtClean="0"/>
              <a:t>These fuels are not being “renewed,” just used.</a:t>
            </a:r>
          </a:p>
        </p:txBody>
      </p:sp>
      <p:pic>
        <p:nvPicPr>
          <p:cNvPr id="24578" name="Picture 2" descr="http://www.y12.doe.gov/sites/default/files/Uranium-color-cir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9486"/>
            <a:ext cx="473761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canadianenergyissues.com/wp-content/uploads/2012/11/CANDU-fuel-bun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49486"/>
            <a:ext cx="3926632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Most Important Natural Resources:</a:t>
            </a:r>
          </a:p>
          <a:p>
            <a:r>
              <a:rPr lang="en-US" dirty="0" smtClean="0"/>
              <a:t>Water</a:t>
            </a:r>
          </a:p>
          <a:p>
            <a:r>
              <a:rPr lang="en-US" dirty="0" smtClean="0"/>
              <a:t>Oil </a:t>
            </a:r>
          </a:p>
          <a:p>
            <a:r>
              <a:rPr lang="en-US" dirty="0" smtClean="0"/>
              <a:t>Natural Gas</a:t>
            </a:r>
          </a:p>
          <a:p>
            <a:r>
              <a:rPr lang="en-US" dirty="0" smtClean="0"/>
              <a:t>Phosphorus </a:t>
            </a:r>
          </a:p>
          <a:p>
            <a:r>
              <a:rPr lang="en-US" dirty="0" smtClean="0"/>
              <a:t>Coal</a:t>
            </a:r>
          </a:p>
          <a:p>
            <a:r>
              <a:rPr lang="en-US" dirty="0" smtClean="0"/>
              <a:t>Rare Earth Elements</a:t>
            </a:r>
          </a:p>
        </p:txBody>
      </p:sp>
    </p:spTree>
    <p:extLst>
      <p:ext uri="{BB962C8B-B14F-4D97-AF65-F5344CB8AC3E}">
        <p14:creationId xmlns:p14="http://schemas.microsoft.com/office/powerpoint/2010/main" val="16382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Natural Resources?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Most Important Natural Resources:</a:t>
            </a:r>
          </a:p>
          <a:p>
            <a:pPr marL="0" indent="0">
              <a:buNone/>
            </a:pPr>
            <a:r>
              <a:rPr lang="en-US" b="1" u="sng" dirty="0" smtClean="0"/>
              <a:t>Water</a:t>
            </a:r>
          </a:p>
          <a:p>
            <a:r>
              <a:rPr lang="en-US" dirty="0" smtClean="0"/>
              <a:t>Freshwater only makes 2.5% of the total volume of the world's water.</a:t>
            </a:r>
          </a:p>
          <a:p>
            <a:pPr lvl="1"/>
            <a:r>
              <a:rPr lang="en-US" dirty="0" smtClean="0"/>
              <a:t>Most of the freshwater (70%) is ice and permanent snow cover.</a:t>
            </a:r>
          </a:p>
          <a:p>
            <a:pPr lvl="1"/>
            <a:r>
              <a:rPr lang="en-US" dirty="0" smtClean="0"/>
              <a:t>We only have access to less than 1 percent of the worlds water. </a:t>
            </a:r>
          </a:p>
          <a:p>
            <a:r>
              <a:rPr lang="en-US" dirty="0" smtClean="0"/>
              <a:t>The Food and Agriculture Organization is predicting that by 2025, 1.8 billion people will be living in countries or regions with extreme water scarcity.</a:t>
            </a:r>
          </a:p>
        </p:txBody>
      </p:sp>
    </p:spTree>
    <p:extLst>
      <p:ext uri="{BB962C8B-B14F-4D97-AF65-F5344CB8AC3E}">
        <p14:creationId xmlns:p14="http://schemas.microsoft.com/office/powerpoint/2010/main" val="9133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1258</Words>
  <Application>Microsoft Office PowerPoint</Application>
  <PresentationFormat>On-screen Show (4:3)</PresentationFormat>
  <Paragraphs>176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Earth Science Notes</vt:lpstr>
      <vt:lpstr>Objectives</vt:lpstr>
      <vt:lpstr>What are Natural Resources? </vt:lpstr>
      <vt:lpstr>What are Natural Resources? </vt:lpstr>
      <vt:lpstr>What are Natural Resources? </vt:lpstr>
      <vt:lpstr>What are Natural Resources? </vt:lpstr>
      <vt:lpstr>What are Natural Resources? </vt:lpstr>
      <vt:lpstr>What are Natural Resources?</vt:lpstr>
      <vt:lpstr>What are Natural Resources?</vt:lpstr>
      <vt:lpstr>Yeah Michigan!!!</vt:lpstr>
      <vt:lpstr>What are Natural Resources?</vt:lpstr>
      <vt:lpstr>What are Natural Resources?</vt:lpstr>
      <vt:lpstr>What are Natural Resources?</vt:lpstr>
      <vt:lpstr>What are Natural Resources?</vt:lpstr>
      <vt:lpstr>What are Natural Resources?</vt:lpstr>
      <vt:lpstr>PowerPoint Presentation</vt:lpstr>
      <vt:lpstr>Distribution of Natural Resources? </vt:lpstr>
      <vt:lpstr>Where are Natural Resources Found?</vt:lpstr>
      <vt:lpstr>Where are Natural Resources Found?</vt:lpstr>
      <vt:lpstr>Where are Natural Resources Found?</vt:lpstr>
      <vt:lpstr>Where are Natural Resources Found?</vt:lpstr>
      <vt:lpstr>Where are Natural Resources Found?</vt:lpstr>
      <vt:lpstr>Where are Natural Resources Found?</vt:lpstr>
      <vt:lpstr>Where are Natural Resources Found?</vt:lpstr>
      <vt:lpstr>Consumption of Natural Resources</vt:lpstr>
      <vt:lpstr>Where Natural Resources are Obtained From</vt:lpstr>
      <vt:lpstr>Where Natural Resources are Obtained From</vt:lpstr>
      <vt:lpstr>Where Natural Resources are Obtained From</vt:lpstr>
      <vt:lpstr>Where Natural Resources are Obtained From</vt:lpstr>
      <vt:lpstr>Where Natural Resources are Obtained From</vt:lpstr>
      <vt:lpstr>Where Natural Resources are Obtained From</vt:lpstr>
      <vt:lpstr>Where Natural Resources are Obtained From</vt:lpstr>
      <vt:lpstr>Where Natural Resources are Obtained From</vt:lpstr>
      <vt:lpstr>Where Natural Resources are Obtained From</vt:lpstr>
      <vt:lpstr>Where Natural Resources are Obtained From</vt:lpstr>
      <vt:lpstr>Assessment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Bridgman</dc:creator>
  <cp:lastModifiedBy>Bridgman</cp:lastModifiedBy>
  <cp:revision>34</cp:revision>
  <dcterms:created xsi:type="dcterms:W3CDTF">2014-05-03T18:58:19Z</dcterms:created>
  <dcterms:modified xsi:type="dcterms:W3CDTF">2014-05-05T00:14:29Z</dcterms:modified>
</cp:coreProperties>
</file>