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64" r:id="rId14"/>
    <p:sldId id="265" r:id="rId15"/>
    <p:sldId id="266" r:id="rId16"/>
    <p:sldId id="268" r:id="rId17"/>
    <p:sldId id="272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1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7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9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2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0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4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1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0F536-E8F4-4640-9CAC-B66002EB946B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E3942-26A4-4363-95F0-BA18EA46F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8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NOTES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of Good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ALSO KNOW...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Quantitative Testing</a:t>
            </a:r>
            <a:r>
              <a:rPr lang="en-US" dirty="0"/>
              <a:t> – uses numerical data, addresses very specific questions, all methods developed before you do the </a:t>
            </a:r>
            <a:r>
              <a:rPr lang="en-US" dirty="0" smtClean="0"/>
              <a:t>research</a:t>
            </a:r>
          </a:p>
          <a:p>
            <a:pPr marL="0" indent="0">
              <a:buNone/>
            </a:pPr>
            <a:r>
              <a:rPr lang="en-US" dirty="0" smtClean="0"/>
              <a:t>Types</a:t>
            </a:r>
            <a:endParaRPr lang="en-US" dirty="0"/>
          </a:p>
          <a:p>
            <a:pPr lvl="0"/>
            <a:r>
              <a:rPr lang="en-US" dirty="0"/>
              <a:t>Causal Comparative </a:t>
            </a:r>
            <a:r>
              <a:rPr lang="en-US" dirty="0" smtClean="0"/>
              <a:t>Method</a:t>
            </a:r>
            <a:endParaRPr lang="en-US" sz="2400" dirty="0"/>
          </a:p>
          <a:p>
            <a:pPr lvl="0"/>
            <a:r>
              <a:rPr lang="en-US" dirty="0"/>
              <a:t>Correlation Method </a:t>
            </a:r>
            <a:endParaRPr lang="en-US" dirty="0" smtClean="0"/>
          </a:p>
          <a:p>
            <a:pPr lvl="0"/>
            <a:r>
              <a:rPr lang="en-US" dirty="0" smtClean="0"/>
              <a:t>Experimental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You Should Also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/>
              <a:t>Causal Comparative Method</a:t>
            </a:r>
            <a:r>
              <a:rPr lang="en-US" dirty="0"/>
              <a:t> – researcher attempts to determine cause, or reason for existing differences or circumstances</a:t>
            </a:r>
            <a:endParaRPr lang="en-US" sz="2000" dirty="0"/>
          </a:p>
          <a:p>
            <a:pPr marL="0" indent="0">
              <a:buNone/>
            </a:pPr>
            <a:endParaRPr lang="en-US" sz="1500" dirty="0"/>
          </a:p>
          <a:p>
            <a:pPr lvl="1"/>
            <a:r>
              <a:rPr lang="en-US" dirty="0"/>
              <a:t>Start with effect and works toward cause</a:t>
            </a:r>
            <a:endParaRPr lang="en-US" sz="1800" dirty="0"/>
          </a:p>
          <a:p>
            <a:pPr lvl="1"/>
            <a:r>
              <a:rPr lang="en-US" dirty="0"/>
              <a:t>Compares averages between groups to see if there is a difference </a:t>
            </a:r>
            <a:endParaRPr lang="en-US" sz="1800" dirty="0"/>
          </a:p>
          <a:p>
            <a:pPr lvl="2"/>
            <a:r>
              <a:rPr lang="en-US" dirty="0"/>
              <a:t>Ex: average height between ethnic groups</a:t>
            </a:r>
            <a:endParaRPr lang="en-US" sz="1600" dirty="0"/>
          </a:p>
          <a:p>
            <a:pPr lvl="1"/>
            <a:r>
              <a:rPr lang="en-US" dirty="0"/>
              <a:t>Uses statistical test to determine if event appears in one group more than others </a:t>
            </a:r>
            <a:endParaRPr lang="en-US" sz="1800" dirty="0"/>
          </a:p>
          <a:p>
            <a:pPr lvl="2"/>
            <a:r>
              <a:rPr lang="en-US" dirty="0"/>
              <a:t>Ex:  the overweight group of individuals has a high frequency of heart disease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716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You Should Also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u="sng" dirty="0" smtClean="0"/>
              <a:t>Correlation </a:t>
            </a:r>
            <a:r>
              <a:rPr lang="en-US" u="sng" dirty="0"/>
              <a:t>Method</a:t>
            </a:r>
            <a:r>
              <a:rPr lang="en-US" dirty="0"/>
              <a:t> – involves collecting data to determine whether or to what degree a relationship exists (</a:t>
            </a:r>
            <a:r>
              <a:rPr lang="en-US" dirty="0" err="1"/>
              <a:t>i.e</a:t>
            </a:r>
            <a:r>
              <a:rPr lang="en-US" dirty="0"/>
              <a:t> relationship between variables). </a:t>
            </a:r>
            <a:endParaRPr lang="en-US" sz="2800" dirty="0"/>
          </a:p>
          <a:p>
            <a:pPr lvl="1"/>
            <a:r>
              <a:rPr lang="en-US" dirty="0"/>
              <a:t>Degree of relatedness is measured as the correlation coefficient (r)</a:t>
            </a:r>
            <a:endParaRPr lang="en-US" sz="1800" dirty="0"/>
          </a:p>
          <a:p>
            <a:pPr marL="0" indent="0">
              <a:buNone/>
            </a:pPr>
            <a:endParaRPr lang="en-US" sz="1500" dirty="0"/>
          </a:p>
          <a:p>
            <a:pPr lvl="0"/>
            <a:r>
              <a:rPr lang="en-US" u="sng" dirty="0"/>
              <a:t>Experimental Method</a:t>
            </a:r>
            <a:r>
              <a:rPr lang="en-US" dirty="0"/>
              <a:t> – uses a control group and an experimental group</a:t>
            </a:r>
            <a:endParaRPr lang="en-US" sz="2000" dirty="0"/>
          </a:p>
          <a:p>
            <a:pPr lvl="1"/>
            <a:r>
              <a:rPr lang="en-US" dirty="0"/>
              <a:t>Only one variable is changed in the experimental group while the rest art controlled</a:t>
            </a:r>
            <a:endParaRPr lang="en-US" sz="1800" dirty="0"/>
          </a:p>
          <a:p>
            <a:pPr lvl="1"/>
            <a:r>
              <a:rPr lang="en-US" dirty="0"/>
              <a:t>Only method of testing that can establish cause</a:t>
            </a:r>
            <a:endParaRPr lang="en-US" sz="1800" dirty="0"/>
          </a:p>
          <a:p>
            <a:pPr lvl="1"/>
            <a:r>
              <a:rPr lang="en-US" dirty="0"/>
              <a:t>Uses statistical data (means, modes, SD, etc.)  to determine difference in groups</a:t>
            </a:r>
            <a:endParaRPr lang="en-US" sz="1800" dirty="0"/>
          </a:p>
          <a:p>
            <a:pPr lvl="1"/>
            <a:r>
              <a:rPr lang="en-US" dirty="0"/>
              <a:t>Used much more in the hard sciences (physics, chemistry)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7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ALSO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Qualitative Methods</a:t>
            </a:r>
            <a:r>
              <a:rPr lang="en-US" dirty="0"/>
              <a:t> – uses data collected from observation and personal narratives and analyzes it, usually takes a long time, methods developed during or even after </a:t>
            </a:r>
            <a:r>
              <a:rPr lang="en-US" dirty="0" smtClean="0"/>
              <a:t>research.</a:t>
            </a: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Types</a:t>
            </a:r>
            <a:endParaRPr lang="en-US" dirty="0"/>
          </a:p>
          <a:p>
            <a:pPr lvl="0"/>
            <a:r>
              <a:rPr lang="en-US" dirty="0"/>
              <a:t>Narrative Research Methods </a:t>
            </a:r>
            <a:endParaRPr lang="en-US" dirty="0" smtClean="0"/>
          </a:p>
          <a:p>
            <a:pPr lvl="0"/>
            <a:r>
              <a:rPr lang="en-US" dirty="0" smtClean="0"/>
              <a:t>Ethnographic </a:t>
            </a:r>
            <a:r>
              <a:rPr lang="en-US" dirty="0"/>
              <a:t>Research </a:t>
            </a:r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0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ALSO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 smtClean="0"/>
              <a:t>Narrative </a:t>
            </a:r>
            <a:r>
              <a:rPr lang="en-US" u="sng" dirty="0"/>
              <a:t>Research Methods</a:t>
            </a:r>
            <a:r>
              <a:rPr lang="en-US" dirty="0"/>
              <a:t> – studies how different human beings experience the world around them </a:t>
            </a:r>
            <a:endParaRPr lang="en-US" sz="2000" dirty="0"/>
          </a:p>
          <a:p>
            <a:pPr lvl="1"/>
            <a:r>
              <a:rPr lang="en-US" dirty="0"/>
              <a:t>Ex: Sociologists, Physiologist, etc.</a:t>
            </a:r>
            <a:endParaRPr lang="en-US" sz="1800" dirty="0"/>
          </a:p>
          <a:p>
            <a:r>
              <a:rPr lang="en-US" dirty="0"/>
              <a:t> </a:t>
            </a:r>
            <a:r>
              <a:rPr lang="en-US" u="sng" dirty="0" smtClean="0"/>
              <a:t>Ethnographic </a:t>
            </a:r>
            <a:r>
              <a:rPr lang="en-US" u="sng" dirty="0"/>
              <a:t>Research Methods</a:t>
            </a:r>
            <a:r>
              <a:rPr lang="en-US" dirty="0"/>
              <a:t> – looks at cultural patterns and participants in a natural setting </a:t>
            </a:r>
            <a:endParaRPr lang="en-US" sz="2000" dirty="0"/>
          </a:p>
          <a:p>
            <a:pPr lvl="1"/>
            <a:r>
              <a:rPr lang="en-US" dirty="0"/>
              <a:t>Ex:  Anthropologists, etc.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2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600" b="1" dirty="0" smtClean="0">
                <a:solidFill>
                  <a:srgbClr val="C00000"/>
                </a:solidFill>
                <a:effectLst/>
              </a:rPr>
              <a:t>Problem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dirty="0" smtClean="0">
                <a:solidFill>
                  <a:srgbClr val="FF3300"/>
                </a:solidFill>
                <a:effectLst/>
              </a:rPr>
              <a:t>Hypothesis </a:t>
            </a:r>
            <a:r>
              <a:rPr lang="en-US" sz="2600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dirty="0" smtClean="0">
                <a:solidFill>
                  <a:srgbClr val="FF9900"/>
                </a:solidFill>
                <a:effectLst/>
              </a:rPr>
              <a:t>Testing </a:t>
            </a:r>
            <a:r>
              <a:rPr lang="en-US" sz="2600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u="sng" dirty="0" smtClean="0">
                <a:solidFill>
                  <a:srgbClr val="00B050"/>
                </a:solidFill>
                <a:effectLst/>
              </a:rPr>
              <a:t>Results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6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600" b="1" dirty="0" smtClean="0">
                <a:solidFill>
                  <a:srgbClr val="002060"/>
                </a:solidFill>
                <a:effectLst/>
              </a:rPr>
              <a:t>Conclusion </a:t>
            </a:r>
            <a:r>
              <a:rPr lang="en-US" sz="2600" b="1" dirty="0" smtClean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sz="1050" b="1" u="sng" dirty="0" smtClean="0"/>
          </a:p>
          <a:p>
            <a:r>
              <a:rPr lang="en-US" b="1" u="sng" dirty="0" smtClean="0">
                <a:solidFill>
                  <a:srgbClr val="00B050"/>
                </a:solidFill>
              </a:rPr>
              <a:t>Results</a:t>
            </a:r>
            <a:r>
              <a:rPr lang="en-US" dirty="0"/>
              <a:t>: An organized representation and description of what the data </a:t>
            </a:r>
            <a:r>
              <a:rPr lang="en-US" i="1" dirty="0"/>
              <a:t>says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Results</a:t>
            </a:r>
            <a:r>
              <a:rPr lang="en-US" dirty="0" smtClean="0"/>
              <a:t> </a:t>
            </a:r>
            <a:r>
              <a:rPr lang="en-US" dirty="0"/>
              <a:t>must:</a:t>
            </a:r>
          </a:p>
          <a:p>
            <a:pPr lvl="0"/>
            <a:r>
              <a:rPr lang="en-US" dirty="0"/>
              <a:t>Be clearly described!</a:t>
            </a:r>
          </a:p>
          <a:p>
            <a:pPr lvl="0"/>
            <a:r>
              <a:rPr lang="en-US" dirty="0" smtClean="0"/>
              <a:t>Must consider both accuracy and precision of measurements </a:t>
            </a:r>
          </a:p>
          <a:p>
            <a:pPr lvl="0"/>
            <a:r>
              <a:rPr lang="en-US" dirty="0" smtClean="0"/>
              <a:t>Have </a:t>
            </a:r>
            <a:r>
              <a:rPr lang="en-US" dirty="0"/>
              <a:t>clearly labeled and easy to read charts, tables, graphs,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</a:rPr>
              <a:t>Problem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3300"/>
                </a:solidFill>
                <a:effectLst/>
              </a:rPr>
              <a:t>Hypothesis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9900"/>
                </a:solidFill>
                <a:effectLst/>
              </a:rPr>
              <a:t>Testing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/>
              </a:rPr>
              <a:t>Results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u="sng" dirty="0" smtClean="0">
                <a:solidFill>
                  <a:srgbClr val="002060"/>
                </a:solidFill>
                <a:effectLst/>
              </a:rPr>
              <a:t>Conclusion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sz="1500" b="1" u="sng" dirty="0" smtClean="0"/>
          </a:p>
          <a:p>
            <a:r>
              <a:rPr lang="en-US" b="1" u="sng" dirty="0" smtClean="0">
                <a:solidFill>
                  <a:srgbClr val="002060"/>
                </a:solidFill>
              </a:rPr>
              <a:t>Conclusion</a:t>
            </a:r>
            <a:r>
              <a:rPr lang="en-US" dirty="0"/>
              <a:t>:  An explanation of what the data </a:t>
            </a:r>
            <a:r>
              <a:rPr lang="en-US" i="1" dirty="0"/>
              <a:t>means</a:t>
            </a:r>
            <a:r>
              <a:rPr lang="en-US" dirty="0"/>
              <a:t>.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Conclusions</a:t>
            </a:r>
            <a:r>
              <a:rPr lang="en-US" dirty="0" smtClean="0"/>
              <a:t> </a:t>
            </a:r>
            <a:r>
              <a:rPr lang="en-US" dirty="0"/>
              <a:t>must:</a:t>
            </a:r>
          </a:p>
          <a:p>
            <a:pPr lvl="0"/>
            <a:r>
              <a:rPr lang="en-US" dirty="0"/>
              <a:t>Tell whether the hypotheses were retained (tentatively accepted) or rejected.</a:t>
            </a:r>
          </a:p>
          <a:p>
            <a:pPr lvl="0"/>
            <a:r>
              <a:rPr lang="en-US" dirty="0"/>
              <a:t>Explain the evidence used to retain or reject the </a:t>
            </a:r>
            <a:r>
              <a:rPr lang="en-US" dirty="0" smtClean="0"/>
              <a:t>hypotheses (be empirical and Rational)</a:t>
            </a:r>
            <a:endParaRPr lang="en-US" dirty="0"/>
          </a:p>
          <a:p>
            <a:pPr lvl="0"/>
            <a:r>
              <a:rPr lang="en-US" dirty="0"/>
              <a:t>Identify and possibly justify any influencing </a:t>
            </a:r>
            <a:r>
              <a:rPr lang="en-US" dirty="0" smtClean="0"/>
              <a:t>factors and Suggest improvements and be open to other explanations (be skeptical)</a:t>
            </a:r>
            <a:endParaRPr lang="en-US" dirty="0"/>
          </a:p>
          <a:p>
            <a:pPr lvl="0"/>
            <a:r>
              <a:rPr lang="en-US" dirty="0"/>
              <a:t>Make possible generalizations or applications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85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 I…</a:t>
            </a:r>
          </a:p>
          <a:p>
            <a:r>
              <a:rPr lang="en-US" dirty="0" smtClean="0"/>
              <a:t>Recall the general steps of the SM</a:t>
            </a:r>
          </a:p>
          <a:p>
            <a:r>
              <a:rPr lang="en-US" dirty="0" smtClean="0"/>
              <a:t>I can describe the criteria for good questions, hypotheses, tests, results, and conclusions.</a:t>
            </a:r>
          </a:p>
          <a:p>
            <a:r>
              <a:rPr lang="en-US" dirty="0" smtClean="0"/>
              <a:t>I can describe the different types of testing methods</a:t>
            </a:r>
          </a:p>
          <a:p>
            <a:r>
              <a:rPr lang="en-US" dirty="0" smtClean="0"/>
              <a:t>I apply ST to the Scientific Method</a:t>
            </a:r>
          </a:p>
          <a:p>
            <a:r>
              <a:rPr lang="en-US" dirty="0" smtClean="0"/>
              <a:t>I can start thinking about my independent lab.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6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pic>
        <p:nvPicPr>
          <p:cNvPr id="3074" name="Picture 2" descr="https://encrypted-tbn0.google.com/images?q=tbn:ANd9GcSNL-A7FGolhtaVwKqLsBtmk4mhalJiXz_LWrt-kOkAVeCrzoI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7226964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8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0"/>
            <a:ext cx="4419600" cy="4648200"/>
          </a:xfrm>
        </p:spPr>
        <p:txBody>
          <a:bodyPr>
            <a:normAutofit/>
          </a:bodyPr>
          <a:lstStyle/>
          <a:p>
            <a:r>
              <a:rPr lang="en-US" dirty="0"/>
              <a:t>"If a man will begin with certainties, he shall end in doubts; but if he will be content to begin with doubts, he shall end in certainties." 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What do you think this means?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http://www.google.com/url?source=imgres&amp;ct=img&amp;q=http://ebooks.adelaide.edu.au/b/bacon/francis/portrait.jpg&amp;sa=X&amp;ei=EMZGUNDDOIiOrAHd8ICQBQ&amp;ved=0CAQQ8wc&amp;usg=AFQjCNELJ5DYPT5jHAF4QDc29oo_I4Ik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419475" cy="499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1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THIS GUY?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4477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Bacon (pictured) and Descartes formalized Science into a Methodology.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However, many people have contributed to the SM over time.  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504442"/>
              </p:ext>
            </p:extLst>
          </p:nvPr>
        </p:nvGraphicFramePr>
        <p:xfrm>
          <a:off x="533400" y="2903060"/>
          <a:ext cx="8153400" cy="3383280"/>
        </p:xfrm>
        <a:graphic>
          <a:graphicData uri="http://schemas.openxmlformats.org/drawingml/2006/table">
            <a:tbl>
              <a:tblPr/>
              <a:tblGrid>
                <a:gridCol w="2717800"/>
                <a:gridCol w="2717800"/>
                <a:gridCol w="2717800"/>
              </a:tblGrid>
              <a:tr h="31929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/>
                        </a:rPr>
                        <a:t>Karl Gauss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David Hume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Locke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Ernst Mach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Dewey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 err="1">
                          <a:effectLst/>
                          <a:latin typeface="arial"/>
                        </a:rPr>
                        <a:t>Humphry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 Davy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Isaac Newton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Robert Boyle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Abraham Wolf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Morris Cohen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Karl Pearson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James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effectLst/>
                          <a:latin typeface="arial"/>
                        </a:rPr>
                        <a:t>Gregor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 Mendel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Herschel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Immanuel Kant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Wells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Charles Darwin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Claude Bernard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Jevons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Charles Pierce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Jevons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Harvey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Michael Faraday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William </a:t>
                      </a:r>
                      <a:r>
                        <a:rPr lang="en-US" sz="1800" dirty="0" err="1">
                          <a:effectLst/>
                          <a:latin typeface="arial"/>
                        </a:rPr>
                        <a:t>Whewell</a:t>
                      </a:r>
                      <a:endParaRPr lang="en-US" sz="1800" dirty="0">
                        <a:effectLst/>
                        <a:latin typeface="arial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  <a:latin typeface="arial"/>
                        </a:rPr>
                        <a:t>Johannes </a:t>
                      </a:r>
                      <a:r>
                        <a:rPr lang="en-US" sz="1800" dirty="0" err="1">
                          <a:effectLst/>
                          <a:latin typeface="arial"/>
                        </a:rPr>
                        <a:t>Kepler</a:t>
                      </a:r>
                      <a:r>
                        <a:rPr lang="en-US" sz="1800" dirty="0">
                          <a:effectLst/>
                          <a:latin typeface="arial"/>
                        </a:rPr>
                        <a:t>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Albert Einstein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Henry Armstrong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John Stuart Mill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Joseph Priestley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Bertrand Russell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Benjamin Franklin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Antoine Lavoisier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Joseph Gay-Lussac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Ernest Rutherford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James Clerk Maxwell </a:t>
                      </a:r>
                      <a:br>
                        <a:rPr lang="en-US" sz="1800" dirty="0">
                          <a:effectLst/>
                          <a:latin typeface="arial"/>
                        </a:rPr>
                      </a:br>
                      <a:r>
                        <a:rPr lang="en-US" sz="1800" dirty="0">
                          <a:effectLst/>
                          <a:latin typeface="arial"/>
                        </a:rPr>
                        <a:t>Albert North Whitehead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7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can…</a:t>
            </a:r>
          </a:p>
          <a:p>
            <a:r>
              <a:rPr lang="en-US" dirty="0" smtClean="0"/>
              <a:t>Recall the general steps of the SM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the criteria for good questions, hypotheses, tests, results, and conclusions.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the different types of testing methods</a:t>
            </a:r>
          </a:p>
          <a:p>
            <a:r>
              <a:rPr lang="en-US" dirty="0" smtClean="0"/>
              <a:t>apply </a:t>
            </a:r>
            <a:r>
              <a:rPr lang="en-US" dirty="0" smtClean="0"/>
              <a:t>ST to the Scientific </a:t>
            </a:r>
            <a:r>
              <a:rPr lang="en-US" dirty="0" smtClean="0"/>
              <a:t>Method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26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u="sng" dirty="0" smtClean="0">
                <a:solidFill>
                  <a:srgbClr val="C00000"/>
                </a:solidFill>
                <a:effectLst/>
              </a:rPr>
              <a:t>Problem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  <a:effectLst/>
              </a:rPr>
              <a:t>Hypothesis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ffectLst/>
              </a:rPr>
              <a:t>Testing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ffectLst/>
              </a:rPr>
              <a:t>Results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effectLst/>
              </a:rPr>
              <a:t>Conclusion </a:t>
            </a:r>
            <a:r>
              <a:rPr lang="en-US" sz="2400" b="1" dirty="0">
                <a:solidFill>
                  <a:srgbClr val="002060"/>
                </a:solidFill>
              </a:rPr>
              <a:t> </a:t>
            </a:r>
          </a:p>
          <a:p>
            <a:r>
              <a:rPr lang="en-US" b="1" u="sng" dirty="0">
                <a:solidFill>
                  <a:srgbClr val="C00000"/>
                </a:solidFill>
              </a:rPr>
              <a:t>Problem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or question:  what do you want to know, what problem do you want to solve, or what decision do you need to </a:t>
            </a:r>
            <a:r>
              <a:rPr lang="en-US" dirty="0" smtClean="0"/>
              <a:t>make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A stated problem provides focus and structure for the remaining steps of the scientific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3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Problems</a:t>
            </a:r>
            <a:r>
              <a:rPr lang="en-US" dirty="0"/>
              <a:t> must:</a:t>
            </a:r>
            <a:endParaRPr lang="en-US" sz="2000" dirty="0"/>
          </a:p>
          <a:p>
            <a:pPr lvl="0"/>
            <a:r>
              <a:rPr lang="en-US" dirty="0"/>
              <a:t>Be researchable – can be investigated via data collection and analysis </a:t>
            </a:r>
            <a:endParaRPr lang="en-US" sz="2000" dirty="0"/>
          </a:p>
          <a:p>
            <a:pPr lvl="0"/>
            <a:r>
              <a:rPr lang="en-US" dirty="0"/>
              <a:t>Within the limitations of science</a:t>
            </a:r>
            <a:endParaRPr lang="en-US" sz="2000" dirty="0"/>
          </a:p>
          <a:p>
            <a:pPr lvl="1"/>
            <a:r>
              <a:rPr lang="en-US" dirty="0"/>
              <a:t>Dealing with the physical universe</a:t>
            </a:r>
            <a:endParaRPr lang="en-US" sz="1800" dirty="0"/>
          </a:p>
          <a:p>
            <a:pPr lvl="1"/>
            <a:r>
              <a:rPr lang="en-US" dirty="0"/>
              <a:t>Dealing with issues that are not philosophical or ethical in nature</a:t>
            </a:r>
            <a:endParaRPr lang="en-US" sz="1800" dirty="0"/>
          </a:p>
          <a:p>
            <a:pPr lvl="0"/>
            <a:r>
              <a:rPr lang="en-US" dirty="0"/>
              <a:t>Be meaningful – leads to reliable knowledge that has application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3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REMEMEBER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</a:rPr>
              <a:t>Problem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u="sng" dirty="0" smtClean="0">
                <a:solidFill>
                  <a:srgbClr val="FF3300"/>
                </a:solidFill>
                <a:effectLst/>
              </a:rPr>
              <a:t>Hypothesis</a:t>
            </a:r>
            <a:r>
              <a:rPr lang="en-US" b="1" dirty="0" smtClean="0">
                <a:solidFill>
                  <a:srgbClr val="FF33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9900"/>
                </a:solidFill>
                <a:effectLst/>
              </a:rPr>
              <a:t>Testing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/>
              </a:rPr>
              <a:t>Results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Conclusion 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b="1" u="sng" dirty="0" smtClean="0">
                <a:solidFill>
                  <a:srgbClr val="FF3300"/>
                </a:solidFill>
              </a:rPr>
              <a:t>Hypothesis</a:t>
            </a:r>
            <a:r>
              <a:rPr lang="en-US" dirty="0">
                <a:solidFill>
                  <a:srgbClr val="FF3300"/>
                </a:solidFill>
              </a:rPr>
              <a:t>:  </a:t>
            </a:r>
            <a:r>
              <a:rPr lang="en-US" dirty="0"/>
              <a:t>a statement that is a prediction of research findings or supposed description of some relationship between variables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3300"/>
                </a:solidFill>
              </a:rPr>
              <a:t>Hypothesis </a:t>
            </a:r>
            <a:r>
              <a:rPr lang="en-US" dirty="0"/>
              <a:t>must:</a:t>
            </a:r>
          </a:p>
          <a:p>
            <a:pPr lvl="0"/>
            <a:r>
              <a:rPr lang="en-US" dirty="0"/>
              <a:t>Be based on sound logic and consistent with previous theories </a:t>
            </a:r>
          </a:p>
          <a:p>
            <a:pPr lvl="0"/>
            <a:r>
              <a:rPr lang="en-US" dirty="0"/>
              <a:t>Be a brief and clear statement  </a:t>
            </a:r>
          </a:p>
          <a:p>
            <a:pPr lvl="0"/>
            <a:r>
              <a:rPr lang="en-US" dirty="0"/>
              <a:t>Cleary state relationships between variables</a:t>
            </a:r>
          </a:p>
          <a:p>
            <a:pPr lvl="0"/>
            <a:r>
              <a:rPr lang="en-US" dirty="0"/>
              <a:t>Testable within a reasonable time 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5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Should Also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Some Types of </a:t>
            </a:r>
            <a:r>
              <a:rPr lang="en-US" dirty="0" smtClean="0">
                <a:solidFill>
                  <a:srgbClr val="FF3300"/>
                </a:solidFill>
              </a:rPr>
              <a:t>Hypotheses</a:t>
            </a:r>
          </a:p>
          <a:p>
            <a:pPr lvl="0"/>
            <a:r>
              <a:rPr lang="en-US" b="1" dirty="0" smtClean="0"/>
              <a:t>Inductive </a:t>
            </a:r>
            <a:r>
              <a:rPr lang="en-US" b="1" dirty="0"/>
              <a:t>hypothesis: </a:t>
            </a:r>
            <a:r>
              <a:rPr lang="en-US" dirty="0"/>
              <a:t>comes from previous observation (footprints example)</a:t>
            </a:r>
          </a:p>
          <a:p>
            <a:pPr lvl="0"/>
            <a:r>
              <a:rPr lang="en-US" b="1" dirty="0"/>
              <a:t>Deductive hypothesis:  </a:t>
            </a:r>
            <a:r>
              <a:rPr lang="en-US" dirty="0"/>
              <a:t>derived from previous theories (most HS labs) </a:t>
            </a:r>
          </a:p>
          <a:p>
            <a:pPr lvl="0"/>
            <a:r>
              <a:rPr lang="en-US" dirty="0"/>
              <a:t>Null hypothesis:  states there is no relationship between variables (always want to disprove)*** will always use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77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</a:rPr>
              <a:t>Problem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3300"/>
                </a:solidFill>
                <a:effectLst/>
              </a:rPr>
              <a:t>Hypothesis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u="sng" dirty="0" smtClean="0">
                <a:solidFill>
                  <a:srgbClr val="FF9900"/>
                </a:solidFill>
                <a:effectLst/>
              </a:rPr>
              <a:t>Testing</a:t>
            </a:r>
            <a:r>
              <a:rPr lang="en-US" b="1" dirty="0" smtClean="0">
                <a:solidFill>
                  <a:srgbClr val="FF99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B050"/>
                </a:solidFill>
                <a:effectLst/>
              </a:rPr>
              <a:t>Results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b="1" dirty="0" smtClean="0">
                <a:solidFill>
                  <a:srgbClr val="FF0000"/>
                </a:solidFill>
                <a:effectLst/>
              </a:rPr>
              <a:t> </a:t>
            </a:r>
            <a:r>
              <a:rPr lang="en-US" b="1" dirty="0" smtClean="0">
                <a:solidFill>
                  <a:srgbClr val="002060"/>
                </a:solidFill>
                <a:effectLst/>
              </a:rPr>
              <a:t>Conclusion </a:t>
            </a:r>
            <a:r>
              <a:rPr lang="en-US" b="1" dirty="0" smtClean="0">
                <a:solidFill>
                  <a:srgbClr val="002060"/>
                </a:solidFill>
              </a:rPr>
              <a:t> </a:t>
            </a:r>
          </a:p>
          <a:p>
            <a:pPr marL="0" indent="0">
              <a:buNone/>
            </a:pPr>
            <a:endParaRPr lang="en-US" sz="1700" b="1" u="sng" dirty="0" smtClean="0"/>
          </a:p>
          <a:p>
            <a:r>
              <a:rPr lang="en-US" sz="4500" b="1" u="sng" dirty="0" smtClean="0">
                <a:solidFill>
                  <a:srgbClr val="FF9900"/>
                </a:solidFill>
              </a:rPr>
              <a:t>Testing</a:t>
            </a:r>
            <a:r>
              <a:rPr lang="en-US" sz="4500" b="1" u="sng" dirty="0"/>
              <a:t>:</a:t>
            </a:r>
            <a:r>
              <a:rPr lang="en-US" sz="4500" dirty="0"/>
              <a:t> List of all materials and explanation of the procedures that were used to carryout the tests.  A list of statistical methods and equations used is also appropriate.</a:t>
            </a:r>
            <a:endParaRPr lang="en-US" sz="29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>
                <a:solidFill>
                  <a:srgbClr val="FF9900"/>
                </a:solidFill>
              </a:rPr>
              <a:t>Testing </a:t>
            </a:r>
            <a:r>
              <a:rPr lang="en-US" dirty="0"/>
              <a:t>must</a:t>
            </a:r>
            <a:r>
              <a:rPr lang="en-US" dirty="0" smtClean="0"/>
              <a:t>:</a:t>
            </a:r>
            <a:endParaRPr lang="en-US" sz="4800" dirty="0"/>
          </a:p>
          <a:p>
            <a:pPr lvl="0"/>
            <a:r>
              <a:rPr lang="en-US" dirty="0"/>
              <a:t>Be Repeatable</a:t>
            </a:r>
            <a:endParaRPr lang="en-US" sz="2000" dirty="0"/>
          </a:p>
          <a:p>
            <a:pPr lvl="1"/>
            <a:r>
              <a:rPr lang="en-US" dirty="0"/>
              <a:t>Steps must be clear and sequential </a:t>
            </a:r>
            <a:endParaRPr lang="en-US" sz="1800" dirty="0"/>
          </a:p>
          <a:p>
            <a:pPr lvl="0"/>
            <a:r>
              <a:rPr lang="en-US" dirty="0"/>
              <a:t>Be Valid</a:t>
            </a:r>
            <a:endParaRPr lang="en-US" sz="2000" dirty="0"/>
          </a:p>
          <a:p>
            <a:pPr lvl="1"/>
            <a:r>
              <a:rPr lang="en-US" dirty="0"/>
              <a:t>This means that the test is measuring what it is supposed to measure</a:t>
            </a:r>
            <a:endParaRPr lang="en-US" sz="1800" dirty="0"/>
          </a:p>
          <a:p>
            <a:pPr lvl="0"/>
            <a:r>
              <a:rPr lang="en-US" dirty="0"/>
              <a:t>Be Reliable </a:t>
            </a:r>
            <a:endParaRPr lang="en-US" sz="2000" dirty="0"/>
          </a:p>
          <a:p>
            <a:pPr lvl="1"/>
            <a:r>
              <a:rPr lang="en-US" dirty="0"/>
              <a:t>This means that people who perform the test should get similar results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30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601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</vt:lpstr>
      <vt:lpstr>Calibri</vt:lpstr>
      <vt:lpstr>Wingdings</vt:lpstr>
      <vt:lpstr>Office Theme</vt:lpstr>
      <vt:lpstr>PHYSICS NOTES </vt:lpstr>
      <vt:lpstr>WHO IS THIS GUY?</vt:lpstr>
      <vt:lpstr>WHO IS THIS GUY?</vt:lpstr>
      <vt:lpstr>Objectives</vt:lpstr>
      <vt:lpstr>REMEMBER</vt:lpstr>
      <vt:lpstr>REMEMBER</vt:lpstr>
      <vt:lpstr>REMEMEBER </vt:lpstr>
      <vt:lpstr>You Should Also Know…</vt:lpstr>
      <vt:lpstr>REMEMBER</vt:lpstr>
      <vt:lpstr>YOU SHOULD ALSO KNOW...</vt:lpstr>
      <vt:lpstr>You Should Also Know…</vt:lpstr>
      <vt:lpstr>You Should Also Know…</vt:lpstr>
      <vt:lpstr>YOU SHOULD ALSO KNOW…</vt:lpstr>
      <vt:lpstr>YOU SHOULD ALSO KNOW…</vt:lpstr>
      <vt:lpstr>REMEMBER</vt:lpstr>
      <vt:lpstr>REMEMBER</vt:lpstr>
      <vt:lpstr>Assessment</vt:lpstr>
      <vt:lpstr>REMEMBER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Aaron Locke</cp:lastModifiedBy>
  <cp:revision>9</cp:revision>
  <dcterms:created xsi:type="dcterms:W3CDTF">2012-09-05T00:28:46Z</dcterms:created>
  <dcterms:modified xsi:type="dcterms:W3CDTF">2016-09-07T01:28:13Z</dcterms:modified>
</cp:coreProperties>
</file>